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6.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25.xml" ContentType="application/vnd.openxmlformats-officedocument.presentationml.slide+xml"/>
  <Override PartName="/ppt/slides/slide1.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29.xml" ContentType="application/vnd.openxmlformats-officedocument.presentationml.slide+xml"/>
  <Override PartName="/ppt/slides/slide26.xml" ContentType="application/vnd.openxmlformats-officedocument.presentationml.slide+xml"/>
  <Override PartName="/ppt/slides/slide30.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notesSlides/notesSlide30.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slideMasters/slideMaster1.xml" ContentType="application/vnd.openxmlformats-officedocument.presentationml.slideMaster+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21.xml" ContentType="application/vnd.openxmlformats-officedocument.presentationml.notesSlide+xml"/>
  <Override PartName="/ppt/notesSlides/notesSlide27.xml" ContentType="application/vnd.openxmlformats-officedocument.presentationml.notesSlide+xml"/>
  <Override PartName="/ppt/notesSlides/notesSlide15.xml" ContentType="application/vnd.openxmlformats-officedocument.presentationml.notesSlide+xml"/>
  <Override PartName="/ppt/notesSlides/notesSlide10.xml" ContentType="application/vnd.openxmlformats-officedocument.presentationml.notesSlide+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7.xml" ContentType="application/vnd.openxmlformats-officedocument.presentationml.notesSlide+xml"/>
  <Override PartName="/ppt/notesSlides/notesSlide1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notesSlides/notesSlide19.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notesSlides/notesSlide18.xml" ContentType="application/vnd.openxmlformats-officedocument.presentationml.notesSlide+xml"/>
  <Override PartName="/ppt/slideLayouts/slideLayout15.xml" ContentType="application/vnd.openxmlformats-officedocument.presentationml.slideLayout+xml"/>
  <Override PartName="/ppt/slideLayouts/slideLayout8.xml" ContentType="application/vnd.openxmlformats-officedocument.presentationml.slideLayout+xml"/>
  <Override PartName="/ppt/slideLayouts/slideLayout14.xml" ContentType="application/vnd.openxmlformats-officedocument.presentationml.slideLayout+xml"/>
  <Override PartName="/ppt/slideLayouts/slideLayout9.xml" ContentType="application/vnd.openxmlformats-officedocument.presentationml.slideLayout+xml"/>
  <Override PartName="/ppt/theme/theme1.xml" ContentType="application/vnd.openxmlformats-officedocument.theme+xml"/>
  <Override PartName="/ppt/commentAuthors.xml" ContentType="application/vnd.openxmlformats-officedocument.presentationml.commentAuthors+xml"/>
  <Override PartName="/ppt/theme/theme3.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427" r:id="rId2"/>
    <p:sldId id="460" r:id="rId3"/>
    <p:sldId id="426" r:id="rId4"/>
    <p:sldId id="424" r:id="rId5"/>
    <p:sldId id="441" r:id="rId6"/>
    <p:sldId id="448" r:id="rId7"/>
    <p:sldId id="386" r:id="rId8"/>
    <p:sldId id="404" r:id="rId9"/>
    <p:sldId id="421" r:id="rId10"/>
    <p:sldId id="445" r:id="rId11"/>
    <p:sldId id="461" r:id="rId12"/>
    <p:sldId id="443" r:id="rId13"/>
    <p:sldId id="407" r:id="rId14"/>
    <p:sldId id="455" r:id="rId15"/>
    <p:sldId id="409" r:id="rId16"/>
    <p:sldId id="410" r:id="rId17"/>
    <p:sldId id="367" r:id="rId18"/>
    <p:sldId id="454" r:id="rId19"/>
    <p:sldId id="428" r:id="rId20"/>
    <p:sldId id="453" r:id="rId21"/>
    <p:sldId id="451" r:id="rId22"/>
    <p:sldId id="435" r:id="rId23"/>
    <p:sldId id="459" r:id="rId24"/>
    <p:sldId id="447" r:id="rId25"/>
    <p:sldId id="452" r:id="rId26"/>
    <p:sldId id="406" r:id="rId27"/>
    <p:sldId id="401" r:id="rId28"/>
    <p:sldId id="397" r:id="rId29"/>
    <p:sldId id="444" r:id="rId30"/>
    <p:sldId id="437" r:id="rId31"/>
  </p:sldIdLst>
  <p:sldSz cx="9144000" cy="5715000" type="screen16x10"/>
  <p:notesSz cx="6735763" cy="9866313"/>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2D815B89-8347-47E1-AA6D-E363C95D5DE1}">
          <p14:sldIdLst>
            <p14:sldId id="427"/>
            <p14:sldId id="460"/>
            <p14:sldId id="426"/>
            <p14:sldId id="424"/>
            <p14:sldId id="441"/>
            <p14:sldId id="448"/>
            <p14:sldId id="386"/>
            <p14:sldId id="404"/>
            <p14:sldId id="421"/>
            <p14:sldId id="445"/>
            <p14:sldId id="461"/>
            <p14:sldId id="443"/>
            <p14:sldId id="407"/>
            <p14:sldId id="455"/>
            <p14:sldId id="409"/>
            <p14:sldId id="410"/>
            <p14:sldId id="367"/>
            <p14:sldId id="454"/>
            <p14:sldId id="428"/>
            <p14:sldId id="453"/>
            <p14:sldId id="451"/>
            <p14:sldId id="435"/>
            <p14:sldId id="459"/>
            <p14:sldId id="447"/>
            <p14:sldId id="452"/>
            <p14:sldId id="406"/>
            <p14:sldId id="401"/>
            <p14:sldId id="397"/>
            <p14:sldId id="444"/>
            <p14:sldId id="437"/>
          </p14:sldIdLst>
        </p14:section>
      </p14:sectionLst>
    </p:ext>
    <p:ext uri="{EFAFB233-063F-42B5-8137-9DF3F51BA10A}">
      <p15:sldGuideLst xmlns:p15="http://schemas.microsoft.com/office/powerpoint/2012/main" xmlns="">
        <p15:guide id="1" orient="horz" pos="1800">
          <p15:clr>
            <a:srgbClr val="A4A3A4"/>
          </p15:clr>
        </p15:guide>
        <p15:guide id="2" pos="2880">
          <p15:clr>
            <a:srgbClr val="A4A3A4"/>
          </p15:clr>
        </p15:guide>
      </p15:sldGuideLst>
    </p:ext>
    <p:ext uri="{2D200454-40CA-4A62-9FC3-DE9A4176ACB9}">
      <p15:notesGuideLst xmlns:p15="http://schemas.microsoft.com/office/powerpoint/2012/main" xmlns="">
        <p15:guide id="1" orient="horz" pos="3107">
          <p15:clr>
            <a:srgbClr val="A4A3A4"/>
          </p15:clr>
        </p15:guide>
        <p15:guide id="2" pos="212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nne Kristin Larsen" initials="HKL"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93A7"/>
    <a:srgbClr val="003244"/>
    <a:srgbClr val="7642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88" autoAdjust="0"/>
    <p:restoredTop sz="75824" autoAdjust="0"/>
  </p:normalViewPr>
  <p:slideViewPr>
    <p:cSldViewPr snapToObjects="1">
      <p:cViewPr varScale="1">
        <p:scale>
          <a:sx n="94" d="100"/>
          <a:sy n="94" d="100"/>
        </p:scale>
        <p:origin x="-246" y="-90"/>
      </p:cViewPr>
      <p:guideLst>
        <p:guide orient="horz" pos="1800"/>
        <p:guide pos="2880"/>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100" d="100"/>
        <a:sy n="100" d="100"/>
      </p:scale>
      <p:origin x="0" y="0"/>
    </p:cViewPr>
  </p:sorterViewPr>
  <p:notesViewPr>
    <p:cSldViewPr snapToGrid="0" snapToObjects="1">
      <p:cViewPr>
        <p:scale>
          <a:sx n="141" d="100"/>
          <a:sy n="141" d="100"/>
        </p:scale>
        <p:origin x="-984" y="792"/>
      </p:cViewPr>
      <p:guideLst>
        <p:guide orient="horz" pos="3107"/>
        <p:guide pos="212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E3123026-8514-F940-98C7-1D823791271C}" type="datetimeFigureOut">
              <a:rPr lang="en-US" smtClean="0"/>
              <a:t>1/26/2017</a:t>
            </a:fld>
            <a:endParaRPr lang="en-US"/>
          </a:p>
        </p:txBody>
      </p:sp>
      <p:sp>
        <p:nvSpPr>
          <p:cNvPr id="4" name="Footer Placeholder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CE4BB9A9-66A2-B14B-A60E-7724DE3892AB}" type="slidenum">
              <a:rPr lang="en-US" smtClean="0"/>
              <a:t>‹#›</a:t>
            </a:fld>
            <a:endParaRPr lang="en-US"/>
          </a:p>
        </p:txBody>
      </p:sp>
    </p:spTree>
    <p:extLst>
      <p:ext uri="{BB962C8B-B14F-4D97-AF65-F5344CB8AC3E}">
        <p14:creationId xmlns:p14="http://schemas.microsoft.com/office/powerpoint/2010/main" val="12736696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23BF4E9B-EC91-4D6A-95C2-760E78FEA15A}" type="datetimeFigureOut">
              <a:rPr lang="en-GB" smtClean="0"/>
              <a:t>26/01/2017</a:t>
            </a:fld>
            <a:endParaRPr lang="en-GB"/>
          </a:p>
        </p:txBody>
      </p:sp>
      <p:sp>
        <p:nvSpPr>
          <p:cNvPr id="4" name="Plassholder for lysbilde 3"/>
          <p:cNvSpPr>
            <a:spLocks noGrp="1" noRot="1" noChangeAspect="1"/>
          </p:cNvSpPr>
          <p:nvPr>
            <p:ph type="sldImg" idx="2"/>
          </p:nvPr>
        </p:nvSpPr>
        <p:spPr>
          <a:xfrm>
            <a:off x="407988" y="739775"/>
            <a:ext cx="5919787" cy="3700463"/>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BF106C09-2B7A-40C7-B480-A62D5F51D17D}" type="slidenum">
              <a:rPr lang="en-GB" smtClean="0"/>
              <a:t>‹#›</a:t>
            </a:fld>
            <a:endParaRPr lang="en-GB"/>
          </a:p>
        </p:txBody>
      </p:sp>
    </p:spTree>
    <p:extLst>
      <p:ext uri="{BB962C8B-B14F-4D97-AF65-F5344CB8AC3E}">
        <p14:creationId xmlns:p14="http://schemas.microsoft.com/office/powerpoint/2010/main" val="330740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orden.org/en/theme/nordic-nutrition-recommendatio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skolemelk.no/"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www.nokkelhullsmerket.no/nokkelhull/Matvarer/article127.ec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kostholdsplanleggeren.no/"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helsenorge.no/kosthold-og-ernaring/mat-for-barn/paleg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nb-NO" sz="1100" b="0" u="sng" dirty="0" smtClean="0"/>
              <a:t>Hvorfor,</a:t>
            </a:r>
            <a:r>
              <a:rPr lang="nb-NO" sz="1100" b="0" u="none" baseline="0" dirty="0" smtClean="0"/>
              <a:t> </a:t>
            </a:r>
            <a:r>
              <a:rPr lang="nb-NO" sz="1100" b="0" u="none" baseline="0" dirty="0" err="1" smtClean="0"/>
              <a:t>henspeiler</a:t>
            </a:r>
            <a:r>
              <a:rPr lang="nb-NO" sz="1100" b="0" u="none" baseline="0" dirty="0" smtClean="0"/>
              <a:t> på tidligere kartlegging av skolemåltidet, skolemåltidets ulike viktige roller, også ut over å bidra med anbefalt mat og drikke.</a:t>
            </a:r>
            <a:endParaRPr lang="nb-NO" sz="1100" b="0" u="sng" dirty="0" smtClean="0"/>
          </a:p>
          <a:p>
            <a:pPr>
              <a:buFontTx/>
              <a:buNone/>
            </a:pPr>
            <a:endParaRPr lang="nb-NO" sz="1100" b="0" u="sng" dirty="0" smtClean="0"/>
          </a:p>
          <a:p>
            <a:pPr>
              <a:buFontTx/>
              <a:buNone/>
            </a:pPr>
            <a:r>
              <a:rPr lang="nb-NO" sz="1100" b="0" u="sng" dirty="0" smtClean="0"/>
              <a:t>Hvordan,</a:t>
            </a:r>
            <a:r>
              <a:rPr lang="nb-NO" sz="1100" b="0" baseline="0" dirty="0" smtClean="0"/>
              <a:t> refererer til bruk av Nasjonal faglig retningslinje for mat og måltider i ungdomsskolen i praksis. Det kan gjøres på mange måter, også ved enkle fasiliteter.</a:t>
            </a:r>
            <a:endParaRPr lang="nb-NO" sz="1100" b="0" dirty="0"/>
          </a:p>
        </p:txBody>
      </p:sp>
      <p:sp>
        <p:nvSpPr>
          <p:cNvPr id="4" name="Slide Number Placeholder 3"/>
          <p:cNvSpPr>
            <a:spLocks noGrp="1"/>
          </p:cNvSpPr>
          <p:nvPr>
            <p:ph type="sldNum" sz="quarter" idx="10"/>
          </p:nvPr>
        </p:nvSpPr>
        <p:spPr/>
        <p:txBody>
          <a:bodyPr/>
          <a:lstStyle/>
          <a:p>
            <a:fld id="{BF106C09-2B7A-40C7-B480-A62D5F51D17D}" type="slidenum">
              <a:rPr lang="en-GB" smtClean="0"/>
              <a:pPr/>
              <a:t>1</a:t>
            </a:fld>
            <a:endParaRPr lang="en-GB"/>
          </a:p>
        </p:txBody>
      </p:sp>
    </p:spTree>
    <p:extLst>
      <p:ext uri="{BB962C8B-B14F-4D97-AF65-F5344CB8AC3E}">
        <p14:creationId xmlns:p14="http://schemas.microsoft.com/office/powerpoint/2010/main" val="1280433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nb-NO" sz="1100" b="1" dirty="0">
                <a:latin typeface="Arial" panose="020B0604020202020204" pitchFamily="34" charset="0"/>
                <a:cs typeface="Arial" panose="020B0604020202020204" pitchFamily="34" charset="0"/>
              </a:rPr>
              <a:t>Hvilke endringer i mattilbud</a:t>
            </a:r>
            <a:r>
              <a:rPr lang="nb-NO" sz="1100" b="1" baseline="0" dirty="0">
                <a:latin typeface="Arial" panose="020B0604020202020204" pitchFamily="34" charset="0"/>
                <a:cs typeface="Arial" panose="020B0604020202020204" pitchFamily="34" charset="0"/>
              </a:rPr>
              <a:t> og -</a:t>
            </a:r>
            <a:r>
              <a:rPr lang="nb-NO" sz="1100" b="1" dirty="0">
                <a:latin typeface="Arial" panose="020B0604020202020204" pitchFamily="34" charset="0"/>
                <a:cs typeface="Arial" panose="020B0604020202020204" pitchFamily="34" charset="0"/>
              </a:rPr>
              <a:t>valg er gunstig for de fleste? </a:t>
            </a:r>
          </a:p>
          <a:p>
            <a:pPr marL="0" marR="0" lvl="4" indent="0" algn="l" defTabSz="914400" rtl="0" eaLnBrk="1" fontAlgn="auto" latinLnBrk="0" hangingPunct="1">
              <a:lnSpc>
                <a:spcPct val="100000"/>
              </a:lnSpc>
              <a:spcBef>
                <a:spcPts val="0"/>
              </a:spcBef>
              <a:spcAft>
                <a:spcPts val="0"/>
              </a:spcAft>
              <a:buClrTx/>
              <a:buSzTx/>
              <a:buFontTx/>
              <a:buNone/>
              <a:tabLst/>
              <a:defRPr/>
            </a:pPr>
            <a:r>
              <a:rPr lang="nb-NO" sz="1100" b="0" dirty="0">
                <a:latin typeface="Arial" panose="020B0604020202020204" pitchFamily="34" charset="0"/>
                <a:cs typeface="Arial" panose="020B0604020202020204" pitchFamily="34" charset="0"/>
              </a:rPr>
              <a:t>Her er </a:t>
            </a:r>
            <a:r>
              <a:rPr lang="nb-NO" sz="1100" b="0" baseline="0" dirty="0">
                <a:latin typeface="Arial" panose="020B0604020202020204" pitchFamily="34" charset="0"/>
                <a:cs typeface="Arial" panose="020B0604020202020204" pitchFamily="34" charset="0"/>
              </a:rPr>
              <a:t>noen </a:t>
            </a:r>
            <a:r>
              <a:rPr lang="nb-NO" sz="1100" b="0" dirty="0">
                <a:latin typeface="Arial" panose="020B0604020202020204" pitchFamily="34" charset="0"/>
                <a:cs typeface="Arial" panose="020B0604020202020204" pitchFamily="34" charset="0"/>
              </a:rPr>
              <a:t>hovedgrep</a:t>
            </a:r>
            <a:r>
              <a:rPr lang="nb-NO" sz="1100" b="0" baseline="0" dirty="0">
                <a:latin typeface="Arial" panose="020B0604020202020204" pitchFamily="34" charset="0"/>
                <a:cs typeface="Arial" panose="020B0604020202020204" pitchFamily="34" charset="0"/>
              </a:rPr>
              <a:t> for endring i tråd med Helsedirektoratets kostråd og </a:t>
            </a:r>
            <a:r>
              <a:rPr lang="fr-FR" sz="1100" dirty="0" err="1">
                <a:latin typeface="Arial" panose="020B0604020202020204" pitchFamily="34" charset="0"/>
                <a:cs typeface="Arial" panose="020B0604020202020204" pitchFamily="34" charset="0"/>
                <a:hlinkClick r:id="rId3"/>
              </a:rPr>
              <a:t>Nordic</a:t>
            </a:r>
            <a:r>
              <a:rPr lang="fr-FR" sz="1100" dirty="0">
                <a:latin typeface="Arial" panose="020B0604020202020204" pitchFamily="34" charset="0"/>
                <a:cs typeface="Arial" panose="020B0604020202020204" pitchFamily="34" charset="0"/>
                <a:hlinkClick r:id="rId3"/>
              </a:rPr>
              <a:t> Nutrition </a:t>
            </a:r>
            <a:r>
              <a:rPr lang="fr-FR" sz="1100" dirty="0" err="1">
                <a:latin typeface="Arial" panose="020B0604020202020204" pitchFamily="34" charset="0"/>
                <a:cs typeface="Arial" panose="020B0604020202020204" pitchFamily="34" charset="0"/>
                <a:hlinkClick r:id="rId3"/>
              </a:rPr>
              <a:t>Recommendatio</a:t>
            </a:r>
            <a:r>
              <a:rPr lang="fr-FR" sz="1100" dirty="0">
                <a:latin typeface="Arial" panose="020B0604020202020204" pitchFamily="34" charset="0"/>
                <a:cs typeface="Arial" panose="020B0604020202020204" pitchFamily="34" charset="0"/>
                <a:hlinkClick r:id="rId3"/>
              </a:rPr>
              <a:t>​n​s 2012 (norden.org)​​</a:t>
            </a:r>
            <a:r>
              <a:rPr lang="fr-FR" sz="1100" dirty="0">
                <a:latin typeface="Arial" panose="020B0604020202020204" pitchFamily="34" charset="0"/>
                <a:cs typeface="Arial" panose="020B0604020202020204" pitchFamily="34" charset="0"/>
              </a:rPr>
              <a:t>. </a:t>
            </a:r>
            <a:r>
              <a:rPr lang="fr-FR" sz="1100" dirty="0" smtClean="0">
                <a:latin typeface="Arial" panose="020B0604020202020204" pitchFamily="34" charset="0"/>
                <a:cs typeface="Arial" panose="020B0604020202020204" pitchFamily="34" charset="0"/>
              </a:rPr>
              <a:t>(NNR). </a:t>
            </a:r>
            <a:r>
              <a:rPr lang="fr-FR" sz="1100" dirty="0" err="1" smtClean="0">
                <a:latin typeface="Arial" panose="020B0604020202020204" pitchFamily="34" charset="0"/>
                <a:cs typeface="Arial" panose="020B0604020202020204" pitchFamily="34" charset="0"/>
              </a:rPr>
              <a:t>Nasjonal</a:t>
            </a:r>
            <a:r>
              <a:rPr lang="fr-FR" sz="1100" dirty="0" smtClean="0">
                <a:latin typeface="Arial" panose="020B0604020202020204" pitchFamily="34" charset="0"/>
                <a:cs typeface="Arial" panose="020B0604020202020204" pitchFamily="34" charset="0"/>
              </a:rPr>
              <a:t> </a:t>
            </a:r>
            <a:r>
              <a:rPr lang="fr-FR" sz="1100" dirty="0" err="1" smtClean="0">
                <a:latin typeface="Arial" panose="020B0604020202020204" pitchFamily="34" charset="0"/>
                <a:cs typeface="Arial" panose="020B0604020202020204" pitchFamily="34" charset="0"/>
              </a:rPr>
              <a:t>faglig</a:t>
            </a:r>
            <a:r>
              <a:rPr lang="fr-FR" sz="1100" dirty="0" smtClean="0">
                <a:latin typeface="Arial" panose="020B0604020202020204" pitchFamily="34" charset="0"/>
                <a:cs typeface="Arial" panose="020B0604020202020204" pitchFamily="34" charset="0"/>
              </a:rPr>
              <a:t> </a:t>
            </a:r>
            <a:r>
              <a:rPr lang="fr-FR" sz="1100" dirty="0" err="1" smtClean="0">
                <a:latin typeface="Arial" panose="020B0604020202020204" pitchFamily="34" charset="0"/>
                <a:cs typeface="Arial" panose="020B0604020202020204" pitchFamily="34" charset="0"/>
              </a:rPr>
              <a:t>retningslinje</a:t>
            </a:r>
            <a:r>
              <a:rPr lang="fr-FR" sz="1100" baseline="0" dirty="0" smtClean="0">
                <a:latin typeface="Arial" panose="020B0604020202020204" pitchFamily="34" charset="0"/>
                <a:cs typeface="Arial" panose="020B0604020202020204" pitchFamily="34" charset="0"/>
              </a:rPr>
              <a:t> for mat og </a:t>
            </a:r>
            <a:r>
              <a:rPr lang="fr-FR" sz="1100" baseline="0" dirty="0" err="1" smtClean="0">
                <a:latin typeface="Arial" panose="020B0604020202020204" pitchFamily="34" charset="0"/>
                <a:cs typeface="Arial" panose="020B0604020202020204" pitchFamily="34" charset="0"/>
              </a:rPr>
              <a:t>måltider</a:t>
            </a:r>
            <a:r>
              <a:rPr lang="fr-FR" sz="1100" baseline="0" dirty="0" smtClean="0">
                <a:latin typeface="Arial" panose="020B0604020202020204" pitchFamily="34" charset="0"/>
                <a:cs typeface="Arial" panose="020B0604020202020204" pitchFamily="34" charset="0"/>
              </a:rPr>
              <a:t> i </a:t>
            </a:r>
            <a:r>
              <a:rPr lang="fr-FR" sz="1100" baseline="0" dirty="0" err="1" smtClean="0">
                <a:latin typeface="Arial" panose="020B0604020202020204" pitchFamily="34" charset="0"/>
                <a:cs typeface="Arial" panose="020B0604020202020204" pitchFamily="34" charset="0"/>
              </a:rPr>
              <a:t>skolen</a:t>
            </a:r>
            <a:r>
              <a:rPr lang="fr-FR" sz="1100" baseline="0" dirty="0" smtClean="0">
                <a:latin typeface="Arial" panose="020B0604020202020204" pitchFamily="34" charset="0"/>
                <a:cs typeface="Arial" panose="020B0604020202020204" pitchFamily="34" charset="0"/>
              </a:rPr>
              <a:t> </a:t>
            </a:r>
            <a:r>
              <a:rPr lang="fr-FR" sz="1100" baseline="0" dirty="0" err="1" smtClean="0">
                <a:latin typeface="Arial" panose="020B0604020202020204" pitchFamily="34" charset="0"/>
                <a:cs typeface="Arial" panose="020B0604020202020204" pitchFamily="34" charset="0"/>
              </a:rPr>
              <a:t>bygger</a:t>
            </a:r>
            <a:r>
              <a:rPr lang="fr-FR" sz="1100" baseline="0" dirty="0" smtClean="0">
                <a:latin typeface="Arial" panose="020B0604020202020204" pitchFamily="34" charset="0"/>
                <a:cs typeface="Arial" panose="020B0604020202020204" pitchFamily="34" charset="0"/>
              </a:rPr>
              <a:t> </a:t>
            </a:r>
            <a:r>
              <a:rPr lang="fr-FR" sz="1100" baseline="0" dirty="0" err="1" smtClean="0">
                <a:latin typeface="Arial" panose="020B0604020202020204" pitchFamily="34" charset="0"/>
                <a:cs typeface="Arial" panose="020B0604020202020204" pitchFamily="34" charset="0"/>
              </a:rPr>
              <a:t>på</a:t>
            </a:r>
            <a:r>
              <a:rPr lang="fr-FR" sz="1100" baseline="0" dirty="0" smtClean="0">
                <a:latin typeface="Arial" panose="020B0604020202020204" pitchFamily="34" charset="0"/>
                <a:cs typeface="Arial" panose="020B0604020202020204" pitchFamily="34" charset="0"/>
              </a:rPr>
              <a:t> disse.</a:t>
            </a:r>
            <a:endParaRPr lang="fr-FR" sz="1100" dirty="0">
              <a:latin typeface="Arial" panose="020B0604020202020204" pitchFamily="34" charset="0"/>
              <a:cs typeface="Arial" panose="020B0604020202020204" pitchFamily="34" charset="0"/>
            </a:endParaRPr>
          </a:p>
          <a:p>
            <a:pPr marL="0" marR="0" lvl="4" indent="0" algn="l" defTabSz="914400" rtl="0" eaLnBrk="1" fontAlgn="auto" latinLnBrk="0" hangingPunct="1">
              <a:lnSpc>
                <a:spcPct val="100000"/>
              </a:lnSpc>
              <a:spcBef>
                <a:spcPts val="0"/>
              </a:spcBef>
              <a:spcAft>
                <a:spcPts val="0"/>
              </a:spcAft>
              <a:buClrTx/>
              <a:buSzTx/>
              <a:buFontTx/>
              <a:buNone/>
              <a:tabLst/>
              <a:defRPr/>
            </a:pPr>
            <a:endParaRPr lang="fr-FR" sz="1100" dirty="0">
              <a:latin typeface="Arial" panose="020B0604020202020204" pitchFamily="34" charset="0"/>
              <a:cs typeface="Arial" panose="020B0604020202020204" pitchFamily="34" charset="0"/>
            </a:endParaRPr>
          </a:p>
          <a:p>
            <a:pPr marL="0" marR="0" lvl="4" indent="0" algn="l" defTabSz="914400" rtl="0" eaLnBrk="1" fontAlgn="auto" latinLnBrk="0" hangingPunct="1">
              <a:lnSpc>
                <a:spcPct val="100000"/>
              </a:lnSpc>
              <a:spcBef>
                <a:spcPts val="0"/>
              </a:spcBef>
              <a:spcAft>
                <a:spcPts val="0"/>
              </a:spcAft>
              <a:buClrTx/>
              <a:buSzTx/>
              <a:buFontTx/>
              <a:buNone/>
              <a:tabLst/>
              <a:defRPr/>
            </a:pPr>
            <a:r>
              <a:rPr lang="fr-FR" sz="1100" dirty="0">
                <a:latin typeface="Arial" panose="020B0604020202020204" pitchFamily="34" charset="0"/>
                <a:cs typeface="Arial" panose="020B0604020202020204" pitchFamily="34" charset="0"/>
              </a:rPr>
              <a:t>N</a:t>
            </a:r>
            <a:r>
              <a:rPr lang="nb-NO" sz="1100" baseline="0" dirty="0" err="1">
                <a:latin typeface="Arial" panose="020B0604020202020204" pitchFamily="34" charset="0"/>
                <a:cs typeface="Arial" panose="020B0604020202020204" pitchFamily="34" charset="0"/>
              </a:rPr>
              <a:t>orsk</a:t>
            </a:r>
            <a:r>
              <a:rPr lang="nb-NO" sz="1100" baseline="0" dirty="0">
                <a:latin typeface="Arial" panose="020B0604020202020204" pitchFamily="34" charset="0"/>
                <a:cs typeface="Arial" panose="020B0604020202020204" pitchFamily="34" charset="0"/>
              </a:rPr>
              <a:t> utgave av disse er «</a:t>
            </a:r>
            <a:r>
              <a:rPr lang="nb-NO" sz="1100" b="0" dirty="0">
                <a:latin typeface="Arial" panose="020B0604020202020204" pitchFamily="34" charset="0"/>
                <a:cs typeface="Arial" panose="020B0604020202020204" pitchFamily="34" charset="0"/>
              </a:rPr>
              <a:t>Anbefalinger om kosthold, ernæring og fysisk aktivitet». </a:t>
            </a:r>
            <a:r>
              <a:rPr lang="nb-NO" sz="1100" dirty="0">
                <a:effectLst/>
                <a:latin typeface="Arial" panose="020B0604020202020204" pitchFamily="34" charset="0"/>
                <a:cs typeface="Arial" panose="020B0604020202020204" pitchFamily="34" charset="0"/>
              </a:rPr>
              <a:t>Anbefalingene vektlegger helheten i kostholdet og </a:t>
            </a:r>
            <a:r>
              <a:rPr lang="nb-NO" sz="1100" dirty="0" smtClean="0">
                <a:effectLst/>
                <a:latin typeface="Arial" panose="020B0604020202020204" pitchFamily="34" charset="0"/>
                <a:cs typeface="Arial" panose="020B0604020202020204" pitchFamily="34" charset="0"/>
              </a:rPr>
              <a:t/>
            </a:r>
            <a:br>
              <a:rPr lang="nb-NO" sz="1100" dirty="0" smtClean="0">
                <a:effectLst/>
                <a:latin typeface="Arial" panose="020B0604020202020204" pitchFamily="34" charset="0"/>
                <a:cs typeface="Arial" panose="020B0604020202020204" pitchFamily="34" charset="0"/>
              </a:rPr>
            </a:br>
            <a:r>
              <a:rPr lang="nb-NO" sz="1100" dirty="0" smtClean="0">
                <a:effectLst/>
                <a:latin typeface="Arial" panose="020B0604020202020204" pitchFamily="34" charset="0"/>
                <a:cs typeface="Arial" panose="020B0604020202020204" pitchFamily="34" charset="0"/>
              </a:rPr>
              <a:t>totalt </a:t>
            </a:r>
            <a:r>
              <a:rPr lang="nb-NO" sz="1100" dirty="0">
                <a:effectLst/>
                <a:latin typeface="Arial" panose="020B0604020202020204" pitchFamily="34" charset="0"/>
                <a:cs typeface="Arial" panose="020B0604020202020204" pitchFamily="34" charset="0"/>
              </a:rPr>
              <a:t>fysisk</a:t>
            </a:r>
            <a:r>
              <a:rPr lang="nb-NO" sz="1100" baseline="0" dirty="0">
                <a:effectLst/>
                <a:latin typeface="Arial" panose="020B0604020202020204" pitchFamily="34" charset="0"/>
                <a:cs typeface="Arial" panose="020B0604020202020204" pitchFamily="34" charset="0"/>
              </a:rPr>
              <a:t> </a:t>
            </a:r>
            <a:r>
              <a:rPr lang="nb-NO" sz="1100" dirty="0">
                <a:effectLst/>
                <a:latin typeface="Arial" panose="020B0604020202020204" pitchFamily="34" charset="0"/>
                <a:cs typeface="Arial" panose="020B0604020202020204" pitchFamily="34" charset="0"/>
              </a:rPr>
              <a:t>aktivitetsnivå og skal gi grunnlag for planlegging av kosthold og fysisk aktivitet som bidrar til vekst, utvikling og god helse</a:t>
            </a:r>
            <a:r>
              <a:rPr lang="nb-NO" sz="1100" dirty="0" smtClean="0">
                <a:effectLst/>
                <a:latin typeface="Arial" panose="020B0604020202020204" pitchFamily="34" charset="0"/>
                <a:cs typeface="Arial" panose="020B0604020202020204" pitchFamily="34" charset="0"/>
              </a:rPr>
              <a:t>. I originalbildet fra NNR inngår også å begrense alkohol,</a:t>
            </a:r>
            <a:r>
              <a:rPr lang="nb-NO" sz="1100" baseline="0" dirty="0" smtClean="0">
                <a:effectLst/>
                <a:latin typeface="Arial" panose="020B0604020202020204" pitchFamily="34" charset="0"/>
                <a:cs typeface="Arial" panose="020B0604020202020204" pitchFamily="34" charset="0"/>
              </a:rPr>
              <a:t> men det er tatt ut her da det ikke er relevant </a:t>
            </a:r>
            <a:r>
              <a:rPr lang="nb-NO" sz="1100" baseline="0" dirty="0" err="1" smtClean="0">
                <a:effectLst/>
                <a:latin typeface="Arial" panose="020B0604020202020204" pitchFamily="34" charset="0"/>
                <a:cs typeface="Arial" panose="020B0604020202020204" pitchFamily="34" charset="0"/>
              </a:rPr>
              <a:t>ifht</a:t>
            </a:r>
            <a:r>
              <a:rPr lang="nb-NO" sz="1100" baseline="0" dirty="0" smtClean="0">
                <a:effectLst/>
                <a:latin typeface="Arial" panose="020B0604020202020204" pitchFamily="34" charset="0"/>
                <a:cs typeface="Arial" panose="020B0604020202020204" pitchFamily="34" charset="0"/>
              </a:rPr>
              <a:t> skolemåltid.</a:t>
            </a:r>
            <a:endParaRPr lang="nb-NO" sz="1100" dirty="0">
              <a:latin typeface="Arial" panose="020B0604020202020204" pitchFamily="34" charset="0"/>
              <a:cs typeface="Arial" panose="020B0604020202020204" pitchFamily="34" charset="0"/>
            </a:endParaRPr>
          </a:p>
          <a:p>
            <a:pPr marL="0" marR="0" lvl="4" indent="0" algn="l" defTabSz="914400" rtl="0" eaLnBrk="1" fontAlgn="auto" latinLnBrk="0" hangingPunct="1">
              <a:lnSpc>
                <a:spcPct val="100000"/>
              </a:lnSpc>
              <a:spcBef>
                <a:spcPts val="0"/>
              </a:spcBef>
              <a:spcAft>
                <a:spcPts val="0"/>
              </a:spcAft>
              <a:buClrTx/>
              <a:buSzTx/>
              <a:buFontTx/>
              <a:buNone/>
              <a:tabLst/>
              <a:defRPr/>
            </a:pPr>
            <a:endParaRPr lang="nb-NO" sz="1100" b="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100" kern="1200" dirty="0">
                <a:solidFill>
                  <a:schemeClr val="tx1"/>
                </a:solidFill>
                <a:effectLst/>
                <a:latin typeface="Arial" panose="020B0604020202020204" pitchFamily="34" charset="0"/>
                <a:ea typeface="+mn-ea"/>
                <a:cs typeface="Arial" panose="020B0604020202020204" pitchFamily="34" charset="0"/>
              </a:rPr>
              <a:t>Det vi spiser er ikke bare viktig for egen helse, men også</a:t>
            </a:r>
            <a:r>
              <a:rPr lang="nb-NO" sz="1100" kern="1200" baseline="0" dirty="0">
                <a:solidFill>
                  <a:schemeClr val="tx1"/>
                </a:solidFill>
                <a:effectLst/>
                <a:latin typeface="Arial" panose="020B0604020202020204" pitchFamily="34" charset="0"/>
                <a:ea typeface="+mn-ea"/>
                <a:cs typeface="Arial" panose="020B0604020202020204" pitchFamily="34" charset="0"/>
              </a:rPr>
              <a:t> for miljøet. </a:t>
            </a:r>
            <a:r>
              <a:rPr lang="nb-NO" sz="1100" kern="1200" dirty="0">
                <a:solidFill>
                  <a:schemeClr val="tx1"/>
                </a:solidFill>
                <a:effectLst/>
                <a:latin typeface="Arial" panose="020B0604020202020204" pitchFamily="34" charset="0"/>
                <a:ea typeface="+mn-ea"/>
                <a:cs typeface="Arial" panose="020B0604020202020204" pitchFamily="34" charset="0"/>
              </a:rPr>
              <a:t>Produksjon og forbruk av mat står for en stor andel av Norges klimagassutslipp. Redusert matsvinn og et mer plantebasert kosthold vil bidra til redusert miljøbelastning.</a:t>
            </a:r>
          </a:p>
          <a:p>
            <a:pPr marL="0" indent="0">
              <a:buFont typeface="Arial" panose="020B0604020202020204" pitchFamily="34" charset="0"/>
              <a:buNone/>
            </a:pPr>
            <a:endParaRPr lang="nb-NO" sz="1100" dirty="0"/>
          </a:p>
          <a:p>
            <a:endParaRPr lang="nb-NO"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t>10</a:t>
            </a:fld>
            <a:endParaRPr lang="en-GB"/>
          </a:p>
        </p:txBody>
      </p:sp>
    </p:spTree>
    <p:extLst>
      <p:ext uri="{BB962C8B-B14F-4D97-AF65-F5344CB8AC3E}">
        <p14:creationId xmlns:p14="http://schemas.microsoft.com/office/powerpoint/2010/main" val="2166815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Merket (nordisk) skal gjøre det enklere for forbrukerne å gjøre et sunnere valg. Det er lett å forstå uavhengig av språk og bakgrunn. Samtidig er det et mål å stimulere matvareprodusentene til å utvikle sunnere produkter.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Det er en dynamisk ordning, </a:t>
            </a:r>
            <a:r>
              <a:rPr lang="nb-NO" sz="1200" kern="1200" dirty="0" err="1" smtClean="0">
                <a:solidFill>
                  <a:schemeClr val="tx1"/>
                </a:solidFill>
                <a:effectLst/>
                <a:latin typeface="+mn-lt"/>
                <a:ea typeface="+mn-ea"/>
                <a:cs typeface="+mn-cs"/>
              </a:rPr>
              <a:t>dvs</a:t>
            </a:r>
            <a:r>
              <a:rPr lang="nb-NO" sz="1200" kern="1200" dirty="0" smtClean="0">
                <a:solidFill>
                  <a:schemeClr val="tx1"/>
                </a:solidFill>
                <a:effectLst/>
                <a:latin typeface="+mn-lt"/>
                <a:ea typeface="+mn-ea"/>
                <a:cs typeface="+mn-cs"/>
              </a:rPr>
              <a:t> at kravene revideres når kunnskapsgrunnlaget eller matvaremarkedet tilsier det.</a:t>
            </a:r>
          </a:p>
          <a:p>
            <a:endParaRPr lang="nb-NO" altLang="nb-NO" sz="1200" kern="1200" baseline="0" dirty="0" smtClean="0">
              <a:solidFill>
                <a:schemeClr val="tx1"/>
              </a:solidFill>
              <a:effectLst/>
              <a:latin typeface="+mn-lt"/>
              <a:ea typeface="+mn-ea"/>
              <a:cs typeface="+mn-cs"/>
            </a:endParaRPr>
          </a:p>
          <a:p>
            <a:r>
              <a:rPr lang="nb-NO" altLang="nb-NO" sz="1200" kern="1200" baseline="0" dirty="0" smtClean="0">
                <a:solidFill>
                  <a:schemeClr val="tx1"/>
                </a:solidFill>
                <a:effectLst/>
                <a:latin typeface="+mn-lt"/>
                <a:ea typeface="+mn-ea"/>
                <a:cs typeface="+mn-cs"/>
              </a:rPr>
              <a:t>Å velge </a:t>
            </a:r>
            <a:r>
              <a:rPr lang="nb-NO" altLang="nb-NO" sz="1200" kern="1200" baseline="0" dirty="0" err="1" smtClean="0">
                <a:solidFill>
                  <a:schemeClr val="tx1"/>
                </a:solidFill>
                <a:effectLst/>
                <a:latin typeface="+mn-lt"/>
                <a:ea typeface="+mn-ea"/>
                <a:cs typeface="+mn-cs"/>
              </a:rPr>
              <a:t>nøkkelhullsmerkede</a:t>
            </a:r>
            <a:r>
              <a:rPr lang="nb-NO" altLang="nb-NO" sz="1200" kern="1200" baseline="0" dirty="0" smtClean="0">
                <a:solidFill>
                  <a:schemeClr val="tx1"/>
                </a:solidFill>
                <a:effectLst/>
                <a:latin typeface="+mn-lt"/>
                <a:ea typeface="+mn-ea"/>
                <a:cs typeface="+mn-cs"/>
              </a:rPr>
              <a:t> matvarer kan ha stor effekt på kostholdet, viser en beregning gjort av Universitetet i Oslo.</a:t>
            </a:r>
          </a:p>
          <a:p>
            <a:endParaRPr lang="nb-NO" dirty="0" smtClean="0"/>
          </a:p>
          <a:p>
            <a:pPr fontAlgn="base">
              <a:lnSpc>
                <a:spcPct val="80000"/>
              </a:lnSpc>
              <a:spcAft>
                <a:spcPct val="0"/>
              </a:spcAft>
            </a:pPr>
            <a:r>
              <a:rPr lang="nb-NO" sz="1100" b="1" dirty="0" smtClean="0"/>
              <a:t>Nøkkelhullet</a:t>
            </a:r>
            <a:r>
              <a:rPr lang="nb-NO" sz="1100" dirty="0" smtClean="0"/>
              <a:t> omfatter matvarer som er basis i et sunt og variert i kostholdet.</a:t>
            </a:r>
            <a:br>
              <a:rPr lang="nb-NO" sz="1100" dirty="0" smtClean="0"/>
            </a:br>
            <a:r>
              <a:rPr lang="nb-NO" altLang="nb-NO" sz="1100" kern="0" dirty="0" smtClean="0"/>
              <a:t>I </a:t>
            </a:r>
            <a:r>
              <a:rPr lang="nb-NO" altLang="nb-NO" sz="1100" kern="0" dirty="0" err="1" smtClean="0"/>
              <a:t>fht</a:t>
            </a:r>
            <a:r>
              <a:rPr lang="nb-NO" altLang="nb-NO" sz="1100" kern="0" dirty="0" smtClean="0"/>
              <a:t> samme type matvarer oppfyller produkter med Nøkkelhullet ett eller flere av disse kravene:</a:t>
            </a:r>
          </a:p>
          <a:p>
            <a:pPr lvl="1" fontAlgn="base">
              <a:lnSpc>
                <a:spcPct val="80000"/>
              </a:lnSpc>
              <a:spcAft>
                <a:spcPct val="0"/>
              </a:spcAft>
              <a:buFontTx/>
              <a:buChar char="–"/>
            </a:pPr>
            <a:r>
              <a:rPr lang="nb-NO" altLang="nb-NO" sz="1100" kern="0" dirty="0" smtClean="0"/>
              <a:t>mindre og sunnere fett, mindre sukker, mindre salt</a:t>
            </a:r>
          </a:p>
          <a:p>
            <a:pPr lvl="1" fontAlgn="base">
              <a:lnSpc>
                <a:spcPct val="80000"/>
              </a:lnSpc>
              <a:spcAft>
                <a:spcPct val="0"/>
              </a:spcAft>
              <a:buFontTx/>
              <a:buChar char="–"/>
            </a:pPr>
            <a:r>
              <a:rPr lang="nb-NO" altLang="nb-NO" sz="1100" kern="0" dirty="0" smtClean="0"/>
              <a:t>mer fiber og fullkorn</a:t>
            </a:r>
          </a:p>
          <a:p>
            <a:pPr lvl="1" fontAlgn="base">
              <a:lnSpc>
                <a:spcPct val="80000"/>
              </a:lnSpc>
              <a:spcAft>
                <a:spcPct val="0"/>
              </a:spcAft>
              <a:buFontTx/>
              <a:buChar char="–"/>
            </a:pPr>
            <a:r>
              <a:rPr lang="nb-NO" altLang="nb-NO" sz="1100" kern="0" dirty="0" smtClean="0"/>
              <a:t>krav til mengde grønnsaker, frukt, fisk og kjøtt i enkelte grupper ferdigprodukter</a:t>
            </a:r>
          </a:p>
          <a:p>
            <a:pPr marL="0" indent="0" fontAlgn="base">
              <a:lnSpc>
                <a:spcPct val="80000"/>
              </a:lnSpc>
              <a:spcAft>
                <a:spcPct val="0"/>
              </a:spcAft>
              <a:buNone/>
            </a:pPr>
            <a:endParaRPr lang="nb-NO" sz="1100" dirty="0" smtClean="0">
              <a:solidFill>
                <a:schemeClr val="tx2"/>
              </a:solidFill>
            </a:endParaRPr>
          </a:p>
          <a:p>
            <a:r>
              <a:rPr lang="nb-NO" sz="1100" u="sng" dirty="0" smtClean="0">
                <a:latin typeface="+mn-lt"/>
                <a:cs typeface="Arial" panose="020B0604020202020204" pitchFamily="34" charset="0"/>
              </a:rPr>
              <a:t>Flere matvaregrupper og strengere</a:t>
            </a:r>
            <a:r>
              <a:rPr lang="nb-NO" sz="1100" u="sng" baseline="0" dirty="0" smtClean="0">
                <a:latin typeface="+mn-lt"/>
                <a:cs typeface="Arial" panose="020B0604020202020204" pitchFamily="34" charset="0"/>
              </a:rPr>
              <a:t> og tydeligere krav innført fra 01.03.15:</a:t>
            </a:r>
            <a:endParaRPr lang="nb-NO" sz="1100" u="sng" dirty="0" smtClean="0">
              <a:latin typeface="+mn-lt"/>
              <a:cs typeface="Arial" panose="020B0604020202020204" pitchFamily="34" charset="0"/>
            </a:endParaRPr>
          </a:p>
          <a:p>
            <a:r>
              <a:rPr lang="nb-NO" sz="1100" dirty="0" smtClean="0">
                <a:latin typeface="+mn-lt"/>
                <a:cs typeface="Arial" panose="020B0604020202020204" pitchFamily="34" charset="0"/>
              </a:rPr>
              <a:t>Mindre salt;  Innført saltkriterier for kjøtt- og </a:t>
            </a:r>
            <a:r>
              <a:rPr lang="nb-NO" sz="1100" dirty="0" err="1" smtClean="0">
                <a:latin typeface="+mn-lt"/>
                <a:cs typeface="Arial" panose="020B0604020202020204" pitchFamily="34" charset="0"/>
              </a:rPr>
              <a:t>fiskeprod</a:t>
            </a:r>
            <a:r>
              <a:rPr lang="nb-NO" sz="1100" dirty="0" smtClean="0">
                <a:latin typeface="+mn-lt"/>
                <a:cs typeface="Arial" panose="020B0604020202020204" pitchFamily="34" charset="0"/>
              </a:rPr>
              <a:t> og strammet m/inntil 20 % i andre grupper.</a:t>
            </a:r>
          </a:p>
          <a:p>
            <a:r>
              <a:rPr lang="nb-NO" sz="1100" dirty="0" smtClean="0">
                <a:latin typeface="+mn-lt"/>
                <a:cs typeface="Arial" panose="020B0604020202020204" pitchFamily="34" charset="0"/>
              </a:rPr>
              <a:t>Større vekt på fettkvalitet: Krav til maks innhold av mettet fett i flere grupper, lempet på krav til totalt fett i noen grupper.</a:t>
            </a:r>
          </a:p>
          <a:p>
            <a:r>
              <a:rPr lang="nb-NO" sz="1100" dirty="0" smtClean="0">
                <a:latin typeface="+mn-lt"/>
                <a:cs typeface="Arial" panose="020B0604020202020204" pitchFamily="34" charset="0"/>
              </a:rPr>
              <a:t>Mer fullkorn og grønnsaker/frukt i grupper med slike krav i dag. </a:t>
            </a:r>
            <a:br>
              <a:rPr lang="nb-NO" sz="1100" dirty="0" smtClean="0">
                <a:latin typeface="+mn-lt"/>
                <a:cs typeface="Arial" panose="020B0604020202020204" pitchFamily="34" charset="0"/>
              </a:rPr>
            </a:br>
            <a:r>
              <a:rPr lang="nb-NO" sz="1100" dirty="0" smtClean="0">
                <a:latin typeface="+mn-lt"/>
                <a:cs typeface="Arial" panose="020B0604020202020204" pitchFamily="34" charset="0"/>
              </a:rPr>
              <a:t>Mindre tilsatt sukker i noen grupper. </a:t>
            </a:r>
          </a:p>
          <a:p>
            <a:endParaRPr lang="nb-NO" sz="1100" dirty="0" smtClean="0">
              <a:latin typeface="+mn-lt"/>
            </a:endParaRPr>
          </a:p>
          <a:p>
            <a:r>
              <a:rPr lang="nb-NO" sz="1100" dirty="0" smtClean="0">
                <a:latin typeface="+mn-lt"/>
              </a:rPr>
              <a:t>Les</a:t>
            </a:r>
            <a:r>
              <a:rPr lang="nb-NO" sz="1100" baseline="0" dirty="0" smtClean="0">
                <a:latin typeface="+mn-lt"/>
              </a:rPr>
              <a:t> mer om Nøkkelhullet her; https://helsedirektoratet.no/folkehelse/kosthold-og-ernering/nokkelhullet</a:t>
            </a:r>
          </a:p>
          <a:p>
            <a:endParaRPr lang="nb-NO" sz="1100" dirty="0" smtClean="0">
              <a:latin typeface="+mn-lt"/>
            </a:endParaRPr>
          </a:p>
          <a:p>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nb-NO" altLang="nb-NO" sz="1100" kern="0" dirty="0" smtClean="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nb-NO" sz="1100" kern="0" baseline="0" dirty="0" smtClean="0">
                <a:solidFill>
                  <a:srgbClr val="000000"/>
                </a:solidFill>
                <a:latin typeface="Arial" panose="020B0604020202020204" pitchFamily="34" charset="0"/>
                <a:cs typeface="Arial" panose="020B0604020202020204" pitchFamily="34" charset="0"/>
              </a:rPr>
              <a:t>Merket er en påstand som utløser krav om næringsdeklarasjon. De som ønsker mer informasjon om næringsinnholdet, kan finne dette bak på pakningen. Kjøp gjerne inn n</a:t>
            </a:r>
            <a:r>
              <a:rPr lang="nb-NO" sz="1100" dirty="0" smtClean="0">
                <a:latin typeface="Arial" panose="020B0604020202020204" pitchFamily="34" charset="0"/>
                <a:cs typeface="Arial" panose="020B0604020202020204" pitchFamily="34" charset="0"/>
              </a:rPr>
              <a:t>økkelhullsvarer</a:t>
            </a:r>
            <a:r>
              <a:rPr lang="nb-NO" sz="1100" baseline="0" dirty="0" smtClean="0">
                <a:latin typeface="Arial" panose="020B0604020202020204" pitchFamily="34" charset="0"/>
                <a:cs typeface="Arial" panose="020B0604020202020204" pitchFamily="34" charset="0"/>
              </a:rPr>
              <a:t> og bruk gjerne kriteriene for Nøkkelhullet ved anbud/innkjøp.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100" baseline="0" dirty="0" smtClean="0">
              <a:latin typeface="Arial" panose="020B0604020202020204" pitchFamily="34" charset="0"/>
              <a:cs typeface="Arial" panose="020B0604020202020204" pitchFamily="34" charset="0"/>
            </a:endParaRPr>
          </a:p>
          <a:p>
            <a:r>
              <a:rPr lang="nb-NO" sz="1100" u="sng" dirty="0" smtClean="0">
                <a:latin typeface="Arial" panose="020B0604020202020204" pitchFamily="34" charset="0"/>
                <a:cs typeface="Arial" panose="020B0604020202020204" pitchFamily="34" charset="0"/>
              </a:rPr>
              <a:t>Flere matvaregrupper og strengere</a:t>
            </a:r>
            <a:r>
              <a:rPr lang="nb-NO" sz="1100" u="sng" baseline="0" dirty="0" smtClean="0">
                <a:latin typeface="Arial" panose="020B0604020202020204" pitchFamily="34" charset="0"/>
                <a:cs typeface="Arial" panose="020B0604020202020204" pitchFamily="34" charset="0"/>
              </a:rPr>
              <a:t> og tydeligere krav innført fra 01.03.15:</a:t>
            </a:r>
            <a:endParaRPr lang="nb-NO" sz="1100" u="sng" dirty="0" smtClean="0">
              <a:latin typeface="Arial" panose="020B0604020202020204" pitchFamily="34" charset="0"/>
              <a:cs typeface="Arial" panose="020B0604020202020204" pitchFamily="34" charset="0"/>
            </a:endParaRPr>
          </a:p>
          <a:p>
            <a:r>
              <a:rPr lang="nb-NO" sz="1100" dirty="0" smtClean="0">
                <a:latin typeface="Arial" panose="020B0604020202020204" pitchFamily="34" charset="0"/>
                <a:cs typeface="Arial" panose="020B0604020202020204" pitchFamily="34" charset="0"/>
              </a:rPr>
              <a:t>Mindre salt;  Innført saltkriterier for kjøtt- og fiskeprodukter og salt strammet med inntil 20 % i andre grupper.</a:t>
            </a:r>
          </a:p>
          <a:p>
            <a:r>
              <a:rPr lang="nb-NO" sz="1100" dirty="0" smtClean="0">
                <a:latin typeface="Arial" panose="020B0604020202020204" pitchFamily="34" charset="0"/>
                <a:cs typeface="Arial" panose="020B0604020202020204" pitchFamily="34" charset="0"/>
              </a:rPr>
              <a:t>Større vekt på fettkvalitet: Krav til maksimalt innhold av mettet fett i flere grupper, lempet på krav til totalt fettinnhold i noen grupper.</a:t>
            </a:r>
          </a:p>
          <a:p>
            <a:r>
              <a:rPr lang="nb-NO" sz="1100" dirty="0" smtClean="0">
                <a:latin typeface="Arial" panose="020B0604020202020204" pitchFamily="34" charset="0"/>
                <a:cs typeface="Arial" panose="020B0604020202020204" pitchFamily="34" charset="0"/>
              </a:rPr>
              <a:t>Mer fullkorn og grønnsaker/frukt i grupper med slike krav i dag. </a:t>
            </a:r>
            <a:br>
              <a:rPr lang="nb-NO" sz="1100" dirty="0" smtClean="0">
                <a:latin typeface="Arial" panose="020B0604020202020204" pitchFamily="34" charset="0"/>
                <a:cs typeface="Arial" panose="020B0604020202020204" pitchFamily="34" charset="0"/>
              </a:rPr>
            </a:br>
            <a:r>
              <a:rPr lang="nb-NO" sz="1100" dirty="0" smtClean="0">
                <a:latin typeface="Arial" panose="020B0604020202020204" pitchFamily="34" charset="0"/>
                <a:cs typeface="Arial" panose="020B0604020202020204" pitchFamily="34" charset="0"/>
              </a:rPr>
              <a:t>Mindre tilsatt sukker i noen grupper. </a:t>
            </a:r>
          </a:p>
          <a:p>
            <a:endParaRPr lang="nb-NO" sz="1100" baseline="0" dirty="0" smtClean="0">
              <a:latin typeface="Arial" panose="020B0604020202020204" pitchFamily="34" charset="0"/>
              <a:cs typeface="Arial" panose="020B0604020202020204" pitchFamily="34" charset="0"/>
            </a:endParaRPr>
          </a:p>
          <a:p>
            <a:r>
              <a:rPr lang="nb-NO" sz="1100" baseline="0" dirty="0" smtClean="0">
                <a:latin typeface="Arial" panose="020B0604020202020204" pitchFamily="34" charset="0"/>
                <a:cs typeface="Arial" panose="020B0604020202020204" pitchFamily="34" charset="0"/>
              </a:rPr>
              <a:t>Les mer om Nøkkelhullet på: www.helsedirektoratet.no.</a:t>
            </a:r>
          </a:p>
          <a:p>
            <a:endParaRPr lang="nb-NO" sz="1100" baseline="0" dirty="0" smtClean="0">
              <a:latin typeface="Arial" panose="020B0604020202020204" pitchFamily="34" charset="0"/>
              <a:cs typeface="Arial" panose="020B0604020202020204" pitchFamily="34" charset="0"/>
            </a:endParaRPr>
          </a:p>
          <a:p>
            <a:endParaRPr lang="nb-NO" sz="1100" baseline="0" dirty="0" smtClean="0">
              <a:latin typeface="Arial" panose="020B0604020202020204" pitchFamily="34" charset="0"/>
              <a:cs typeface="Arial" panose="020B0604020202020204" pitchFamily="34" charset="0"/>
            </a:endParaRPr>
          </a:p>
          <a:p>
            <a:endParaRPr lang="nb-NO" sz="1100" dirty="0" smtClean="0">
              <a:latin typeface="Arial" panose="020B0604020202020204" pitchFamily="34" charset="0"/>
              <a:cs typeface="Arial" panose="020B0604020202020204" pitchFamily="34" charset="0"/>
            </a:endParaRPr>
          </a:p>
          <a:p>
            <a:endParaRPr lang="nb-NO" sz="1100" dirty="0" smtClean="0">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10"/>
          </p:nvPr>
        </p:nvSpPr>
        <p:spPr/>
        <p:txBody>
          <a:bodyPr/>
          <a:lstStyle/>
          <a:p>
            <a:fld id="{BF106C09-2B7A-40C7-B480-A62D5F51D17D}"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244161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a:xfrm>
            <a:off x="673577" y="4686499"/>
            <a:ext cx="5720450" cy="4439841"/>
          </a:xfrm>
        </p:spPr>
        <p:txBody>
          <a:bodyPr/>
          <a:lstStyle/>
          <a:p>
            <a:r>
              <a:rPr lang="nb-NO" sz="1100" b="1" baseline="0" dirty="0">
                <a:latin typeface="+mn-lt"/>
              </a:rPr>
              <a:t>Grønnsaker, frukt og bær daglig</a:t>
            </a:r>
          </a:p>
          <a:p>
            <a:r>
              <a:rPr lang="nb-NO" sz="1100" baseline="0" dirty="0">
                <a:latin typeface="+mn-lt"/>
              </a:rPr>
              <a:t>Alle grunnskoler kan delta </a:t>
            </a:r>
            <a:r>
              <a:rPr lang="nb-NO" sz="1100" u="sng" baseline="0" dirty="0">
                <a:latin typeface="+mn-lt"/>
              </a:rPr>
              <a:t>i abonnementsordningen Skolefrukt</a:t>
            </a:r>
            <a:r>
              <a:rPr lang="nb-NO" sz="1100" baseline="0" dirty="0">
                <a:latin typeface="+mn-lt"/>
              </a:rPr>
              <a:t>. Det kan tegnes ulike abonnement, som felles for </a:t>
            </a:r>
            <a:r>
              <a:rPr lang="nb-NO" sz="1100" baseline="0" dirty="0" smtClean="0">
                <a:latin typeface="+mn-lt"/>
              </a:rPr>
              <a:t>elevene, </a:t>
            </a:r>
            <a:r>
              <a:rPr lang="nb-NO" sz="1100" baseline="0" dirty="0">
                <a:latin typeface="+mn-lt"/>
              </a:rPr>
              <a:t>el foresatte gjøre det enkeltvis for sine ungdommer.</a:t>
            </a:r>
          </a:p>
          <a:p>
            <a:endParaRPr lang="nb-NO" sz="1100" b="0" i="0" u="none" strike="noStrike" kern="1200" baseline="0" dirty="0">
              <a:solidFill>
                <a:schemeClr val="tx1"/>
              </a:solidFill>
              <a:latin typeface="+mn-lt"/>
              <a:ea typeface="+mn-ea"/>
              <a:cs typeface="+mn-cs"/>
            </a:endParaRPr>
          </a:p>
          <a:p>
            <a:r>
              <a:rPr lang="nb-NO" sz="1100" b="0" i="0" u="none" strike="noStrike" kern="1200" baseline="0" dirty="0">
                <a:solidFill>
                  <a:schemeClr val="tx1"/>
                </a:solidFill>
                <a:latin typeface="+mn-lt"/>
                <a:ea typeface="+mn-ea"/>
                <a:cs typeface="+mn-cs"/>
              </a:rPr>
              <a:t>En porsjon;  </a:t>
            </a:r>
            <a:r>
              <a:rPr lang="nb-NO" sz="1100" b="0" i="0" u="none" strike="noStrike" kern="1200" baseline="0" dirty="0" err="1">
                <a:solidFill>
                  <a:schemeClr val="tx1"/>
                </a:solidFill>
                <a:latin typeface="+mn-lt"/>
                <a:ea typeface="+mn-ea"/>
                <a:cs typeface="+mn-cs"/>
              </a:rPr>
              <a:t>ca</a:t>
            </a:r>
            <a:r>
              <a:rPr lang="nb-NO" sz="1100" b="0" i="0" u="none" strike="noStrike" kern="1200" baseline="0" dirty="0">
                <a:solidFill>
                  <a:schemeClr val="tx1"/>
                </a:solidFill>
                <a:latin typeface="+mn-lt"/>
                <a:ea typeface="+mn-ea"/>
                <a:cs typeface="+mn-cs"/>
              </a:rPr>
              <a:t> 100 gram, som en middels stor frukt (eple, pære eller appelsin) et lite glass frukt- eller grønnsaksjuice, en bolle med blandet salat, kokte eller rå grønsaker (</a:t>
            </a:r>
            <a:r>
              <a:rPr lang="nb-NO" sz="1100" b="0" i="0" u="none" strike="noStrike" kern="1200" baseline="0" dirty="0" err="1">
                <a:solidFill>
                  <a:schemeClr val="tx1"/>
                </a:solidFill>
                <a:latin typeface="+mn-lt"/>
                <a:ea typeface="+mn-ea"/>
                <a:cs typeface="+mn-cs"/>
              </a:rPr>
              <a:t>f.eks</a:t>
            </a:r>
            <a:r>
              <a:rPr lang="nb-NO" sz="1100" b="0" i="0" u="none" strike="noStrike" kern="1200" baseline="0" dirty="0">
                <a:solidFill>
                  <a:schemeClr val="tx1"/>
                </a:solidFill>
                <a:latin typeface="+mn-lt"/>
                <a:ea typeface="+mn-ea"/>
                <a:cs typeface="+mn-cs"/>
              </a:rPr>
              <a:t> en gulrot, litt brokkoli eller kålrot) eller en liten bolle med bær. Tenk en håndfull.</a:t>
            </a:r>
            <a:endParaRPr lang="nb-NO" sz="1100" dirty="0">
              <a:latin typeface="+mn-lt"/>
            </a:endParaRPr>
          </a:p>
          <a:p>
            <a:endParaRPr lang="nb-NO" sz="110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sz="1100" b="1" dirty="0" smtClean="0">
                <a:solidFill>
                  <a:schemeClr val="tx2"/>
                </a:solidFill>
                <a:latin typeface="+mn-lt"/>
              </a:rPr>
              <a:t>Bildet til</a:t>
            </a:r>
            <a:r>
              <a:rPr lang="nb-NO" sz="1100" b="1" baseline="0" dirty="0" smtClean="0">
                <a:solidFill>
                  <a:schemeClr val="tx2"/>
                </a:solidFill>
                <a:latin typeface="+mn-lt"/>
              </a:rPr>
              <a:t> venstre viser e</a:t>
            </a:r>
            <a:r>
              <a:rPr lang="nb-NO" sz="1100" b="1" dirty="0" smtClean="0">
                <a:solidFill>
                  <a:schemeClr val="tx2"/>
                </a:solidFill>
                <a:latin typeface="+mn-lt"/>
              </a:rPr>
              <a:t>ksempel  på «dagsforbruk</a:t>
            </a:r>
            <a:r>
              <a:rPr lang="nb-NO" sz="1100" b="1" dirty="0">
                <a:solidFill>
                  <a:schemeClr val="tx2"/>
                </a:solidFill>
                <a:latin typeface="+mn-lt"/>
              </a:rPr>
              <a:t>» - 5 om dagen – </a:t>
            </a:r>
            <a:r>
              <a:rPr lang="nb-NO" sz="1100" b="0" dirty="0">
                <a:solidFill>
                  <a:schemeClr val="tx2"/>
                </a:solidFill>
                <a:latin typeface="+mn-lt"/>
              </a:rPr>
              <a:t>kan dekkes på utallige måter</a:t>
            </a:r>
          </a:p>
          <a:p>
            <a:r>
              <a:rPr lang="nb-NO" sz="1100" b="1" dirty="0">
                <a:latin typeface="+mn-lt"/>
              </a:rPr>
              <a:t>Frukt/grønt/bær</a:t>
            </a:r>
            <a:r>
              <a:rPr lang="nb-NO" sz="1100" baseline="0" dirty="0">
                <a:latin typeface="+mn-lt"/>
              </a:rPr>
              <a:t> = «naturlige» nøkkelhullsvarer</a:t>
            </a:r>
            <a:endParaRPr lang="nb-NO" sz="1100" dirty="0">
              <a:latin typeface="+mn-lt"/>
            </a:endParaRPr>
          </a:p>
          <a:p>
            <a:endParaRPr lang="nb-NO" sz="1100" dirty="0">
              <a:latin typeface="+mn-lt"/>
            </a:endParaRPr>
          </a:p>
          <a:p>
            <a:r>
              <a:rPr lang="nb-NO" sz="1100" b="1" u="none" kern="1200" dirty="0">
                <a:solidFill>
                  <a:schemeClr val="tx1"/>
                </a:solidFill>
                <a:effectLst/>
                <a:latin typeface="+mn-lt"/>
                <a:ea typeface="+mn-ea"/>
                <a:cs typeface="Arial" panose="020B0604020202020204" pitchFamily="34" charset="0"/>
              </a:rPr>
              <a:t>Salat</a:t>
            </a:r>
          </a:p>
          <a:p>
            <a:r>
              <a:rPr lang="nb-NO" sz="1100" kern="1200" dirty="0">
                <a:solidFill>
                  <a:schemeClr val="tx1"/>
                </a:solidFill>
                <a:effectLst/>
                <a:latin typeface="+mn-lt"/>
                <a:ea typeface="+mn-ea"/>
                <a:cs typeface="Arial" panose="020B0604020202020204" pitchFamily="34" charset="0"/>
              </a:rPr>
              <a:t>Utallige muligheter, med bare grønnsaker eller tilsatt kokte bønner, linser, byggryn, </a:t>
            </a:r>
            <a:r>
              <a:rPr lang="nb-NO" sz="1100" kern="1200" dirty="0" err="1">
                <a:solidFill>
                  <a:schemeClr val="tx1"/>
                </a:solidFill>
                <a:effectLst/>
                <a:latin typeface="+mn-lt"/>
                <a:ea typeface="+mn-ea"/>
                <a:cs typeface="Arial" panose="020B0604020202020204" pitchFamily="34" charset="0"/>
              </a:rPr>
              <a:t>bulgur</a:t>
            </a:r>
            <a:r>
              <a:rPr lang="nb-NO" sz="1100" kern="1200" dirty="0">
                <a:solidFill>
                  <a:schemeClr val="tx1"/>
                </a:solidFill>
                <a:effectLst/>
                <a:latin typeface="+mn-lt"/>
                <a:ea typeface="+mn-ea"/>
                <a:cs typeface="Arial" panose="020B0604020202020204" pitchFamily="34" charset="0"/>
              </a:rPr>
              <a:t>, poteter, fullkornspasta</a:t>
            </a:r>
            <a:r>
              <a:rPr lang="nb-NO" sz="1100" kern="1200" baseline="0" dirty="0">
                <a:solidFill>
                  <a:schemeClr val="tx1"/>
                </a:solidFill>
                <a:effectLst/>
                <a:latin typeface="+mn-lt"/>
                <a:ea typeface="+mn-ea"/>
                <a:cs typeface="Arial" panose="020B0604020202020204" pitchFamily="34" charset="0"/>
              </a:rPr>
              <a:t> og -</a:t>
            </a:r>
            <a:r>
              <a:rPr lang="nb-NO" sz="1100" kern="1200" dirty="0">
                <a:solidFill>
                  <a:schemeClr val="tx1"/>
                </a:solidFill>
                <a:effectLst/>
                <a:latin typeface="+mn-lt"/>
                <a:ea typeface="+mn-ea"/>
                <a:cs typeface="Arial" panose="020B0604020202020204" pitchFamily="34" charset="0"/>
              </a:rPr>
              <a:t>ris, fisk, kylling, kjøtt, egg eller frukt. Egen rett med grovt</a:t>
            </a:r>
            <a:r>
              <a:rPr lang="nb-NO" sz="1100" kern="1200" baseline="0" dirty="0">
                <a:solidFill>
                  <a:schemeClr val="tx1"/>
                </a:solidFill>
                <a:effectLst/>
                <a:latin typeface="+mn-lt"/>
                <a:ea typeface="+mn-ea"/>
                <a:cs typeface="Arial" panose="020B0604020202020204" pitchFamily="34" charset="0"/>
              </a:rPr>
              <a:t> </a:t>
            </a:r>
            <a:r>
              <a:rPr lang="nb-NO" sz="1100" kern="1200" dirty="0">
                <a:solidFill>
                  <a:schemeClr val="tx1"/>
                </a:solidFill>
                <a:effectLst/>
                <a:latin typeface="+mn-lt"/>
                <a:ea typeface="+mn-ea"/>
                <a:cs typeface="Arial" panose="020B0604020202020204" pitchFamily="34" charset="0"/>
              </a:rPr>
              <a:t>brød til, som tilbehør eller pakket inn i potetlompe, grovt pitabrød, </a:t>
            </a:r>
            <a:r>
              <a:rPr lang="nb-NO" sz="1100" kern="1200" dirty="0" err="1">
                <a:solidFill>
                  <a:schemeClr val="tx1"/>
                </a:solidFill>
                <a:effectLst/>
                <a:latin typeface="+mn-lt"/>
                <a:ea typeface="+mn-ea"/>
                <a:cs typeface="Arial" panose="020B0604020202020204" pitchFamily="34" charset="0"/>
              </a:rPr>
              <a:t>ciabatta</a:t>
            </a:r>
            <a:r>
              <a:rPr lang="nb-NO" sz="1100" kern="1200" dirty="0">
                <a:solidFill>
                  <a:schemeClr val="tx1"/>
                </a:solidFill>
                <a:effectLst/>
                <a:latin typeface="+mn-lt"/>
                <a:ea typeface="+mn-ea"/>
                <a:cs typeface="Arial" panose="020B0604020202020204" pitchFamily="34" charset="0"/>
              </a:rPr>
              <a:t> eller annet.  </a:t>
            </a:r>
          </a:p>
          <a:p>
            <a:endParaRPr lang="nb-NO" sz="1100" b="1" dirty="0">
              <a:solidFill>
                <a:schemeClr val="accent1"/>
              </a:solidFill>
              <a:latin typeface="+mn-lt"/>
            </a:endParaRPr>
          </a:p>
          <a:p>
            <a:r>
              <a:rPr lang="nb-NO" sz="1100" b="1" dirty="0">
                <a:solidFill>
                  <a:schemeClr val="accent1"/>
                </a:solidFill>
                <a:latin typeface="+mn-lt"/>
              </a:rPr>
              <a:t>Basis: Grønnsaker og gjerne belgfrukter, + </a:t>
            </a:r>
            <a:r>
              <a:rPr lang="nb-NO" sz="1100" b="1" dirty="0" err="1">
                <a:solidFill>
                  <a:schemeClr val="accent1"/>
                </a:solidFill>
                <a:latin typeface="+mn-lt"/>
              </a:rPr>
              <a:t>evt</a:t>
            </a:r>
            <a:r>
              <a:rPr lang="nb-NO" sz="1100" b="1" dirty="0">
                <a:solidFill>
                  <a:schemeClr val="accent1"/>
                </a:solidFill>
                <a:latin typeface="+mn-lt"/>
              </a:rPr>
              <a:t> fisk, hvitt kjøtt, egg, varier</a:t>
            </a:r>
            <a:endParaRPr lang="nb-NO" sz="1100" kern="1200" dirty="0">
              <a:solidFill>
                <a:schemeClr val="tx1"/>
              </a:solidFill>
              <a:effectLst/>
              <a:latin typeface="+mn-lt"/>
              <a:ea typeface="+mn-ea"/>
              <a:cs typeface="Arial" panose="020B0604020202020204" pitchFamily="34" charset="0"/>
            </a:endParaRPr>
          </a:p>
          <a:p>
            <a:r>
              <a:rPr lang="nb-NO" sz="1100" kern="1200" dirty="0">
                <a:solidFill>
                  <a:schemeClr val="tx1"/>
                </a:solidFill>
                <a:effectLst/>
                <a:latin typeface="+mn-lt"/>
                <a:ea typeface="+mn-ea"/>
                <a:cs typeface="Arial" panose="020B0604020202020204" pitchFamily="34" charset="0"/>
              </a:rPr>
              <a:t>Varer</a:t>
            </a:r>
            <a:r>
              <a:rPr lang="nb-NO" sz="1100" kern="1200" baseline="0" dirty="0">
                <a:solidFill>
                  <a:schemeClr val="tx1"/>
                </a:solidFill>
                <a:effectLst/>
                <a:latin typeface="+mn-lt"/>
                <a:ea typeface="+mn-ea"/>
                <a:cs typeface="Arial" panose="020B0604020202020204" pitchFamily="34" charset="0"/>
              </a:rPr>
              <a:t> som er rimelige hele året, som ulike kålvarianter, løk og gulrot, kan være utgangspunkt for spennende salater, supper og gryter.</a:t>
            </a:r>
            <a:endParaRPr lang="nb-NO" sz="1100" kern="1200" dirty="0">
              <a:solidFill>
                <a:schemeClr val="tx1"/>
              </a:solidFill>
              <a:effectLst/>
              <a:latin typeface="+mn-lt"/>
              <a:ea typeface="+mn-ea"/>
              <a:cs typeface="Arial" panose="020B0604020202020204" pitchFamily="34" charset="0"/>
            </a:endParaRPr>
          </a:p>
          <a:p>
            <a:endParaRPr lang="nb-NO" sz="1100" dirty="0">
              <a:latin typeface="+mn-lt"/>
              <a:cs typeface="Arial" panose="020B0604020202020204" pitchFamily="34" charset="0"/>
            </a:endParaRPr>
          </a:p>
          <a:p>
            <a:r>
              <a:rPr lang="nb-NO" sz="1100" baseline="0" dirty="0">
                <a:latin typeface="+mn-lt"/>
                <a:cs typeface="Arial" panose="020B0604020202020204" pitchFamily="34" charset="0"/>
              </a:rPr>
              <a:t>Ikke mulig å ha </a:t>
            </a:r>
            <a:r>
              <a:rPr lang="nb-NO" sz="1100" baseline="0" dirty="0" smtClean="0">
                <a:latin typeface="+mn-lt"/>
                <a:cs typeface="Arial" panose="020B0604020202020204" pitchFamily="34" charset="0"/>
              </a:rPr>
              <a:t>salatbar? Da er porsjonspakkede </a:t>
            </a:r>
            <a:r>
              <a:rPr lang="nb-NO" sz="1100" baseline="0" dirty="0">
                <a:latin typeface="+mn-lt"/>
                <a:cs typeface="Arial" panose="020B0604020202020204" pitchFamily="34" charset="0"/>
              </a:rPr>
              <a:t>salater </a:t>
            </a:r>
            <a:r>
              <a:rPr lang="nb-NO" sz="1100" baseline="0" dirty="0" smtClean="0">
                <a:latin typeface="+mn-lt"/>
                <a:cs typeface="Arial" panose="020B0604020202020204" pitchFamily="34" charset="0"/>
              </a:rPr>
              <a:t>et </a:t>
            </a:r>
            <a:r>
              <a:rPr lang="nb-NO" sz="1100" baseline="0" dirty="0">
                <a:latin typeface="+mn-lt"/>
                <a:cs typeface="Arial" panose="020B0604020202020204" pitchFamily="34" charset="0"/>
              </a:rPr>
              <a:t>godt alternativ. </a:t>
            </a:r>
            <a:br>
              <a:rPr lang="nb-NO" sz="1100" baseline="0" dirty="0">
                <a:latin typeface="+mn-lt"/>
                <a:cs typeface="Arial" panose="020B0604020202020204" pitchFamily="34" charset="0"/>
              </a:rPr>
            </a:br>
            <a:r>
              <a:rPr lang="nb-NO" sz="1100" baseline="0" dirty="0">
                <a:latin typeface="+mn-lt"/>
                <a:cs typeface="Arial" panose="020B0604020202020204" pitchFamily="34" charset="0"/>
              </a:rPr>
              <a:t>Variasjon kan bidra til å gjøre tilbudet mer attraktivt</a:t>
            </a:r>
          </a:p>
          <a:p>
            <a:endParaRPr lang="nb-NO" sz="1100" dirty="0">
              <a:latin typeface="+mn-lt"/>
            </a:endParaRPr>
          </a:p>
        </p:txBody>
      </p:sp>
      <p:sp>
        <p:nvSpPr>
          <p:cNvPr id="4" name="Plassholder for lysbildenummer 3"/>
          <p:cNvSpPr>
            <a:spLocks noGrp="1"/>
          </p:cNvSpPr>
          <p:nvPr>
            <p:ph type="sldNum" sz="quarter" idx="10"/>
          </p:nvPr>
        </p:nvSpPr>
        <p:spPr/>
        <p:txBody>
          <a:bodyPr/>
          <a:lstStyle/>
          <a:p>
            <a:fld id="{BF106C09-2B7A-40C7-B480-A62D5F51D17D}" type="slidenum">
              <a:rPr lang="en-GB" smtClean="0"/>
              <a:t>12</a:t>
            </a:fld>
            <a:endParaRPr lang="en-GB"/>
          </a:p>
        </p:txBody>
      </p:sp>
    </p:spTree>
    <p:extLst>
      <p:ext uri="{BB962C8B-B14F-4D97-AF65-F5344CB8AC3E}">
        <p14:creationId xmlns:p14="http://schemas.microsoft.com/office/powerpoint/2010/main" val="1306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a:xfrm>
            <a:off x="480907" y="4686499"/>
            <a:ext cx="5846868" cy="4439841"/>
          </a:xfrm>
        </p:spPr>
        <p:txBody>
          <a:bodyPr/>
          <a:lstStyle/>
          <a:p>
            <a:r>
              <a:rPr lang="nb-NO" sz="1100" dirty="0" smtClean="0">
                <a:effectLst/>
              </a:rPr>
              <a:t>Fett er den mest konsentrerte energikilden i maten. Fett bidrar i tillegg til energi med livsnødvendige flerumettede fettsyrer og fettløselige vitaminer og må derfor inngå i kostholdet. </a:t>
            </a:r>
            <a:r>
              <a:rPr lang="nb-NO" sz="1100" dirty="0" smtClean="0">
                <a:latin typeface="+mn-lt"/>
              </a:rPr>
              <a:t>er ønskelig å</a:t>
            </a:r>
            <a:r>
              <a:rPr lang="nb-NO" sz="1100" baseline="0" dirty="0" smtClean="0">
                <a:latin typeface="+mn-lt"/>
              </a:rPr>
              <a:t> redusere inntaket av mettet fett i kostholdet vårt og </a:t>
            </a:r>
            <a:r>
              <a:rPr lang="nb-NO" sz="1100" dirty="0" smtClean="0">
                <a:effectLst/>
              </a:rPr>
              <a:t>viktig å sikre en god fettsyresammensetning i kostholdet og måltidene som serveres.</a:t>
            </a:r>
            <a:r>
              <a:rPr lang="nb-NO" sz="1100" baseline="0" dirty="0" smtClean="0">
                <a:effectLst/>
                <a:latin typeface="+mn-lt"/>
              </a:rPr>
              <a:t> </a:t>
            </a:r>
            <a:r>
              <a:rPr lang="nb-NO" sz="1100" dirty="0" smtClean="0">
                <a:latin typeface="+mn-lt"/>
              </a:rPr>
              <a:t>Oversikten under viser hvor</a:t>
            </a:r>
            <a:r>
              <a:rPr lang="nb-NO" sz="1100" baseline="0" dirty="0" smtClean="0">
                <a:latin typeface="+mn-lt"/>
              </a:rPr>
              <a:t> stor forskjell det er på innholdet av mettet fett (og de andre fettsyrene) i ulike oljer. Velg variantene med lite mettet fett.</a:t>
            </a:r>
            <a:endParaRPr lang="nb-NO" sz="1100" dirty="0" smtClean="0">
              <a:latin typeface="+mn-lt"/>
            </a:endParaRPr>
          </a:p>
          <a:p>
            <a:endParaRPr lang="nb-NO" sz="1100" dirty="0">
              <a:latin typeface="+mn-lt"/>
            </a:endParaRPr>
          </a:p>
          <a:p>
            <a:r>
              <a:rPr lang="nb-NO" sz="1100" b="1" dirty="0">
                <a:latin typeface="Arial" panose="020B0604020202020204" pitchFamily="34" charset="0"/>
                <a:cs typeface="Arial" panose="020B0604020202020204" pitchFamily="34" charset="0"/>
              </a:rPr>
              <a:t>Fettsyresammensetning</a:t>
            </a:r>
            <a:r>
              <a:rPr lang="nb-NO" sz="1100" b="1" baseline="0" dirty="0">
                <a:latin typeface="Arial" panose="020B0604020202020204" pitchFamily="34" charset="0"/>
                <a:cs typeface="Arial" panose="020B0604020202020204" pitchFamily="34" charset="0"/>
              </a:rPr>
              <a:t> oljer,</a:t>
            </a:r>
            <a:r>
              <a:rPr lang="nb-NO" sz="1100" b="1" dirty="0">
                <a:latin typeface="Arial" panose="020B0604020202020204" pitchFamily="34" charset="0"/>
                <a:cs typeface="Arial" panose="020B0604020202020204" pitchFamily="34" charset="0"/>
              </a:rPr>
              <a:t> % av totalt fettinnhold </a:t>
            </a:r>
            <a:r>
              <a:rPr lang="nb-NO" sz="1100" b="0" dirty="0">
                <a:latin typeface="Arial" panose="020B0604020202020204" pitchFamily="34" charset="0"/>
                <a:cs typeface="Arial" panose="020B0604020202020204" pitchFamily="34" charset="0"/>
              </a:rPr>
              <a:t>(</a:t>
            </a:r>
            <a:r>
              <a:rPr lang="nb-NO" sz="1100" b="0" dirty="0" err="1">
                <a:latin typeface="Arial" panose="020B0604020202020204" pitchFamily="34" charset="0"/>
                <a:cs typeface="Arial" panose="020B0604020202020204" pitchFamily="34" charset="0"/>
              </a:rPr>
              <a:t>SLV.se.matvaretabell</a:t>
            </a:r>
            <a:r>
              <a:rPr lang="nb-NO" sz="1100" b="0" dirty="0">
                <a:latin typeface="Arial" panose="020B0604020202020204" pitchFamily="34" charset="0"/>
                <a:cs typeface="Arial" panose="020B0604020202020204" pitchFamily="34" charset="0"/>
              </a:rPr>
              <a:t>)</a:t>
            </a:r>
          </a:p>
          <a:p>
            <a:endParaRPr lang="nb-NO" sz="1100" dirty="0">
              <a:latin typeface="Arial" panose="020B0604020202020204" pitchFamily="34" charset="0"/>
              <a:cs typeface="Arial" panose="020B0604020202020204" pitchFamily="34" charset="0"/>
            </a:endParaRPr>
          </a:p>
          <a:p>
            <a:r>
              <a:rPr lang="nb-NO" sz="1000" u="sng" dirty="0">
                <a:latin typeface="Arial" panose="020B0604020202020204" pitchFamily="34" charset="0"/>
                <a:cs typeface="Arial" panose="020B0604020202020204" pitchFamily="34" charset="0"/>
              </a:rPr>
              <a:t>Olje</a:t>
            </a:r>
            <a:r>
              <a:rPr lang="nb-NO" sz="1000" dirty="0">
                <a:latin typeface="Arial" panose="020B0604020202020204" pitchFamily="34" charset="0"/>
                <a:cs typeface="Arial" panose="020B0604020202020204" pitchFamily="34" charset="0"/>
              </a:rPr>
              <a:t>	</a:t>
            </a:r>
            <a:r>
              <a:rPr lang="nb-NO" sz="1000" u="sng" dirty="0">
                <a:latin typeface="Arial" panose="020B0604020202020204" pitchFamily="34" charset="0"/>
                <a:cs typeface="Arial" panose="020B0604020202020204" pitchFamily="34" charset="0"/>
              </a:rPr>
              <a:t>M</a:t>
            </a:r>
            <a:r>
              <a:rPr lang="nb-NO" sz="1000" u="sng" baseline="0" dirty="0">
                <a:latin typeface="Arial" panose="020B0604020202020204" pitchFamily="34" charset="0"/>
                <a:cs typeface="Arial" panose="020B0604020202020204" pitchFamily="34" charset="0"/>
              </a:rPr>
              <a:t>ettet	Mettet </a:t>
            </a:r>
            <a:r>
              <a:rPr lang="nb-NO" sz="800" u="sng" baseline="0" dirty="0">
                <a:latin typeface="Arial" panose="020B0604020202020204" pitchFamily="34" charset="0"/>
                <a:cs typeface="Arial" panose="020B0604020202020204" pitchFamily="34" charset="0"/>
              </a:rPr>
              <a:t>12-16:0 </a:t>
            </a:r>
            <a:r>
              <a:rPr lang="nb-NO" sz="1000" u="sng" baseline="0" dirty="0" err="1">
                <a:latin typeface="Arial" panose="020B0604020202020204" pitchFamily="34" charset="0"/>
                <a:cs typeface="Arial" panose="020B0604020202020204" pitchFamily="34" charset="0"/>
              </a:rPr>
              <a:t>Enum</a:t>
            </a:r>
            <a:r>
              <a:rPr lang="nb-NO" sz="1000" u="sng" baseline="0" dirty="0">
                <a:latin typeface="Arial" panose="020B0604020202020204" pitchFamily="34" charset="0"/>
                <a:cs typeface="Arial" panose="020B0604020202020204" pitchFamily="34" charset="0"/>
              </a:rPr>
              <a:t>	</a:t>
            </a:r>
            <a:r>
              <a:rPr lang="nb-NO" sz="1000" u="sng" baseline="0" dirty="0" err="1">
                <a:latin typeface="Arial" panose="020B0604020202020204" pitchFamily="34" charset="0"/>
                <a:cs typeface="Arial" panose="020B0604020202020204" pitchFamily="34" charset="0"/>
              </a:rPr>
              <a:t>Flerum</a:t>
            </a:r>
            <a:r>
              <a:rPr lang="nb-NO" sz="1000" u="sng" baseline="0" dirty="0">
                <a:latin typeface="Arial" panose="020B0604020202020204" pitchFamily="34" charset="0"/>
                <a:cs typeface="Arial" panose="020B0604020202020204" pitchFamily="34" charset="0"/>
              </a:rPr>
              <a:t>	Omega-3  </a:t>
            </a:r>
            <a:endParaRPr lang="nb-NO" sz="1000" u="sng" dirty="0">
              <a:latin typeface="Arial" panose="020B0604020202020204" pitchFamily="34" charset="0"/>
              <a:cs typeface="Arial" panose="020B0604020202020204" pitchFamily="34" charset="0"/>
            </a:endParaRPr>
          </a:p>
          <a:p>
            <a:r>
              <a:rPr lang="nb-NO" sz="1000" dirty="0">
                <a:latin typeface="Arial" panose="020B0604020202020204" pitchFamily="34" charset="0"/>
                <a:cs typeface="Arial" panose="020B0604020202020204" pitchFamily="34" charset="0"/>
              </a:rPr>
              <a:t>Rapsolje:</a:t>
            </a:r>
            <a:r>
              <a:rPr lang="nb-NO" sz="1000" baseline="0" dirty="0">
                <a:latin typeface="Arial" panose="020B0604020202020204" pitchFamily="34" charset="0"/>
                <a:cs typeface="Arial" panose="020B0604020202020204" pitchFamily="34" charset="0"/>
              </a:rPr>
              <a:t> 	 7	 4	59	30	 8</a:t>
            </a:r>
          </a:p>
          <a:p>
            <a:r>
              <a:rPr lang="nb-NO" sz="1000" baseline="0" dirty="0">
                <a:latin typeface="Arial" panose="020B0604020202020204" pitchFamily="34" charset="0"/>
                <a:cs typeface="Arial" panose="020B0604020202020204" pitchFamily="34" charset="0"/>
              </a:rPr>
              <a:t>Hasselnøtter	 7	 5 	78	10	&lt;1</a:t>
            </a:r>
          </a:p>
          <a:p>
            <a:r>
              <a:rPr lang="nb-NO" sz="1000" baseline="0" dirty="0">
                <a:latin typeface="Arial" panose="020B0604020202020204" pitchFamily="34" charset="0"/>
                <a:cs typeface="Arial" panose="020B0604020202020204" pitchFamily="34" charset="0"/>
              </a:rPr>
              <a:t>Olivenolje	14	11	72	 9	&lt;1</a:t>
            </a:r>
          </a:p>
          <a:p>
            <a:r>
              <a:rPr lang="nb-NO" sz="1000" baseline="0" dirty="0">
                <a:latin typeface="Arial" panose="020B0604020202020204" pitchFamily="34" charset="0"/>
                <a:cs typeface="Arial" panose="020B0604020202020204" pitchFamily="34" charset="0"/>
              </a:rPr>
              <a:t>Palmeolje	49	45	37	 9	&lt;1</a:t>
            </a:r>
          </a:p>
          <a:p>
            <a:r>
              <a:rPr lang="nb-NO" sz="1000" baseline="0" dirty="0">
                <a:latin typeface="Arial" panose="020B0604020202020204" pitchFamily="34" charset="0"/>
                <a:cs typeface="Arial" panose="020B0604020202020204" pitchFamily="34" charset="0"/>
              </a:rPr>
              <a:t>Smør	64	45	28	 4	&lt;1</a:t>
            </a:r>
          </a:p>
          <a:p>
            <a:r>
              <a:rPr lang="nb-NO" sz="1000" baseline="0" dirty="0">
                <a:latin typeface="Arial" panose="020B0604020202020204" pitchFamily="34" charset="0"/>
                <a:cs typeface="Arial" panose="020B0604020202020204" pitchFamily="34" charset="0"/>
              </a:rPr>
              <a:t>Kokosfett	92	75	 6	 2	&lt;1</a:t>
            </a:r>
            <a:endParaRPr lang="nb-NO" sz="1000" dirty="0">
              <a:latin typeface="Arial" panose="020B0604020202020204" pitchFamily="34" charset="0"/>
              <a:cs typeface="Arial" panose="020B0604020202020204" pitchFamily="34" charset="0"/>
            </a:endParaRPr>
          </a:p>
          <a:p>
            <a:endParaRPr lang="nb-NO" sz="1000"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t>13</a:t>
            </a:fld>
            <a:endParaRPr lang="en-GB"/>
          </a:p>
        </p:txBody>
      </p:sp>
    </p:spTree>
    <p:extLst>
      <p:ext uri="{BB962C8B-B14F-4D97-AF65-F5344CB8AC3E}">
        <p14:creationId xmlns:p14="http://schemas.microsoft.com/office/powerpoint/2010/main" val="1818121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dirty="0" smtClean="0"/>
              <a:t>Brødskalaen og Nøkkelhullet</a:t>
            </a:r>
            <a:r>
              <a:rPr lang="nb-NO" sz="1100" baseline="0" dirty="0" smtClean="0"/>
              <a:t> er gode «veiledere» til sunnere alternativ ved anbud/innkjøp av brød- og kornvarer.</a:t>
            </a:r>
          </a:p>
          <a:p>
            <a:endParaRPr lang="nb-NO" sz="1100" b="1" baseline="0" dirty="0" smtClean="0"/>
          </a:p>
          <a:p>
            <a:r>
              <a:rPr lang="nb-NO" sz="1100" b="0" u="sng" baseline="0" dirty="0" smtClean="0"/>
              <a:t>Brød</a:t>
            </a:r>
          </a:p>
          <a:p>
            <a:r>
              <a:rPr lang="nb-NO" sz="1100" b="0" baseline="0" dirty="0" smtClean="0"/>
              <a:t>Se etter </a:t>
            </a:r>
            <a:r>
              <a:rPr lang="nb-NO" sz="1100" b="0" i="1" baseline="0" dirty="0" smtClean="0"/>
              <a:t>Brødskalaen</a:t>
            </a:r>
            <a:r>
              <a:rPr lang="nb-NO" sz="1100" baseline="0" dirty="0" smtClean="0"/>
              <a:t>: </a:t>
            </a:r>
            <a:r>
              <a:rPr lang="nb-NO" sz="1100" b="0" i="0" u="none" strike="noStrike" kern="1200" baseline="0" dirty="0" smtClean="0">
                <a:solidFill>
                  <a:schemeClr val="tx1"/>
                </a:solidFill>
                <a:latin typeface="+mn-lt"/>
                <a:ea typeface="+mn-ea"/>
                <a:cs typeface="+mn-cs"/>
              </a:rPr>
              <a:t>Velg grovt/ekstra grovt – 3 eller 4 «fylte kaker» i sirkelen  (&gt; 50,1 og 75% grovt) </a:t>
            </a:r>
          </a:p>
          <a:p>
            <a:endParaRPr lang="nb-NO" sz="1100" b="0" i="0" u="none" strike="noStrike" kern="1200" baseline="0" dirty="0" smtClean="0">
              <a:solidFill>
                <a:schemeClr val="tx1"/>
              </a:solidFill>
              <a:latin typeface="+mn-lt"/>
              <a:ea typeface="+mn-ea"/>
              <a:cs typeface="+mn-cs"/>
            </a:endParaRPr>
          </a:p>
          <a:p>
            <a:r>
              <a:rPr lang="nb-NO" sz="1100" b="0" i="0" u="none" strike="noStrike" kern="1200" baseline="0" dirty="0" smtClean="0">
                <a:solidFill>
                  <a:schemeClr val="tx1"/>
                </a:solidFill>
                <a:latin typeface="+mn-lt"/>
                <a:ea typeface="+mn-ea"/>
                <a:cs typeface="+mn-cs"/>
              </a:rPr>
              <a:t>Dersom du også ser etter </a:t>
            </a:r>
            <a:r>
              <a:rPr lang="nb-NO" sz="1100" b="0" i="1" u="none" strike="noStrike" kern="1200" baseline="0" dirty="0" smtClean="0">
                <a:solidFill>
                  <a:schemeClr val="tx1"/>
                </a:solidFill>
                <a:latin typeface="+mn-lt"/>
                <a:ea typeface="+mn-ea"/>
                <a:cs typeface="+mn-cs"/>
              </a:rPr>
              <a:t>Nøkkelhullet</a:t>
            </a:r>
            <a:r>
              <a:rPr lang="nb-NO" sz="1100" b="0" i="0" u="none" strike="noStrike" kern="1200" baseline="0" dirty="0" smtClean="0">
                <a:solidFill>
                  <a:schemeClr val="tx1"/>
                </a:solidFill>
                <a:latin typeface="+mn-lt"/>
                <a:ea typeface="+mn-ea"/>
                <a:cs typeface="+mn-cs"/>
              </a:rPr>
              <a:t>, må brødet i tillegg til å inneholde en </a:t>
            </a:r>
            <a:r>
              <a:rPr lang="nb-NO" sz="1100" b="0" i="0" u="none" strike="noStrike" kern="1200" baseline="0" dirty="0" err="1" smtClean="0">
                <a:solidFill>
                  <a:schemeClr val="tx1"/>
                </a:solidFill>
                <a:latin typeface="+mn-lt"/>
                <a:ea typeface="+mn-ea"/>
                <a:cs typeface="+mn-cs"/>
              </a:rPr>
              <a:t>minstemengde</a:t>
            </a:r>
            <a:r>
              <a:rPr lang="nb-NO" sz="1100" b="0" i="0" u="none" strike="noStrike" kern="1200" baseline="0" dirty="0" smtClean="0">
                <a:solidFill>
                  <a:schemeClr val="tx1"/>
                </a:solidFill>
                <a:latin typeface="+mn-lt"/>
                <a:ea typeface="+mn-ea"/>
                <a:cs typeface="+mn-cs"/>
              </a:rPr>
              <a:t> fiber, også fylle krav til maks innhold av salt, mettet fett og sukker. </a:t>
            </a:r>
            <a:r>
              <a:rPr lang="nb-NO" sz="1100" kern="1200" dirty="0" smtClean="0">
                <a:solidFill>
                  <a:schemeClr val="tx1"/>
                </a:solidFill>
                <a:effectLst/>
                <a:latin typeface="+mn-lt"/>
                <a:ea typeface="+mn-ea"/>
                <a:cs typeface="+mn-cs"/>
              </a:rPr>
              <a:t>Overgangen fra å bruke helt «lyse» bakverk, til halvgrove og grove kan ev</a:t>
            </a:r>
            <a:r>
              <a:rPr lang="nb-NO" sz="1100" kern="1200" baseline="0" dirty="0" smtClean="0">
                <a:solidFill>
                  <a:schemeClr val="tx1"/>
                </a:solidFill>
                <a:effectLst/>
                <a:latin typeface="+mn-lt"/>
                <a:ea typeface="+mn-ea"/>
                <a:cs typeface="+mn-cs"/>
              </a:rPr>
              <a:t> gjøres gradvis slik at ungdommen venner seg til det. Det er uansett viktig å ha fristende og gode produkter.</a:t>
            </a:r>
            <a:endParaRPr lang="nb-NO" sz="1100" dirty="0" smtClean="0"/>
          </a:p>
          <a:p>
            <a:endParaRPr lang="nb-NO" sz="1100" dirty="0" smtClean="0"/>
          </a:p>
          <a:p>
            <a:r>
              <a:rPr lang="nb-NO" sz="1100" b="0" i="0" u="sng" strike="noStrike" kern="1200" baseline="0" dirty="0" smtClean="0">
                <a:solidFill>
                  <a:schemeClr val="tx1"/>
                </a:solidFill>
                <a:latin typeface="+mn-lt"/>
                <a:ea typeface="+mn-ea"/>
                <a:cs typeface="+mn-cs"/>
              </a:rPr>
              <a:t>Frokostblandinger</a:t>
            </a:r>
          </a:p>
          <a:p>
            <a:r>
              <a:rPr lang="nb-NO" sz="1100" b="0" i="0" u="none" strike="noStrike" kern="1200" baseline="0" dirty="0" smtClean="0">
                <a:solidFill>
                  <a:schemeClr val="tx1"/>
                </a:solidFill>
                <a:latin typeface="+mn-lt"/>
                <a:ea typeface="+mn-ea"/>
                <a:cs typeface="+mn-cs"/>
              </a:rPr>
              <a:t>Se etter </a:t>
            </a:r>
            <a:r>
              <a:rPr lang="nb-NO" sz="1100" b="0" i="1" u="none" strike="noStrike" kern="1200" baseline="0" dirty="0" smtClean="0">
                <a:solidFill>
                  <a:schemeClr val="tx1"/>
                </a:solidFill>
                <a:latin typeface="+mn-lt"/>
                <a:ea typeface="+mn-ea"/>
                <a:cs typeface="+mn-cs"/>
              </a:rPr>
              <a:t>Nøkkelhullet</a:t>
            </a:r>
            <a:r>
              <a:rPr lang="nb-NO" sz="1100" b="0" i="0" u="none" strike="noStrike" kern="1200" baseline="0" dirty="0" smtClean="0">
                <a:solidFill>
                  <a:schemeClr val="tx1"/>
                </a:solidFill>
                <a:latin typeface="+mn-lt"/>
                <a:ea typeface="+mn-ea"/>
                <a:cs typeface="+mn-cs"/>
              </a:rPr>
              <a:t> ved innkjøp. Nærmere omtale av Nøkkelhullet i eget lysark.</a:t>
            </a:r>
          </a:p>
        </p:txBody>
      </p:sp>
      <p:sp>
        <p:nvSpPr>
          <p:cNvPr id="4" name="Plassholder for lysbildenummer 3"/>
          <p:cNvSpPr>
            <a:spLocks noGrp="1"/>
          </p:cNvSpPr>
          <p:nvPr>
            <p:ph type="sldNum" sz="quarter" idx="10"/>
          </p:nvPr>
        </p:nvSpPr>
        <p:spPr/>
        <p:txBody>
          <a:bodyPr/>
          <a:lstStyle/>
          <a:p>
            <a:fld id="{BF106C09-2B7A-40C7-B480-A62D5F51D17D}" type="slidenum">
              <a:rPr lang="en-GB" smtClean="0"/>
              <a:t>14</a:t>
            </a:fld>
            <a:endParaRPr lang="en-GB"/>
          </a:p>
        </p:txBody>
      </p:sp>
    </p:spTree>
    <p:extLst>
      <p:ext uri="{BB962C8B-B14F-4D97-AF65-F5344CB8AC3E}">
        <p14:creationId xmlns:p14="http://schemas.microsoft.com/office/powerpoint/2010/main" val="4239116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100" b="0" u="none" dirty="0">
                <a:effectLst/>
                <a:cs typeface="Arial" panose="020B0604020202020204" pitchFamily="34" charset="0"/>
              </a:rPr>
              <a:t>Gjelder både som pålegg, i varme og kalde retter (som salat)</a:t>
            </a:r>
          </a:p>
          <a:p>
            <a:pPr marL="0" marR="0" indent="0" algn="l" defTabSz="914400" rtl="0" eaLnBrk="1" fontAlgn="auto" latinLnBrk="0" hangingPunct="1">
              <a:lnSpc>
                <a:spcPct val="100000"/>
              </a:lnSpc>
              <a:spcBef>
                <a:spcPts val="0"/>
              </a:spcBef>
              <a:spcAft>
                <a:spcPts val="0"/>
              </a:spcAft>
              <a:buClrTx/>
              <a:buSzTx/>
              <a:buFontTx/>
              <a:buNone/>
              <a:tabLst/>
              <a:defRPr/>
            </a:pPr>
            <a:r>
              <a:rPr lang="nb-NO" sz="1100" b="0" u="none" dirty="0">
                <a:effectLst/>
                <a:cs typeface="Arial" panose="020B0604020202020204" pitchFamily="34" charset="0"/>
              </a:rPr>
              <a:t>Mye spennende som kan tilbys av</a:t>
            </a:r>
            <a:r>
              <a:rPr lang="nb-NO" sz="1100" b="0" u="none" baseline="0" dirty="0">
                <a:effectLst/>
                <a:cs typeface="Arial" panose="020B0604020202020204" pitchFamily="34" charset="0"/>
              </a:rPr>
              <a:t> disse råvarene som fiskeburger i grovt brød.</a:t>
            </a:r>
          </a:p>
          <a:p>
            <a:pPr marL="0" marR="0" indent="0" algn="l" defTabSz="914400" rtl="0" eaLnBrk="1" fontAlgn="auto" latinLnBrk="0" hangingPunct="1">
              <a:lnSpc>
                <a:spcPct val="100000"/>
              </a:lnSpc>
              <a:spcBef>
                <a:spcPts val="0"/>
              </a:spcBef>
              <a:spcAft>
                <a:spcPts val="0"/>
              </a:spcAft>
              <a:buClrTx/>
              <a:buSzTx/>
              <a:buFontTx/>
              <a:buNone/>
              <a:tabLst/>
              <a:defRPr/>
            </a:pPr>
            <a:endParaRPr lang="nb-NO" sz="1100" b="0" u="none" baseline="0" dirty="0">
              <a:effectLst/>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sz="1100" b="0" u="none" baseline="0" dirty="0">
                <a:effectLst/>
                <a:cs typeface="Arial" panose="020B0604020202020204" pitchFamily="34" charset="0"/>
              </a:rPr>
              <a:t>Helsedirektoratets kostråd for befolkningen gjengis som bakgrunnsinformasjon:</a:t>
            </a:r>
            <a:endParaRPr lang="nb-NO" sz="1100" b="0" u="none" dirty="0">
              <a:effectLst/>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b-NO" sz="1100" b="0" u="sng" dirty="0">
              <a:effectLst/>
              <a:cs typeface="Arial" panose="020B0604020202020204" pitchFamily="34" charset="0"/>
            </a:endParaRPr>
          </a:p>
          <a:p>
            <a:r>
              <a:rPr lang="nb-NO" altLang="nb-NO" sz="1100" b="0" u="sng" dirty="0">
                <a:cs typeface="Arial" panose="020B0604020202020204" pitchFamily="34" charset="0"/>
              </a:rPr>
              <a:t>Helsedirektoratet anbefaler å spise fisk til middag to til tre ganger i uken og gjerne også</a:t>
            </a:r>
            <a:r>
              <a:rPr lang="nb-NO" altLang="nb-NO" sz="1100" b="0" u="sng" baseline="0" dirty="0">
                <a:cs typeface="Arial" panose="020B0604020202020204" pitchFamily="34" charset="0"/>
              </a:rPr>
              <a:t> bruke </a:t>
            </a:r>
            <a:r>
              <a:rPr lang="nb-NO" altLang="nb-NO" sz="1100" b="0" u="sng" dirty="0">
                <a:cs typeface="Arial" panose="020B0604020202020204" pitchFamily="34" charset="0"/>
              </a:rPr>
              <a:t>fisk som pålegg</a:t>
            </a:r>
          </a:p>
          <a:p>
            <a:pPr marL="0" marR="0" indent="0" algn="l" defTabSz="914400" rtl="0" eaLnBrk="1" fontAlgn="auto" latinLnBrk="0" hangingPunct="1">
              <a:lnSpc>
                <a:spcPct val="100000"/>
              </a:lnSpc>
              <a:spcBef>
                <a:spcPts val="0"/>
              </a:spcBef>
              <a:spcAft>
                <a:spcPts val="0"/>
              </a:spcAft>
              <a:buClrTx/>
              <a:buSzTx/>
              <a:buFontTx/>
              <a:buNone/>
              <a:tabLst/>
              <a:defRPr/>
            </a:pPr>
            <a:r>
              <a:rPr lang="nb-NO" sz="1100" dirty="0">
                <a:cs typeface="Arial" panose="020B0604020202020204" pitchFamily="34" charset="0"/>
              </a:rPr>
              <a:t>Porsjoner; pålegg: 15 g, middag: 150-200g</a:t>
            </a:r>
            <a:r>
              <a:rPr lang="nb-NO" sz="1100" baseline="0" dirty="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nb-NO" altLang="nb-NO" sz="1100" dirty="0">
                <a:cs typeface="Arial" panose="020B0604020202020204" pitchFamily="34" charset="0"/>
              </a:rPr>
              <a:t>• Rådet tilsvarer totalt 300-450 gram ren fisk i uken. Minst 200 gram bør være fet fisk som laks, ørret, makrell eller sild.</a:t>
            </a:r>
          </a:p>
          <a:p>
            <a:r>
              <a:rPr lang="nb-NO" altLang="nb-NO" sz="1100" dirty="0">
                <a:cs typeface="Arial" panose="020B0604020202020204" pitchFamily="34" charset="0"/>
              </a:rPr>
              <a:t>• Seks påleggsporsjoner med fisk tilsvarer omtrent én middagsporsjon.</a:t>
            </a:r>
          </a:p>
          <a:p>
            <a:r>
              <a:rPr lang="nb-NO" altLang="nb-NO" sz="1100" dirty="0">
                <a:cs typeface="Arial" panose="020B0604020202020204" pitchFamily="34" charset="0"/>
              </a:rPr>
              <a:t>Velg gjerne fiskeprodukter merket med Nøkkelhullet.</a:t>
            </a:r>
            <a:br>
              <a:rPr lang="nb-NO" altLang="nb-NO" sz="1100" dirty="0">
                <a:cs typeface="Arial" panose="020B0604020202020204" pitchFamily="34" charset="0"/>
              </a:rPr>
            </a:br>
            <a:endParaRPr lang="nb-NO" altLang="nb-NO" sz="1100" dirty="0">
              <a:cs typeface="Arial" panose="020B0604020202020204" pitchFamily="34" charset="0"/>
            </a:endParaRPr>
          </a:p>
          <a:p>
            <a:r>
              <a:rPr lang="nb-NO" sz="1100" b="0" u="sng" dirty="0">
                <a:effectLst/>
                <a:cs typeface="Arial" panose="020B0604020202020204" pitchFamily="34" charset="0"/>
              </a:rPr>
              <a:t>Helsedirektoratets kostråd: Velg magert kjøtt og magre kjøttprodukter. Begrens mengden bearbeidet og rødt kjøtt</a:t>
            </a:r>
          </a:p>
          <a:p>
            <a:pPr marL="171450" indent="-171450">
              <a:buFont typeface="Arial" panose="020B0604020202020204" pitchFamily="34" charset="0"/>
              <a:buChar char="•"/>
            </a:pPr>
            <a:r>
              <a:rPr lang="nb-NO" sz="1100" dirty="0">
                <a:effectLst/>
                <a:cs typeface="Arial" panose="020B0604020202020204" pitchFamily="34" charset="0"/>
              </a:rPr>
              <a:t>Velg hvitt kjøtt, rent kjøtt og magre kjøttprodukter med lite salt. </a:t>
            </a:r>
          </a:p>
          <a:p>
            <a:pPr marL="171450" indent="-171450">
              <a:buFont typeface="Arial" panose="020B0604020202020204" pitchFamily="34" charset="0"/>
              <a:buChar char="•"/>
            </a:pPr>
            <a:r>
              <a:rPr lang="nb-NO" sz="1100" dirty="0">
                <a:effectLst/>
                <a:cs typeface="Arial" panose="020B0604020202020204" pitchFamily="34" charset="0"/>
              </a:rPr>
              <a:t>Begrens mengden av bearbeidede kjøttprodukter som er røkt, saltet eller konservert med nitrat eller nitritt, som bacon eller spekepølse.</a:t>
            </a:r>
          </a:p>
          <a:p>
            <a:pPr marL="171450" indent="-171450">
              <a:buFont typeface="Arial" panose="020B0604020202020204" pitchFamily="34" charset="0"/>
              <a:buChar char="•"/>
            </a:pPr>
            <a:r>
              <a:rPr lang="nb-NO" sz="1100" dirty="0">
                <a:effectLst/>
                <a:cs typeface="Arial" panose="020B0604020202020204" pitchFamily="34" charset="0"/>
              </a:rPr>
              <a:t>Begrens mengden rødt kjøtt og bearbeidede produkter av rødt kjøtt til 500 gram per uke, </a:t>
            </a:r>
            <a:r>
              <a:rPr lang="nb-NO" sz="1100" dirty="0" err="1">
                <a:effectLst/>
                <a:cs typeface="Arial" panose="020B0604020202020204" pitchFamily="34" charset="0"/>
              </a:rPr>
              <a:t>ca</a:t>
            </a:r>
            <a:r>
              <a:rPr lang="nb-NO" sz="1100" dirty="0">
                <a:effectLst/>
                <a:cs typeface="Arial" panose="020B0604020202020204" pitchFamily="34" charset="0"/>
              </a:rPr>
              <a:t> to-tre middager og litt kjøttpålegg. </a:t>
            </a:r>
          </a:p>
          <a:p>
            <a:pPr marL="0" indent="0">
              <a:buFont typeface="Arial" panose="020B0604020202020204" pitchFamily="34" charset="0"/>
              <a:buNone/>
            </a:pPr>
            <a:r>
              <a:rPr lang="nb-NO" sz="1100" dirty="0">
                <a:effectLst/>
                <a:cs typeface="Arial" panose="020B0604020202020204" pitchFamily="34" charset="0"/>
              </a:rPr>
              <a:t>Rødt kjøtt er kjøtt fra svin, storfe, sau og geit. Velg fortrinnsvis </a:t>
            </a:r>
            <a:r>
              <a:rPr lang="nb-NO" sz="1100" dirty="0" err="1">
                <a:effectLst/>
                <a:cs typeface="Arial" panose="020B0604020202020204" pitchFamily="34" charset="0"/>
              </a:rPr>
              <a:t>nøkkelhullsmerket</a:t>
            </a:r>
            <a:r>
              <a:rPr lang="nb-NO" sz="1100" dirty="0">
                <a:effectLst/>
                <a:cs typeface="Arial" panose="020B0604020202020204" pitchFamily="34" charset="0"/>
              </a:rPr>
              <a:t> kjøtt og kjøttprodukter. </a:t>
            </a:r>
          </a:p>
          <a:p>
            <a:pPr marL="0" indent="0">
              <a:buFont typeface="Arial" panose="020B0604020202020204" pitchFamily="34" charset="0"/>
              <a:buNone/>
            </a:pPr>
            <a:endParaRPr lang="nb-NO" sz="1100" dirty="0">
              <a:effectLst/>
              <a:cs typeface="Arial" panose="020B0604020202020204" pitchFamily="34" charset="0"/>
            </a:endParaRPr>
          </a:p>
        </p:txBody>
      </p:sp>
      <p:sp>
        <p:nvSpPr>
          <p:cNvPr id="4" name="Plassholder for lysbildenummer 3"/>
          <p:cNvSpPr>
            <a:spLocks noGrp="1"/>
          </p:cNvSpPr>
          <p:nvPr>
            <p:ph type="sldNum" sz="quarter" idx="10"/>
          </p:nvPr>
        </p:nvSpPr>
        <p:spPr/>
        <p:txBody>
          <a:bodyPr/>
          <a:lstStyle/>
          <a:p>
            <a:fld id="{BF106C09-2B7A-40C7-B480-A62D5F51D17D}" type="slidenum">
              <a:rPr lang="en-GB" smtClean="0"/>
              <a:t>15</a:t>
            </a:fld>
            <a:endParaRPr lang="en-GB"/>
          </a:p>
        </p:txBody>
      </p:sp>
    </p:spTree>
    <p:extLst>
      <p:ext uri="{BB962C8B-B14F-4D97-AF65-F5344CB8AC3E}">
        <p14:creationId xmlns:p14="http://schemas.microsoft.com/office/powerpoint/2010/main" val="1082250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36041" indent="-283093">
              <a:defRPr sz="2400">
                <a:solidFill>
                  <a:schemeClr val="tx1"/>
                </a:solidFill>
                <a:latin typeface="Times" pitchFamily="18" charset="0"/>
              </a:defRPr>
            </a:lvl2pPr>
            <a:lvl3pPr marL="1132370" indent="-226474">
              <a:defRPr sz="2400">
                <a:solidFill>
                  <a:schemeClr val="tx1"/>
                </a:solidFill>
                <a:latin typeface="Times" pitchFamily="18" charset="0"/>
              </a:defRPr>
            </a:lvl3pPr>
            <a:lvl4pPr marL="1585318" indent="-226474">
              <a:defRPr sz="2400">
                <a:solidFill>
                  <a:schemeClr val="tx1"/>
                </a:solidFill>
                <a:latin typeface="Times" pitchFamily="18" charset="0"/>
              </a:defRPr>
            </a:lvl4pPr>
            <a:lvl5pPr marL="2038266" indent="-226474">
              <a:defRPr sz="2400">
                <a:solidFill>
                  <a:schemeClr val="tx1"/>
                </a:solidFill>
                <a:latin typeface="Times" pitchFamily="18" charset="0"/>
              </a:defRPr>
            </a:lvl5pPr>
            <a:lvl6pPr marL="2491214" indent="-226474" eaLnBrk="0" fontAlgn="base" hangingPunct="0">
              <a:spcBef>
                <a:spcPct val="0"/>
              </a:spcBef>
              <a:spcAft>
                <a:spcPct val="0"/>
              </a:spcAft>
              <a:defRPr sz="2400">
                <a:solidFill>
                  <a:schemeClr val="tx1"/>
                </a:solidFill>
                <a:latin typeface="Times" pitchFamily="18" charset="0"/>
              </a:defRPr>
            </a:lvl6pPr>
            <a:lvl7pPr marL="2944162" indent="-226474" eaLnBrk="0" fontAlgn="base" hangingPunct="0">
              <a:spcBef>
                <a:spcPct val="0"/>
              </a:spcBef>
              <a:spcAft>
                <a:spcPct val="0"/>
              </a:spcAft>
              <a:defRPr sz="2400">
                <a:solidFill>
                  <a:schemeClr val="tx1"/>
                </a:solidFill>
                <a:latin typeface="Times" pitchFamily="18" charset="0"/>
              </a:defRPr>
            </a:lvl7pPr>
            <a:lvl8pPr marL="3397110" indent="-226474" eaLnBrk="0" fontAlgn="base" hangingPunct="0">
              <a:spcBef>
                <a:spcPct val="0"/>
              </a:spcBef>
              <a:spcAft>
                <a:spcPct val="0"/>
              </a:spcAft>
              <a:defRPr sz="2400">
                <a:solidFill>
                  <a:schemeClr val="tx1"/>
                </a:solidFill>
                <a:latin typeface="Times" pitchFamily="18" charset="0"/>
              </a:defRPr>
            </a:lvl8pPr>
            <a:lvl9pPr marL="3850058" indent="-226474" eaLnBrk="0" fontAlgn="base" hangingPunct="0">
              <a:spcBef>
                <a:spcPct val="0"/>
              </a:spcBef>
              <a:spcAft>
                <a:spcPct val="0"/>
              </a:spcAft>
              <a:defRPr sz="2400">
                <a:solidFill>
                  <a:schemeClr val="tx1"/>
                </a:solidFill>
                <a:latin typeface="Times" pitchFamily="18" charset="0"/>
              </a:defRPr>
            </a:lvl9pPr>
          </a:lstStyle>
          <a:p>
            <a:fld id="{BFA66999-1BA9-4AD4-ABDA-03C75BB071EB}" type="slidenum">
              <a:rPr lang="nn-NO" altLang="nb-NO" sz="1200"/>
              <a:pPr/>
              <a:t>16</a:t>
            </a:fld>
            <a:endParaRPr lang="nn-NO" altLang="nb-NO" sz="1200"/>
          </a:p>
        </p:txBody>
      </p:sp>
      <p:sp>
        <p:nvSpPr>
          <p:cNvPr id="35843" name="Rectangle 2"/>
          <p:cNvSpPr>
            <a:spLocks noGrp="1" noRot="1" noChangeAspect="1" noChangeArrowheads="1" noTextEdit="1"/>
          </p:cNvSpPr>
          <p:nvPr>
            <p:ph type="sldImg"/>
          </p:nvPr>
        </p:nvSpPr>
        <p:spPr>
          <a:xfrm>
            <a:off x="407988" y="739775"/>
            <a:ext cx="5919787" cy="3700463"/>
          </a:xfrm>
          <a:ln/>
        </p:spPr>
      </p:sp>
      <p:sp>
        <p:nvSpPr>
          <p:cNvPr id="35844" name="Rectangle 3"/>
          <p:cNvSpPr>
            <a:spLocks noGrp="1" noChangeArrowheads="1"/>
          </p:cNvSpPr>
          <p:nvPr>
            <p:ph type="body" idx="1"/>
          </p:nvPr>
        </p:nvSpPr>
        <p:spPr>
          <a:xfrm>
            <a:off x="407988" y="4686499"/>
            <a:ext cx="5837079" cy="4439841"/>
          </a:xfrm>
          <a:noFill/>
        </p:spPr>
        <p:txBody>
          <a:bodyPr/>
          <a:lstStyle/>
          <a:p>
            <a:pPr eaLnBrk="1" hangingPunct="1">
              <a:lnSpc>
                <a:spcPct val="93000"/>
              </a:lnSpc>
              <a:spcBef>
                <a:spcPct val="0"/>
              </a:spcBef>
              <a:buClr>
                <a:srgbClr val="000000"/>
              </a:buClr>
              <a:buFont typeface="Times New Roman" pitchFamily="18" charset="0"/>
              <a:buNone/>
            </a:pPr>
            <a:r>
              <a:rPr lang="nb-NO" altLang="nb-NO" sz="1100" b="1" baseline="0" dirty="0" smtClean="0">
                <a:solidFill>
                  <a:schemeClr val="tx1"/>
                </a:solidFill>
                <a:cs typeface="Arial" panose="020B0604020202020204" pitchFamily="34" charset="0"/>
              </a:rPr>
              <a:t>Mange gode </a:t>
            </a:r>
            <a:r>
              <a:rPr lang="nb-NO" altLang="nb-NO" sz="1100" b="1" baseline="0" dirty="0">
                <a:solidFill>
                  <a:schemeClr val="tx1"/>
                </a:solidFill>
                <a:cs typeface="Arial" panose="020B0604020202020204" pitchFamily="34" charset="0"/>
              </a:rPr>
              <a:t>pålegg å velge </a:t>
            </a:r>
            <a:r>
              <a:rPr lang="nb-NO" altLang="nb-NO" sz="1100" b="1" baseline="0" dirty="0" smtClean="0">
                <a:solidFill>
                  <a:schemeClr val="tx1"/>
                </a:solidFill>
                <a:cs typeface="Arial" panose="020B0604020202020204" pitchFamily="34" charset="0"/>
              </a:rPr>
              <a:t>i, sammenlign næringsdeklarasjonen</a:t>
            </a:r>
            <a:r>
              <a:rPr lang="nb-NO" altLang="nb-NO" sz="1100" b="1" dirty="0" smtClean="0">
                <a:solidFill>
                  <a:schemeClr val="tx1"/>
                </a:solidFill>
                <a:cs typeface="Arial" panose="020B0604020202020204" pitchFamily="34" charset="0"/>
              </a:rPr>
              <a:t> </a:t>
            </a:r>
            <a:endParaRPr lang="nb-NO" altLang="nb-NO" sz="1100" b="1" baseline="0" dirty="0">
              <a:solidFill>
                <a:schemeClr val="tx1"/>
              </a:solidFill>
              <a:cs typeface="Arial" panose="020B0604020202020204" pitchFamily="34" charset="0"/>
            </a:endParaRPr>
          </a:p>
          <a:p>
            <a:pPr eaLnBrk="1" hangingPunct="1">
              <a:lnSpc>
                <a:spcPct val="93000"/>
              </a:lnSpc>
              <a:spcBef>
                <a:spcPct val="0"/>
              </a:spcBef>
              <a:buClr>
                <a:srgbClr val="000000"/>
              </a:buClr>
              <a:buFont typeface="Times New Roman" pitchFamily="18" charset="0"/>
              <a:buNone/>
            </a:pPr>
            <a:endParaRPr lang="nb-NO" altLang="nb-NO" sz="1100" b="1" baseline="0" dirty="0">
              <a:solidFill>
                <a:schemeClr val="tx1"/>
              </a:solidFill>
              <a:cs typeface="Arial" panose="020B0604020202020204" pitchFamily="34" charset="0"/>
            </a:endParaRPr>
          </a:p>
          <a:p>
            <a:pPr>
              <a:lnSpc>
                <a:spcPct val="93000"/>
              </a:lnSpc>
              <a:spcBef>
                <a:spcPct val="0"/>
              </a:spcBef>
              <a:buClr>
                <a:srgbClr val="000000"/>
              </a:buClr>
            </a:pPr>
            <a:r>
              <a:rPr lang="nb-NO" sz="1100" dirty="0"/>
              <a:t>Nøkkelhullet er et </a:t>
            </a:r>
            <a:r>
              <a:rPr lang="nb-NO" sz="1100" dirty="0" smtClean="0"/>
              <a:t>verktøy for </a:t>
            </a:r>
            <a:r>
              <a:rPr lang="nb-NO" sz="1100" dirty="0"/>
              <a:t>å finne de sunnere alternativene.</a:t>
            </a:r>
          </a:p>
          <a:p>
            <a:pPr>
              <a:lnSpc>
                <a:spcPct val="93000"/>
              </a:lnSpc>
              <a:spcBef>
                <a:spcPct val="0"/>
              </a:spcBef>
              <a:buClr>
                <a:srgbClr val="000000"/>
              </a:buClr>
            </a:pPr>
            <a:r>
              <a:rPr lang="nb-NO" altLang="nb-NO" sz="1100" baseline="0" dirty="0" smtClean="0">
                <a:solidFill>
                  <a:srgbClr val="000000"/>
                </a:solidFill>
                <a:cs typeface="Arial" panose="020B0604020202020204" pitchFamily="34" charset="0"/>
              </a:rPr>
              <a:t>Fet </a:t>
            </a:r>
            <a:r>
              <a:rPr lang="nb-NO" altLang="nb-NO" sz="1100" baseline="0" dirty="0">
                <a:solidFill>
                  <a:srgbClr val="000000"/>
                </a:solidFill>
                <a:cs typeface="Arial" panose="020B0604020202020204" pitchFamily="34" charset="0"/>
              </a:rPr>
              <a:t>fisk inneholder gunstig umettet fett og anbefales å tilby. Grønnsaker og frukt er også ypperlig pålegg, ikke bare «pynt</a:t>
            </a:r>
            <a:r>
              <a:rPr lang="nb-NO" altLang="nb-NO" sz="1100" dirty="0">
                <a:solidFill>
                  <a:srgbClr val="000000"/>
                </a:solidFill>
                <a:cs typeface="Arial" panose="020B0604020202020204" pitchFamily="34" charset="0"/>
              </a:rPr>
              <a:t>». </a:t>
            </a:r>
            <a:endParaRPr lang="nb-NO" altLang="nb-NO" sz="1100" baseline="0" dirty="0">
              <a:solidFill>
                <a:srgbClr val="000000"/>
              </a:solidFill>
              <a:cs typeface="Arial" panose="020B0604020202020204" pitchFamily="34" charset="0"/>
            </a:endParaRPr>
          </a:p>
          <a:p>
            <a:r>
              <a:rPr lang="nb-NO" sz="1100" dirty="0">
                <a:effectLst/>
              </a:rPr>
              <a:t>Et fullverdig brødmåltid kan bestå av grove brødvarer, variert pålegg, grønnsaker eller frukt/bær og mager </a:t>
            </a:r>
            <a:r>
              <a:rPr lang="nb-NO" sz="1100" dirty="0" smtClean="0">
                <a:effectLst/>
              </a:rPr>
              <a:t>melk (lettmelk med 0,7</a:t>
            </a:r>
            <a:r>
              <a:rPr lang="nb-NO" sz="1100" baseline="0" dirty="0" smtClean="0">
                <a:effectLst/>
              </a:rPr>
              <a:t> % fett eller mindre, eller skummet melk)</a:t>
            </a:r>
            <a:r>
              <a:rPr lang="nb-NO" sz="1100" dirty="0" smtClean="0">
                <a:effectLst/>
              </a:rPr>
              <a:t>. Det </a:t>
            </a:r>
            <a:r>
              <a:rPr lang="nb-NO" sz="1100" dirty="0">
                <a:effectLst/>
              </a:rPr>
              <a:t>kan gjerne være litt myk </a:t>
            </a:r>
            <a:r>
              <a:rPr lang="nb-NO" sz="1100" dirty="0" smtClean="0">
                <a:effectLst/>
              </a:rPr>
              <a:t>margarin </a:t>
            </a:r>
            <a:r>
              <a:rPr lang="nb-NO" sz="1100" dirty="0">
                <a:effectLst/>
              </a:rPr>
              <a:t>på brødskivene (maks 5 g), men margarinen kan sløyfes når pålegget er smørbart</a:t>
            </a:r>
            <a:r>
              <a:rPr lang="nb-NO" sz="1100" dirty="0" smtClean="0">
                <a:effectLst/>
              </a:rPr>
              <a:t>.</a:t>
            </a:r>
          </a:p>
          <a:p>
            <a:endParaRPr lang="nb-NO" sz="1100" dirty="0"/>
          </a:p>
          <a:p>
            <a:r>
              <a:rPr lang="nb-NO" sz="1100" dirty="0" smtClean="0"/>
              <a:t>Mer om forslag </a:t>
            </a:r>
            <a:r>
              <a:rPr lang="nb-NO" sz="1100" dirty="0"/>
              <a:t>til pålegg som kan varieres som grunnsortiment:</a:t>
            </a:r>
          </a:p>
          <a:p>
            <a:r>
              <a:rPr lang="nb-NO" sz="1100" b="1" dirty="0"/>
              <a:t>Grønnsaker og frukt</a:t>
            </a:r>
            <a:r>
              <a:rPr lang="nb-NO" sz="1100" dirty="0"/>
              <a:t>, som tomat, agurk, paprika, avocado, banan og eple</a:t>
            </a:r>
          </a:p>
          <a:p>
            <a:r>
              <a:rPr lang="nb-NO" sz="1100" b="1" dirty="0"/>
              <a:t>Smørbare vegetabilske pålegg</a:t>
            </a:r>
            <a:r>
              <a:rPr lang="nb-NO" sz="1100" dirty="0"/>
              <a:t>, som </a:t>
            </a:r>
            <a:r>
              <a:rPr lang="nb-NO" sz="1100" dirty="0" err="1"/>
              <a:t>hummus</a:t>
            </a:r>
            <a:r>
              <a:rPr lang="nb-NO" sz="1100" dirty="0"/>
              <a:t>, </a:t>
            </a:r>
            <a:r>
              <a:rPr lang="nb-NO" sz="1100" dirty="0" err="1"/>
              <a:t>guacamole</a:t>
            </a:r>
            <a:r>
              <a:rPr lang="nb-NO" sz="1100" dirty="0"/>
              <a:t>, bønne- og annen vegetarpostei</a:t>
            </a:r>
          </a:p>
          <a:p>
            <a:r>
              <a:rPr lang="nb-NO" sz="1100" b="1" dirty="0"/>
              <a:t>Alle former for fisk og sjømat</a:t>
            </a:r>
            <a:r>
              <a:rPr lang="nb-NO" sz="1100" dirty="0"/>
              <a:t>, for eksempel makrell i tomat, peppermakrell, sild, sardiner, tunfisk, fiskepudding, </a:t>
            </a:r>
            <a:r>
              <a:rPr lang="nb-NO" sz="1100" dirty="0" err="1"/>
              <a:t>fiskekake</a:t>
            </a:r>
            <a:r>
              <a:rPr lang="nb-NO" sz="1100" dirty="0"/>
              <a:t>, </a:t>
            </a:r>
            <a:r>
              <a:rPr lang="nb-NO" sz="1100" dirty="0" err="1"/>
              <a:t>crabsticks</a:t>
            </a:r>
            <a:r>
              <a:rPr lang="nb-NO" sz="1100" dirty="0"/>
              <a:t>/surimi, reker, kaviar og forskjellige røykte varianter av laks/ørret og makrell</a:t>
            </a:r>
          </a:p>
          <a:p>
            <a:r>
              <a:rPr lang="nb-NO" sz="1100" b="1" dirty="0"/>
              <a:t>Oster</a:t>
            </a:r>
            <a:r>
              <a:rPr lang="nb-NO" sz="1100" dirty="0"/>
              <a:t>, både hvite faste oster og brunost, smørbare oster, gjerne halvfete eller magre (merket «lettere» eller «mager») og </a:t>
            </a:r>
            <a:r>
              <a:rPr lang="nb-NO" sz="1100" dirty="0" err="1"/>
              <a:t>cottage</a:t>
            </a:r>
            <a:r>
              <a:rPr lang="nb-NO" sz="1100" dirty="0"/>
              <a:t> cheese</a:t>
            </a:r>
          </a:p>
          <a:p>
            <a:r>
              <a:rPr lang="nb-NO" sz="1100" b="1" dirty="0"/>
              <a:t>Magert kjøttpålegg</a:t>
            </a:r>
            <a:r>
              <a:rPr lang="nb-NO" sz="1100" dirty="0"/>
              <a:t>, for eksempel pålegg av kylling og kalkun, kokt skinke, roastbiff og okserull, samt servelat og leverpostei med mindre fett totalt og spesielt mindre mettet fett</a:t>
            </a:r>
          </a:p>
          <a:p>
            <a:r>
              <a:rPr lang="nb-NO" sz="1100" b="1" dirty="0"/>
              <a:t>Egg </a:t>
            </a:r>
            <a:r>
              <a:rPr lang="nb-NO" sz="1100" dirty="0"/>
              <a:t>i ulike former (kokt, stekt, omelett, eggerøre)</a:t>
            </a:r>
          </a:p>
          <a:p>
            <a:endParaRPr lang="nb-NO" sz="1100" dirty="0">
              <a:effectLs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100" b="0" u="sng" kern="1200" dirty="0">
                <a:solidFill>
                  <a:schemeClr val="tx1"/>
                </a:solidFill>
                <a:latin typeface="+mn-lt"/>
                <a:ea typeface="+mn-ea"/>
                <a:cs typeface="+mn-cs"/>
              </a:rPr>
              <a:t>Melk</a:t>
            </a:r>
          </a:p>
          <a:p>
            <a:r>
              <a:rPr lang="nb-NO" sz="1100" b="1" dirty="0" err="1">
                <a:effectLst/>
              </a:rPr>
              <a:t>Skolemelkordningen</a:t>
            </a:r>
            <a:r>
              <a:rPr lang="nb-NO" sz="1100" b="1" baseline="0" dirty="0">
                <a:effectLst/>
              </a:rPr>
              <a:t> </a:t>
            </a:r>
            <a:r>
              <a:rPr lang="nb-NO" sz="1100" baseline="0" dirty="0">
                <a:effectLst/>
              </a:rPr>
              <a:t>(</a:t>
            </a:r>
            <a:r>
              <a:rPr lang="nb-NO" sz="1100" dirty="0">
                <a:effectLst/>
                <a:hlinkClick r:id="rId3"/>
              </a:rPr>
              <a:t>skolemelk.no</a:t>
            </a:r>
            <a:r>
              <a:rPr lang="nb-NO" sz="1100" dirty="0">
                <a:effectLst/>
              </a:rPr>
              <a:t>)</a:t>
            </a:r>
            <a:r>
              <a:rPr lang="nb-NO" sz="1100" baseline="0" dirty="0">
                <a:effectLst/>
              </a:rPr>
              <a:t> tilbys </a:t>
            </a:r>
            <a:r>
              <a:rPr lang="nb-NO" sz="1100" dirty="0">
                <a:effectLst/>
              </a:rPr>
              <a:t>alle grunnskoler</a:t>
            </a:r>
            <a:r>
              <a:rPr lang="nb-NO" sz="1100" baseline="0" dirty="0">
                <a:effectLst/>
              </a:rPr>
              <a:t> </a:t>
            </a:r>
            <a:r>
              <a:rPr lang="nb-NO" sz="1100" dirty="0">
                <a:effectLst/>
              </a:rPr>
              <a:t>og foresatte velger </a:t>
            </a:r>
            <a:r>
              <a:rPr lang="nb-NO" sz="1100" dirty="0" smtClean="0">
                <a:effectLst/>
              </a:rPr>
              <a:t>abonnement.</a:t>
            </a:r>
            <a:r>
              <a:rPr lang="nb-NO" sz="1100" dirty="0">
                <a:effectLst/>
              </a:rPr>
              <a:t/>
            </a:r>
            <a:br>
              <a:rPr lang="nb-NO" sz="1100" dirty="0">
                <a:effectLst/>
              </a:rPr>
            </a:br>
            <a:r>
              <a:rPr lang="nb-NO" sz="1100" dirty="0">
                <a:effectLst/>
              </a:rPr>
              <a:t>Smaksatte varianter har hhv 0 % og 0,5 % tilsatt sukker (bedre enn annen smaksatt melk). Unge som drikker vanlig hvit melk hjemme bør også tilbys dette på skolen. </a:t>
            </a:r>
          </a:p>
          <a:p>
            <a:r>
              <a:rPr lang="nb-NO" sz="1100" dirty="0" err="1">
                <a:effectLst/>
              </a:rPr>
              <a:t>Evt</a:t>
            </a:r>
            <a:r>
              <a:rPr lang="nb-NO" sz="1100" dirty="0">
                <a:effectLst/>
              </a:rPr>
              <a:t> tilbud</a:t>
            </a:r>
            <a:r>
              <a:rPr lang="nb-NO" sz="1100" baseline="0" dirty="0">
                <a:effectLst/>
              </a:rPr>
              <a:t> av</a:t>
            </a:r>
            <a:r>
              <a:rPr lang="nb-NO" sz="1100" dirty="0">
                <a:effectLst/>
              </a:rPr>
              <a:t> smaksatt melk i tillegg til </a:t>
            </a:r>
            <a:r>
              <a:rPr lang="nb-NO" sz="1100" dirty="0" err="1">
                <a:effectLst/>
              </a:rPr>
              <a:t>prod</a:t>
            </a:r>
            <a:r>
              <a:rPr lang="nb-NO" sz="1100" dirty="0">
                <a:effectLst/>
              </a:rPr>
              <a:t> i skolemelk, bør ha maks 1,5 % tilsatt sukker, tilsvarende maksgrensen for tilsatt sukker i melkeprodukter som fritas for sukkeravgift i Forskrift om særavgifter, kapittel 3-4. </a:t>
            </a:r>
            <a:r>
              <a:rPr lang="nb-NO" sz="1100" dirty="0" smtClean="0">
                <a:effectLst/>
              </a:rPr>
              <a:t>Norsk </a:t>
            </a:r>
            <a:r>
              <a:rPr lang="nb-NO" sz="1100" dirty="0">
                <a:effectLst/>
              </a:rPr>
              <a:t>matvarebransjes egne retningslinjer for markedsføring av mat og drikke rettet mot </a:t>
            </a:r>
            <a:r>
              <a:rPr lang="nb-NO" sz="1100" dirty="0" smtClean="0">
                <a:effectLst/>
              </a:rPr>
              <a:t>b/u bruker denne grensen. </a:t>
            </a:r>
            <a:endParaRPr lang="nb-NO" sz="1100"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b-NO" sz="1100" b="1" kern="1200" dirty="0">
              <a:solidFill>
                <a:schemeClr val="tx1"/>
              </a:solidFill>
              <a:latin typeface="+mn-lt"/>
              <a:ea typeface="+mn-ea"/>
              <a:cs typeface="+mn-cs"/>
            </a:endParaRPr>
          </a:p>
          <a:p>
            <a:r>
              <a:rPr lang="nb-NO" sz="1100" u="sng" dirty="0">
                <a:effectLst/>
              </a:rPr>
              <a:t>Annet tilbud av meieriprodukter enn melk, bør følge Nøkkelhullet</a:t>
            </a:r>
            <a:r>
              <a:rPr lang="nb-NO" sz="1100" dirty="0">
                <a:effectLst/>
              </a:rPr>
              <a:t>.  Yoghurt kan få Nøkkelhull dersom fettinnholdet er høyst 1,5 gram per 100 gram vare (all yoghurt) og tilsatte sukkerarter er høyst 4 gram per 100 gram vare (yoghurt tilsatt smak).</a:t>
            </a:r>
            <a:br>
              <a:rPr lang="nb-NO" sz="1100" dirty="0">
                <a:effectLst/>
              </a:rPr>
            </a:br>
            <a:endParaRPr lang="nb-NO" sz="1100" dirty="0">
              <a:effectLst/>
            </a:endParaRPr>
          </a:p>
          <a:p>
            <a:r>
              <a:rPr lang="nb-NO" sz="1100" dirty="0"/>
              <a:t>Melk- og meieriprodukter som har Nøkkelhullet, inneholder mindre fett, mettet fett, sukker og salt enn produkter av samme type. </a:t>
            </a:r>
            <a:r>
              <a:rPr lang="nb-NO" sz="1100" dirty="0">
                <a:hlinkClick r:id="rId4"/>
              </a:rPr>
              <a:t/>
            </a:r>
            <a:br>
              <a:rPr lang="nb-NO" sz="1100" dirty="0">
                <a:hlinkClick r:id="rId4"/>
              </a:rPr>
            </a:br>
            <a:r>
              <a:rPr lang="nb-NO" sz="1100" dirty="0"/>
              <a:t>- Oster merket med Nøkkelhullet har både mindre fett,</a:t>
            </a:r>
            <a:r>
              <a:rPr lang="nb-NO" sz="1100" baseline="0" dirty="0"/>
              <a:t> mindre mettet fett</a:t>
            </a:r>
            <a:r>
              <a:rPr lang="nb-NO" sz="1100" dirty="0"/>
              <a:t> og mindre salt enn andre tilsvarende produkter</a:t>
            </a:r>
            <a:br>
              <a:rPr lang="nb-NO" sz="1100" dirty="0"/>
            </a:br>
            <a:r>
              <a:rPr lang="nb-NO" sz="1100" dirty="0"/>
              <a:t>- Yoghurt med Nøkkelhullet har både mindre fett, mindre mettet fett og mindre sukker enn andre tilsvarende produkter.</a:t>
            </a:r>
          </a:p>
          <a:p>
            <a:pPr marL="0" indent="0">
              <a:buFont typeface="Arial" pitchFamily="34" charset="0"/>
              <a:buNone/>
              <a:defRPr/>
            </a:pPr>
            <a:endParaRPr lang="nb-NO" sz="1100"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t>17</a:t>
            </a:fld>
            <a:endParaRPr lang="en-GB"/>
          </a:p>
        </p:txBody>
      </p:sp>
    </p:spTree>
    <p:extLst>
      <p:ext uri="{BB962C8B-B14F-4D97-AF65-F5344CB8AC3E}">
        <p14:creationId xmlns:p14="http://schemas.microsoft.com/office/powerpoint/2010/main" val="1184210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r"/>
            <a:fld id="{62058C33-0762-40BE-95EE-7915B534BCAA}" type="slidenum">
              <a:rPr lang="nb-NO" altLang="nb-NO" sz="1200">
                <a:solidFill>
                  <a:srgbClr val="000000"/>
                </a:solidFill>
              </a:rPr>
              <a:pPr algn="r"/>
              <a:t>18</a:t>
            </a:fld>
            <a:endParaRPr lang="nb-NO" altLang="nb-NO" sz="1200">
              <a:solidFill>
                <a:srgbClr val="000000"/>
              </a:solidFill>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nb-NO" sz="1100" b="1" dirty="0">
                <a:latin typeface="Arial" panose="020B0604020202020204" pitchFamily="34" charset="0"/>
                <a:cs typeface="Arial" panose="020B0604020202020204" pitchFamily="34" charset="0"/>
              </a:rPr>
              <a:t>Stor</a:t>
            </a:r>
            <a:r>
              <a:rPr lang="nb-NO" altLang="nb-NO" sz="1100" b="1" baseline="0" dirty="0">
                <a:latin typeface="Arial" panose="020B0604020202020204" pitchFamily="34" charset="0"/>
                <a:cs typeface="Arial" panose="020B0604020202020204" pitchFamily="34" charset="0"/>
              </a:rPr>
              <a:t> variasjon i fettinnhold og –type i </a:t>
            </a:r>
            <a:r>
              <a:rPr lang="nb-NO" altLang="nb-NO" sz="1100" b="1" baseline="0" dirty="0" smtClean="0">
                <a:latin typeface="Arial" panose="020B0604020202020204" pitchFamily="34" charset="0"/>
                <a:cs typeface="Arial" panose="020B0604020202020204" pitchFamily="34" charset="0"/>
              </a:rPr>
              <a:t>dressinger. Lager du dem selv, bestemmer du innhold (bla fett og salt) og smak.</a:t>
            </a:r>
            <a:endParaRPr lang="nb-NO" altLang="nb-NO" sz="1100" b="1" dirty="0">
              <a:latin typeface="Arial" panose="020B0604020202020204" pitchFamily="34" charset="0"/>
              <a:cs typeface="Arial" panose="020B0604020202020204" pitchFamily="34" charset="0"/>
            </a:endParaRPr>
          </a:p>
          <a:p>
            <a:pPr eaLnBrk="1" hangingPunct="1">
              <a:spcBef>
                <a:spcPct val="0"/>
              </a:spcBef>
            </a:pPr>
            <a:r>
              <a:rPr lang="nb-NO" altLang="nb-NO" sz="1100" dirty="0">
                <a:latin typeface="Arial" panose="020B0604020202020204" pitchFamily="34" charset="0"/>
                <a:cs typeface="Arial" panose="020B0604020202020204" pitchFamily="34" charset="0"/>
              </a:rPr>
              <a:t>% - henviser til </a:t>
            </a:r>
            <a:r>
              <a:rPr lang="nb-NO" altLang="nb-NO" sz="1100" dirty="0" smtClean="0">
                <a:latin typeface="Arial" panose="020B0604020202020204" pitchFamily="34" charset="0"/>
                <a:cs typeface="Arial" panose="020B0604020202020204" pitchFamily="34" charset="0"/>
              </a:rPr>
              <a:t>fettinnhold. Bruk en av disse variantene som basis og tilsett krydderurter</a:t>
            </a:r>
            <a:r>
              <a:rPr lang="nb-NO" altLang="nb-NO" sz="1100" baseline="0" dirty="0" smtClean="0">
                <a:latin typeface="Arial" panose="020B0604020202020204" pitchFamily="34" charset="0"/>
                <a:cs typeface="Arial" panose="020B0604020202020204" pitchFamily="34" charset="0"/>
              </a:rPr>
              <a:t> (tørkede el friske), pepper, hvitløk og annet.</a:t>
            </a:r>
            <a:endParaRPr lang="nb-NO" altLang="nb-NO" sz="1100" dirty="0">
              <a:latin typeface="Arial" panose="020B0604020202020204" pitchFamily="34" charset="0"/>
              <a:cs typeface="Arial" panose="020B0604020202020204" pitchFamily="34" charset="0"/>
            </a:endParaRPr>
          </a:p>
          <a:p>
            <a:pPr eaLnBrk="1" hangingPunct="1">
              <a:spcBef>
                <a:spcPct val="0"/>
              </a:spcBef>
            </a:pPr>
            <a:endParaRPr lang="nb-NO" altLang="nb-NO" sz="1100" dirty="0">
              <a:latin typeface="Arial" panose="020B0604020202020204" pitchFamily="34" charset="0"/>
              <a:cs typeface="Arial" panose="020B0604020202020204" pitchFamily="34" charset="0"/>
            </a:endParaRPr>
          </a:p>
          <a:p>
            <a:pPr eaLnBrk="1" hangingPunct="1">
              <a:spcBef>
                <a:spcPct val="0"/>
              </a:spcBef>
            </a:pPr>
            <a:r>
              <a:rPr lang="nb-NO" altLang="nb-NO" sz="1100" dirty="0">
                <a:latin typeface="Arial" panose="020B0604020202020204" pitchFamily="34" charset="0"/>
                <a:cs typeface="Arial" panose="020B0604020202020204" pitchFamily="34" charset="0"/>
              </a:rPr>
              <a:t>1 </a:t>
            </a:r>
            <a:r>
              <a:rPr lang="nb-NO" altLang="nb-NO" sz="1100" dirty="0" err="1">
                <a:latin typeface="Arial" panose="020B0604020202020204" pitchFamily="34" charset="0"/>
                <a:cs typeface="Arial" panose="020B0604020202020204" pitchFamily="34" charset="0"/>
              </a:rPr>
              <a:t>ss</a:t>
            </a:r>
            <a:r>
              <a:rPr lang="nb-NO" altLang="nb-NO" sz="1100" dirty="0">
                <a:latin typeface="Arial" panose="020B0604020202020204" pitchFamily="34" charset="0"/>
                <a:cs typeface="Arial" panose="020B0604020202020204" pitchFamily="34" charset="0"/>
              </a:rPr>
              <a:t> </a:t>
            </a:r>
            <a:r>
              <a:rPr lang="nb-NO" altLang="nb-NO" sz="1100" dirty="0" err="1">
                <a:latin typeface="Arial" panose="020B0604020202020204" pitchFamily="34" charset="0"/>
                <a:cs typeface="Arial" panose="020B0604020202020204" pitchFamily="34" charset="0"/>
              </a:rPr>
              <a:t>kesam</a:t>
            </a:r>
            <a:r>
              <a:rPr lang="nb-NO" altLang="nb-NO" sz="1100" dirty="0">
                <a:latin typeface="Arial" panose="020B0604020202020204" pitchFamily="34" charset="0"/>
                <a:cs typeface="Arial" panose="020B0604020202020204" pitchFamily="34" charset="0"/>
              </a:rPr>
              <a:t>, naturell yoghurt,</a:t>
            </a:r>
            <a:r>
              <a:rPr lang="nb-NO" altLang="nb-NO" sz="1100" baseline="0" dirty="0">
                <a:latin typeface="Arial" panose="020B0604020202020204" pitchFamily="34" charset="0"/>
                <a:cs typeface="Arial" panose="020B0604020202020204" pitchFamily="34" charset="0"/>
              </a:rPr>
              <a:t> rømme og majones veier </a:t>
            </a:r>
            <a:r>
              <a:rPr lang="nb-NO" altLang="nb-NO" sz="1100" baseline="0" dirty="0" err="1">
                <a:latin typeface="Arial" panose="020B0604020202020204" pitchFamily="34" charset="0"/>
                <a:cs typeface="Arial" panose="020B0604020202020204" pitchFamily="34" charset="0"/>
              </a:rPr>
              <a:t>ca</a:t>
            </a:r>
            <a:r>
              <a:rPr lang="nb-NO" altLang="nb-NO" sz="1100" baseline="0" dirty="0">
                <a:latin typeface="Arial" panose="020B0604020202020204" pitchFamily="34" charset="0"/>
                <a:cs typeface="Arial" panose="020B0604020202020204" pitchFamily="34" charset="0"/>
              </a:rPr>
              <a:t> 18 g, slik at 25 g er knappe 1,5 ss.</a:t>
            </a:r>
          </a:p>
          <a:p>
            <a:pPr eaLnBrk="1" hangingPunct="1">
              <a:spcBef>
                <a:spcPct val="0"/>
              </a:spcBef>
            </a:pPr>
            <a:r>
              <a:rPr lang="nb-NO" altLang="nb-NO" sz="1100" baseline="0" dirty="0">
                <a:latin typeface="Arial" panose="020B0604020202020204" pitchFamily="34" charset="0"/>
                <a:cs typeface="Arial" panose="020B0604020202020204" pitchFamily="34" charset="0"/>
              </a:rPr>
              <a:t>1 </a:t>
            </a:r>
            <a:r>
              <a:rPr lang="nb-NO" altLang="nb-NO" sz="1100" baseline="0" dirty="0" err="1">
                <a:latin typeface="Arial" panose="020B0604020202020204" pitchFamily="34" charset="0"/>
                <a:cs typeface="Arial" panose="020B0604020202020204" pitchFamily="34" charset="0"/>
              </a:rPr>
              <a:t>ss</a:t>
            </a:r>
            <a:r>
              <a:rPr lang="nb-NO" altLang="nb-NO" sz="1100" baseline="0" dirty="0">
                <a:latin typeface="Arial" panose="020B0604020202020204" pitchFamily="34" charset="0"/>
                <a:cs typeface="Arial" panose="020B0604020202020204" pitchFamily="34" charset="0"/>
              </a:rPr>
              <a:t> olje-eddik dressing veier </a:t>
            </a:r>
            <a:r>
              <a:rPr lang="nb-NO" altLang="nb-NO" sz="1100" baseline="0" dirty="0" err="1">
                <a:latin typeface="Arial" panose="020B0604020202020204" pitchFamily="34" charset="0"/>
                <a:cs typeface="Arial" panose="020B0604020202020204" pitchFamily="34" charset="0"/>
              </a:rPr>
              <a:t>ca</a:t>
            </a:r>
            <a:r>
              <a:rPr lang="nb-NO" altLang="nb-NO" sz="1100" baseline="0" dirty="0">
                <a:latin typeface="Arial" panose="020B0604020202020204" pitchFamily="34" charset="0"/>
                <a:cs typeface="Arial" panose="020B0604020202020204" pitchFamily="34" charset="0"/>
              </a:rPr>
              <a:t> 10 g, </a:t>
            </a:r>
            <a:r>
              <a:rPr lang="nb-NO" altLang="nb-NO" sz="1100" baseline="0" dirty="0" err="1">
                <a:latin typeface="Arial" panose="020B0604020202020204" pitchFamily="34" charset="0"/>
                <a:cs typeface="Arial" panose="020B0604020202020204" pitchFamily="34" charset="0"/>
              </a:rPr>
              <a:t>dvs</a:t>
            </a:r>
            <a:r>
              <a:rPr lang="nb-NO" altLang="nb-NO" sz="1100" baseline="0" dirty="0">
                <a:latin typeface="Arial" panose="020B0604020202020204" pitchFamily="34" charset="0"/>
                <a:cs typeface="Arial" panose="020B0604020202020204" pitchFamily="34" charset="0"/>
              </a:rPr>
              <a:t> 25 g er 2,5 ss.</a:t>
            </a:r>
          </a:p>
          <a:p>
            <a:pPr eaLnBrk="1" hangingPunct="1">
              <a:spcBef>
                <a:spcPct val="0"/>
              </a:spcBef>
            </a:pPr>
            <a:r>
              <a:rPr lang="nb-NO" altLang="nb-NO" sz="1100" baseline="0" dirty="0">
                <a:latin typeface="Arial" panose="020B0604020202020204" pitchFamily="34" charset="0"/>
                <a:cs typeface="Arial" panose="020B0604020202020204" pitchFamily="34" charset="0"/>
              </a:rPr>
              <a:t>De andre: 1 </a:t>
            </a:r>
            <a:r>
              <a:rPr lang="nb-NO" altLang="nb-NO" sz="1100" baseline="0" dirty="0" err="1">
                <a:latin typeface="Arial" panose="020B0604020202020204" pitchFamily="34" charset="0"/>
                <a:cs typeface="Arial" panose="020B0604020202020204" pitchFamily="34" charset="0"/>
              </a:rPr>
              <a:t>ss</a:t>
            </a:r>
            <a:r>
              <a:rPr lang="nb-NO" altLang="nb-NO" sz="1100" baseline="0" dirty="0">
                <a:latin typeface="Arial" panose="020B0604020202020204" pitchFamily="34" charset="0"/>
                <a:cs typeface="Arial" panose="020B0604020202020204" pitchFamily="34" charset="0"/>
              </a:rPr>
              <a:t> = 18g, </a:t>
            </a:r>
            <a:r>
              <a:rPr lang="nb-NO" altLang="nb-NO" sz="1100" baseline="0" dirty="0" err="1">
                <a:latin typeface="Arial" panose="020B0604020202020204" pitchFamily="34" charset="0"/>
                <a:cs typeface="Arial" panose="020B0604020202020204" pitchFamily="34" charset="0"/>
              </a:rPr>
              <a:t>dvs</a:t>
            </a:r>
            <a:r>
              <a:rPr lang="nb-NO" altLang="nb-NO" sz="1100" baseline="0" dirty="0">
                <a:latin typeface="Arial" panose="020B0604020202020204" pitchFamily="34" charset="0"/>
                <a:cs typeface="Arial" panose="020B0604020202020204" pitchFamily="34" charset="0"/>
              </a:rPr>
              <a:t> 1,5 </a:t>
            </a:r>
            <a:r>
              <a:rPr lang="nb-NO" altLang="nb-NO" sz="1100" baseline="0" dirty="0" err="1">
                <a:latin typeface="Arial" panose="020B0604020202020204" pitchFamily="34" charset="0"/>
                <a:cs typeface="Arial" panose="020B0604020202020204" pitchFamily="34" charset="0"/>
              </a:rPr>
              <a:t>ss</a:t>
            </a:r>
            <a:r>
              <a:rPr lang="nb-NO" altLang="nb-NO" sz="1100" baseline="0" dirty="0">
                <a:latin typeface="Arial" panose="020B0604020202020204" pitchFamily="34" charset="0"/>
                <a:cs typeface="Arial" panose="020B0604020202020204" pitchFamily="34" charset="0"/>
              </a:rPr>
              <a:t> = </a:t>
            </a:r>
            <a:r>
              <a:rPr lang="nb-NO" altLang="nb-NO" sz="1100" baseline="0" dirty="0" err="1">
                <a:latin typeface="Arial" panose="020B0604020202020204" pitchFamily="34" charset="0"/>
                <a:cs typeface="Arial" panose="020B0604020202020204" pitchFamily="34" charset="0"/>
              </a:rPr>
              <a:t>ca</a:t>
            </a:r>
            <a:r>
              <a:rPr lang="nb-NO" altLang="nb-NO" sz="1100" baseline="0" dirty="0">
                <a:latin typeface="Arial" panose="020B0604020202020204" pitchFamily="34" charset="0"/>
                <a:cs typeface="Arial" panose="020B0604020202020204" pitchFamily="34" charset="0"/>
              </a:rPr>
              <a:t> 25 g</a:t>
            </a:r>
            <a:endParaRPr lang="nb-NO" altLang="nb-NO" sz="1100" dirty="0">
              <a:latin typeface="Arial" panose="020B0604020202020204" pitchFamily="34" charset="0"/>
              <a:cs typeface="Arial" panose="020B0604020202020204" pitchFamily="34" charset="0"/>
            </a:endParaRPr>
          </a:p>
          <a:p>
            <a:pPr eaLnBrk="1" hangingPunct="1">
              <a:spcBef>
                <a:spcPct val="0"/>
              </a:spcBef>
            </a:pPr>
            <a:endParaRPr lang="nb-NO" altLang="nb-NO" sz="1100" dirty="0">
              <a:latin typeface="Arial" panose="020B0604020202020204" pitchFamily="34" charset="0"/>
              <a:cs typeface="Arial" panose="020B0604020202020204" pitchFamily="34" charset="0"/>
            </a:endParaRPr>
          </a:p>
          <a:p>
            <a:pPr eaLnBrk="1" hangingPunct="1">
              <a:spcBef>
                <a:spcPct val="0"/>
              </a:spcBef>
            </a:pPr>
            <a:r>
              <a:rPr lang="nb-NO" altLang="nb-NO" sz="1100" dirty="0">
                <a:latin typeface="Arial" panose="020B0604020202020204" pitchFamily="34" charset="0"/>
                <a:cs typeface="Arial" panose="020B0604020202020204" pitchFamily="34" charset="0"/>
              </a:rPr>
              <a:t>Dressinger basert på </a:t>
            </a:r>
            <a:r>
              <a:rPr lang="nb-NO" altLang="nb-NO" sz="1100" dirty="0" err="1">
                <a:latin typeface="Arial" panose="020B0604020202020204" pitchFamily="34" charset="0"/>
                <a:cs typeface="Arial" panose="020B0604020202020204" pitchFamily="34" charset="0"/>
              </a:rPr>
              <a:t>kesam</a:t>
            </a:r>
            <a:r>
              <a:rPr lang="nb-NO" altLang="nb-NO" sz="1100" dirty="0">
                <a:latin typeface="Arial" panose="020B0604020202020204" pitchFamily="34" charset="0"/>
                <a:cs typeface="Arial" panose="020B0604020202020204" pitchFamily="34" charset="0"/>
              </a:rPr>
              <a:t>/yoghurt o.l. er bra valg til grunnsortimentet,</a:t>
            </a:r>
            <a:r>
              <a:rPr lang="nb-NO" altLang="nb-NO" sz="1100" baseline="0" dirty="0">
                <a:latin typeface="Arial" panose="020B0604020202020204" pitchFamily="34" charset="0"/>
                <a:cs typeface="Arial" panose="020B0604020202020204" pitchFamily="34" charset="0"/>
              </a:rPr>
              <a:t> sammen med olje-vann-eddikdressinger.</a:t>
            </a:r>
          </a:p>
          <a:p>
            <a:pPr eaLnBrk="1" hangingPunct="1">
              <a:spcBef>
                <a:spcPct val="0"/>
              </a:spcBef>
            </a:pPr>
            <a:r>
              <a:rPr lang="nb-NO" altLang="nb-NO" sz="1100" b="0" baseline="0" dirty="0">
                <a:latin typeface="Arial" panose="020B0604020202020204" pitchFamily="34" charset="0"/>
                <a:cs typeface="Arial" panose="020B0604020202020204" pitchFamily="34" charset="0"/>
              </a:rPr>
              <a:t>Det er viktig at kundene kan velge type og mengde dressing selv. </a:t>
            </a:r>
          </a:p>
          <a:p>
            <a:pPr eaLnBrk="1" hangingPunct="1">
              <a:spcBef>
                <a:spcPct val="0"/>
              </a:spcBef>
            </a:pPr>
            <a:endParaRPr lang="nb-NO" altLang="nb-NO" sz="1100" b="0" i="0" baseline="0" dirty="0">
              <a:latin typeface="Arial" panose="020B0604020202020204" pitchFamily="34" charset="0"/>
              <a:cs typeface="Arial" panose="020B0604020202020204" pitchFamily="34" charset="0"/>
            </a:endParaRPr>
          </a:p>
          <a:p>
            <a:pPr eaLnBrk="1" hangingPunct="1">
              <a:spcBef>
                <a:spcPct val="0"/>
              </a:spcBef>
            </a:pPr>
            <a:r>
              <a:rPr lang="nb-NO" altLang="nb-NO" sz="1100" b="0" i="0" baseline="0" dirty="0">
                <a:latin typeface="Arial" panose="020B0604020202020204" pitchFamily="34" charset="0"/>
                <a:cs typeface="Arial" panose="020B0604020202020204" pitchFamily="34" charset="0"/>
              </a:rPr>
              <a:t>Ved bruk av ferdigdressinger; les næringsdeklarasjonen nøye og sammenlign ulike varianter.</a:t>
            </a:r>
            <a:endParaRPr lang="nb-NO" altLang="nb-NO" sz="1100" b="0" i="0" dirty="0">
              <a:latin typeface="Arial" panose="020B0604020202020204" pitchFamily="34" charset="0"/>
              <a:cs typeface="Arial" panose="020B0604020202020204" pitchFamily="34" charset="0"/>
            </a:endParaRPr>
          </a:p>
          <a:p>
            <a:pPr eaLnBrk="1" hangingPunct="1">
              <a:spcBef>
                <a:spcPct val="0"/>
              </a:spcBef>
            </a:pPr>
            <a:endParaRPr lang="nb-NO" altLang="nb-NO" sz="1100" b="0" i="0" dirty="0">
              <a:latin typeface="Arial" panose="020B0604020202020204" pitchFamily="34" charset="0"/>
              <a:cs typeface="Arial" panose="020B0604020202020204" pitchFamily="34" charset="0"/>
            </a:endParaRPr>
          </a:p>
          <a:p>
            <a:pPr eaLnBrk="1" hangingPunct="1">
              <a:spcBef>
                <a:spcPct val="0"/>
              </a:spcBef>
            </a:pPr>
            <a:endParaRPr lang="nb-NO" altLang="nb-NO" sz="1100" b="0" i="0" baseline="0" dirty="0">
              <a:latin typeface="+mn-lt"/>
            </a:endParaRPr>
          </a:p>
          <a:p>
            <a:pPr eaLnBrk="1" hangingPunct="1">
              <a:spcBef>
                <a:spcPct val="0"/>
              </a:spcBef>
            </a:pPr>
            <a:endParaRPr lang="nb-NO" altLang="nb-NO" sz="1100" b="0" i="0" baseline="0" dirty="0">
              <a:latin typeface="+mn-l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latin typeface="+mn-lt"/>
                <a:ea typeface="+mn-ea"/>
                <a:cs typeface="+mn-cs"/>
              </a:rPr>
              <a:t>Produkter med mye sukker og/eller fett bør forbeholdes spesielle anledninger</a:t>
            </a:r>
          </a:p>
          <a:p>
            <a:pPr marL="0" marR="0" indent="0" algn="l" defTabSz="914400" rtl="0" eaLnBrk="1" fontAlgn="auto" latinLnBrk="0" hangingPunct="1">
              <a:lnSpc>
                <a:spcPct val="100000"/>
              </a:lnSpc>
              <a:spcBef>
                <a:spcPts val="0"/>
              </a:spcBef>
              <a:spcAft>
                <a:spcPts val="0"/>
              </a:spcAft>
              <a:buClrTx/>
              <a:buSzTx/>
              <a:buFontTx/>
              <a:buNone/>
              <a:tabLst/>
              <a:defRPr/>
            </a:pPr>
            <a:r>
              <a:rPr lang="nb-NO" sz="1100" b="0" kern="1200" dirty="0">
                <a:solidFill>
                  <a:schemeClr val="tx1"/>
                </a:solidFill>
                <a:latin typeface="+mn-lt"/>
                <a:ea typeface="+mn-ea"/>
                <a:cs typeface="+mn-cs"/>
              </a:rPr>
              <a:t>I</a:t>
            </a:r>
            <a:r>
              <a:rPr lang="nb-NO" sz="1100" b="0" kern="1200" baseline="0" dirty="0">
                <a:solidFill>
                  <a:schemeClr val="tx1"/>
                </a:solidFill>
                <a:latin typeface="+mn-lt"/>
                <a:ea typeface="+mn-ea"/>
                <a:cs typeface="+mn-cs"/>
              </a:rPr>
              <a:t> hverdagen trenger vi mat som bygger og vedlikeholder kroppen og da er det ikke plass til så mye fett og sukker. </a:t>
            </a:r>
            <a:endParaRPr lang="nb-NO" sz="1100" b="1" dirty="0"/>
          </a:p>
          <a:p>
            <a:r>
              <a:rPr lang="nb-NO" sz="1100" dirty="0">
                <a:effectLst/>
              </a:rPr>
              <a:t>Innholdet av sukker, fett og energi i slike</a:t>
            </a:r>
            <a:r>
              <a:rPr lang="nb-NO" sz="1100" baseline="0" dirty="0">
                <a:effectLst/>
              </a:rPr>
              <a:t> produkter varierer</a:t>
            </a:r>
            <a:r>
              <a:rPr lang="nb-NO" sz="1100" dirty="0">
                <a:effectLst/>
              </a:rPr>
              <a:t>; en ferdig kjøpt hvetebolle har i gjennomsnitt;</a:t>
            </a:r>
            <a:br>
              <a:rPr lang="nb-NO" sz="1100" dirty="0">
                <a:effectLst/>
              </a:rPr>
            </a:br>
            <a:r>
              <a:rPr lang="nb-NO" sz="1100" dirty="0">
                <a:effectLst/>
              </a:rPr>
              <a:t>- halvparten så mye sukker og fett som muffins </a:t>
            </a:r>
            <a:br>
              <a:rPr lang="nb-NO" sz="1100" dirty="0">
                <a:effectLst/>
              </a:rPr>
            </a:br>
            <a:r>
              <a:rPr lang="nb-NO" sz="1100" dirty="0">
                <a:effectLst/>
              </a:rPr>
              <a:t>- ca1/3 av sukkeret og </a:t>
            </a:r>
            <a:br>
              <a:rPr lang="nb-NO" sz="1100" dirty="0">
                <a:effectLst/>
              </a:rPr>
            </a:br>
            <a:r>
              <a:rPr lang="nb-NO" sz="1100" dirty="0">
                <a:effectLst/>
              </a:rPr>
              <a:t>- &lt; enn halvparten av fettet som </a:t>
            </a:r>
            <a:r>
              <a:rPr lang="nb-NO" sz="1100" dirty="0" err="1">
                <a:effectLst/>
              </a:rPr>
              <a:t>brownies</a:t>
            </a:r>
            <a:r>
              <a:rPr lang="nb-NO" sz="1100" dirty="0">
                <a:effectLst/>
              </a:rPr>
              <a:t> per 100 gram vare. </a:t>
            </a:r>
          </a:p>
          <a:p>
            <a:endParaRPr lang="nb-NO" sz="1100" dirty="0">
              <a:effectLst/>
            </a:endParaRPr>
          </a:p>
          <a:p>
            <a:r>
              <a:rPr lang="nb-NO" sz="1100" dirty="0">
                <a:effectLst/>
              </a:rPr>
              <a:t>Små </a:t>
            </a:r>
            <a:r>
              <a:rPr lang="nb-NO" sz="1100" dirty="0" err="1">
                <a:effectLst/>
              </a:rPr>
              <a:t>saftis</a:t>
            </a:r>
            <a:r>
              <a:rPr lang="nb-NO" sz="1100" dirty="0">
                <a:effectLst/>
              </a:rPr>
              <a:t> gir langt mindre energi og mettet fett enn fløteis på samme størrelse,</a:t>
            </a:r>
            <a:r>
              <a:rPr lang="nb-NO" sz="1100" baseline="0" dirty="0">
                <a:effectLst/>
              </a:rPr>
              <a:t> se nærin</a:t>
            </a:r>
            <a:r>
              <a:rPr lang="nb-NO" sz="1100" dirty="0">
                <a:effectLst/>
              </a:rPr>
              <a:t>gsdeklarasjonen, eller bruk matvaretabellen el </a:t>
            </a:r>
            <a:r>
              <a:rPr lang="nb-NO" sz="1100" dirty="0">
                <a:effectLst/>
                <a:hlinkClick r:id="rId3"/>
              </a:rPr>
              <a:t>kostholdsplanleggeren.no</a:t>
            </a:r>
            <a:r>
              <a:rPr lang="nb-NO" sz="1100" dirty="0">
                <a:effectLst/>
              </a:rPr>
              <a:t>.</a:t>
            </a:r>
          </a:p>
          <a:p>
            <a:endParaRPr lang="nb-NO" sz="1100" b="0" u="sng"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sz="1100" b="1" kern="1200" dirty="0">
                <a:solidFill>
                  <a:schemeClr val="tx1"/>
                </a:solidFill>
                <a:latin typeface="+mn-lt"/>
                <a:ea typeface="+mn-ea"/>
                <a:cs typeface="+mn-cs"/>
              </a:rPr>
              <a:t>Sjokolade, godteri, potetgull og annen snacks; </a:t>
            </a:r>
            <a:r>
              <a:rPr lang="nb-NO" sz="1100" b="0" kern="1200" dirty="0">
                <a:solidFill>
                  <a:schemeClr val="tx1"/>
                </a:solidFill>
                <a:latin typeface="+mn-lt"/>
                <a:ea typeface="+mn-ea"/>
                <a:cs typeface="+mn-cs"/>
              </a:rPr>
              <a:t>har </a:t>
            </a:r>
            <a:r>
              <a:rPr lang="nb-NO" sz="1100" dirty="0">
                <a:effectLst/>
              </a:rPr>
              <a:t>høyt energiinnhold og lite næring, bør begrenses</a:t>
            </a:r>
            <a:r>
              <a:rPr lang="nb-NO" sz="1100" baseline="0" dirty="0">
                <a:effectLst/>
              </a:rPr>
              <a:t> og s</a:t>
            </a:r>
            <a:r>
              <a:rPr lang="nb-NO" sz="1100" dirty="0">
                <a:effectLst/>
              </a:rPr>
              <a:t>kolen bør ikke bidra til ungdoms inntak av slike </a:t>
            </a:r>
            <a:r>
              <a:rPr lang="nb-NO" sz="1100" dirty="0" err="1">
                <a:effectLst/>
              </a:rPr>
              <a:t>prod</a:t>
            </a:r>
            <a:r>
              <a:rPr lang="nb-NO" sz="1100" dirty="0">
                <a:effectLst/>
              </a:rPr>
              <a:t>.   </a:t>
            </a:r>
          </a:p>
          <a:p>
            <a:pPr marL="0" marR="0" indent="0" algn="l" defTabSz="914400" rtl="0" eaLnBrk="1" fontAlgn="auto" latinLnBrk="0" hangingPunct="1">
              <a:lnSpc>
                <a:spcPct val="100000"/>
              </a:lnSpc>
              <a:spcBef>
                <a:spcPts val="0"/>
              </a:spcBef>
              <a:spcAft>
                <a:spcPts val="0"/>
              </a:spcAft>
              <a:buClrTx/>
              <a:buSzTx/>
              <a:buFontTx/>
              <a:buNone/>
              <a:tabLst/>
              <a:defRPr/>
            </a:pPr>
            <a:r>
              <a:rPr lang="nb-NO" sz="1100" dirty="0">
                <a:effectLst/>
              </a:rPr>
              <a:t>Sjokolade og søtsaker er store kilder til inntak av tilsatt sukker hos barn/unge og gir</a:t>
            </a:r>
            <a:r>
              <a:rPr lang="nb-NO" sz="1100" baseline="0" dirty="0">
                <a:effectLst/>
              </a:rPr>
              <a:t> også mye </a:t>
            </a:r>
            <a:r>
              <a:rPr lang="nb-NO" sz="1100" dirty="0">
                <a:effectLst/>
              </a:rPr>
              <a:t>mettet fett. </a:t>
            </a:r>
            <a:br>
              <a:rPr lang="nb-NO" sz="1100" dirty="0">
                <a:effectLst/>
              </a:rPr>
            </a:br>
            <a:r>
              <a:rPr lang="nb-NO" sz="900" i="1" dirty="0">
                <a:effectLst/>
              </a:rPr>
              <a:t>Tilsatt sukker bør begrenses til  &lt;10  E-prosent av totalt energiinntak.  Saft, brus, leskedrikker, nektar, søte kjeks, søte </a:t>
            </a:r>
            <a:r>
              <a:rPr lang="nb-NO" sz="900" i="1" dirty="0" err="1">
                <a:effectLst/>
              </a:rPr>
              <a:t>bakevarer</a:t>
            </a:r>
            <a:r>
              <a:rPr lang="nb-NO" sz="900" i="1" dirty="0">
                <a:effectLst/>
              </a:rPr>
              <a:t> og godteri er for de fleste de største kildene til tilsatt sukker. Drikke tilsatt sukker og godteri bidrar med </a:t>
            </a:r>
            <a:r>
              <a:rPr lang="nb-NO" sz="900" i="1" dirty="0" err="1">
                <a:effectLst/>
              </a:rPr>
              <a:t>ca</a:t>
            </a:r>
            <a:r>
              <a:rPr lang="nb-NO" sz="900" i="1" dirty="0">
                <a:effectLst/>
              </a:rPr>
              <a:t> 50% av sukkerinntaket.</a:t>
            </a:r>
          </a:p>
          <a:p>
            <a:endParaRPr lang="nb-NO" sz="1100" i="1"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sz="1100" b="1" dirty="0"/>
              <a:t>Alternativ - mye spennende man kan tilby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100" dirty="0"/>
              <a:t>Frukt og bær kan være ypperlige alternativ når en vil tilby noe søtt. Oppskåret + flere sorter = mer attraktivt. Magre meieriprodukter er egnet tilbehør, som yoghurt eller kvarg/</a:t>
            </a:r>
            <a:r>
              <a:rPr lang="nb-NO" sz="1100" dirty="0" err="1"/>
              <a:t>kesam</a:t>
            </a:r>
            <a:r>
              <a:rPr lang="nb-NO" sz="1100" dirty="0"/>
              <a:t>. </a:t>
            </a:r>
            <a:r>
              <a:rPr lang="nb-NO" sz="1100" baseline="0" dirty="0" err="1"/>
              <a:t>Smoothie</a:t>
            </a:r>
            <a:r>
              <a:rPr lang="nb-NO" sz="1100" baseline="0" dirty="0"/>
              <a:t> kan varieres på mange måter.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100" dirty="0"/>
              <a:t>Vafler med havregryn og litt grovt</a:t>
            </a:r>
            <a:r>
              <a:rPr lang="nb-NO" sz="1100" baseline="0" dirty="0"/>
              <a:t> mel </a:t>
            </a:r>
            <a:r>
              <a:rPr lang="nb-NO" sz="1100" dirty="0"/>
              <a:t>kan</a:t>
            </a:r>
            <a:r>
              <a:rPr lang="nb-NO" sz="1100" baseline="0" dirty="0"/>
              <a:t> </a:t>
            </a:r>
            <a:r>
              <a:rPr lang="nb-NO" sz="1100" dirty="0"/>
              <a:t>være godt alternativ – prøv m/lettrørte</a:t>
            </a:r>
            <a:r>
              <a:rPr lang="nb-NO" sz="1100" baseline="0" dirty="0"/>
              <a:t> bær</a:t>
            </a:r>
            <a:endParaRPr lang="nb-NO" sz="1100"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t>19</a:t>
            </a:fld>
            <a:endParaRPr lang="en-GB"/>
          </a:p>
        </p:txBody>
      </p:sp>
    </p:spTree>
    <p:extLst>
      <p:ext uri="{BB962C8B-B14F-4D97-AF65-F5344CB8AC3E}">
        <p14:creationId xmlns:p14="http://schemas.microsoft.com/office/powerpoint/2010/main" val="431639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07988" y="808038"/>
            <a:ext cx="5919787" cy="3700462"/>
          </a:xfrm>
        </p:spPr>
      </p:sp>
      <p:sp>
        <p:nvSpPr>
          <p:cNvPr id="3" name="Plassholder for notater 2"/>
          <p:cNvSpPr>
            <a:spLocks noGrp="1"/>
          </p:cNvSpPr>
          <p:nvPr>
            <p:ph type="body" idx="1"/>
          </p:nvPr>
        </p:nvSpPr>
        <p:spPr/>
        <p:txBody>
          <a:bodyPr/>
          <a:lstStyle/>
          <a:p>
            <a:r>
              <a:rPr lang="nb-NO" dirty="0"/>
              <a:t>Var sammen med data om unges kosthold og erfaringer fra arbeid med skolemåltidet i grunnskolen</a:t>
            </a:r>
            <a:r>
              <a:rPr lang="nb-NO" baseline="0" dirty="0"/>
              <a:t>,</a:t>
            </a:r>
            <a:r>
              <a:rPr lang="nb-NO" dirty="0"/>
              <a:t> bakgrunn for ny Retningslinje i 2015.</a:t>
            </a:r>
          </a:p>
          <a:p>
            <a:endParaRPr lang="nb-NO" dirty="0"/>
          </a:p>
          <a:p>
            <a:r>
              <a:rPr lang="nb-NO" dirty="0"/>
              <a:t>Dominerende: grove kornvarer, kjøtt- og ostepålegg, frukt, yoghurt,</a:t>
            </a:r>
            <a:r>
              <a:rPr lang="nb-NO" baseline="0" dirty="0"/>
              <a:t> juice og vann.</a:t>
            </a:r>
          </a:p>
          <a:p>
            <a:endParaRPr lang="nb-NO" dirty="0"/>
          </a:p>
          <a:p>
            <a:pPr marL="0" marR="0" indent="0" algn="l" defTabSz="914400" rtl="0" eaLnBrk="1" fontAlgn="auto" latinLnBrk="0" hangingPunct="1">
              <a:lnSpc>
                <a:spcPct val="100000"/>
              </a:lnSpc>
              <a:spcBef>
                <a:spcPts val="0"/>
              </a:spcBef>
              <a:spcAft>
                <a:spcPts val="0"/>
              </a:spcAft>
              <a:buClrTx/>
              <a:buSzTx/>
              <a:buFontTx/>
              <a:buNone/>
              <a:tabLst/>
              <a:defRPr/>
            </a:pPr>
            <a:r>
              <a:rPr lang="nb-NO" sz="1200" dirty="0"/>
              <a:t>Bare </a:t>
            </a:r>
            <a:r>
              <a:rPr lang="nb-NO" sz="1200" dirty="0" err="1"/>
              <a:t>ca</a:t>
            </a:r>
            <a:r>
              <a:rPr lang="nb-NO" sz="1200" dirty="0"/>
              <a:t> 50% av rektorene (totalt) kjente til retningslinjene (de</a:t>
            </a:r>
            <a:r>
              <a:rPr lang="nb-NO" sz="1200" baseline="0" dirty="0"/>
              <a:t> </a:t>
            </a:r>
            <a:r>
              <a:rPr lang="nb-NO" sz="1200" baseline="0" dirty="0" err="1"/>
              <a:t>gml</a:t>
            </a:r>
            <a:r>
              <a:rPr lang="nb-NO" sz="1200" baseline="0" dirty="0"/>
              <a:t>) – er jobbet med implementering 1 år, regionale konferanser mv K</a:t>
            </a:r>
            <a:r>
              <a:rPr lang="nb-NO" sz="1200" dirty="0"/>
              <a:t>antine/matbod driftes hovedsakelig av skolene.</a:t>
            </a:r>
          </a:p>
          <a:p>
            <a:endParaRPr lang="nb-NO" dirty="0"/>
          </a:p>
          <a:p>
            <a:r>
              <a:rPr lang="nb-NO" dirty="0"/>
              <a:t>Ønsker</a:t>
            </a:r>
            <a:r>
              <a:rPr lang="nb-NO" baseline="0" dirty="0"/>
              <a:t> om kompetanseheving – noe av bakgrunn for disse kantinekursene.</a:t>
            </a:r>
            <a:endParaRPr lang="nb-NO"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t>2</a:t>
            </a:fld>
            <a:endParaRPr lang="en-GB"/>
          </a:p>
        </p:txBody>
      </p:sp>
    </p:spTree>
    <p:extLst>
      <p:ext uri="{BB962C8B-B14F-4D97-AF65-F5344CB8AC3E}">
        <p14:creationId xmlns:p14="http://schemas.microsoft.com/office/powerpoint/2010/main" val="2121270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100" b="1" kern="1200" dirty="0">
                <a:solidFill>
                  <a:schemeClr val="tx1"/>
                </a:solidFill>
                <a:latin typeface="+mn-lt"/>
                <a:ea typeface="+mn-ea"/>
                <a:cs typeface="+mn-cs"/>
              </a:rPr>
              <a:t>Kald, godt drikkevann:</a:t>
            </a:r>
            <a:r>
              <a:rPr lang="nb-NO" sz="1100" b="0" kern="1200" dirty="0">
                <a:solidFill>
                  <a:schemeClr val="tx1"/>
                </a:solidFill>
                <a:latin typeface="+mn-lt"/>
                <a:ea typeface="+mn-ea"/>
                <a:cs typeface="+mn-cs"/>
              </a:rPr>
              <a:t> veldig viktig at det er tilgjengelig</a:t>
            </a:r>
            <a:r>
              <a:rPr lang="nb-NO" sz="1100" b="0" kern="1200" baseline="0" dirty="0">
                <a:solidFill>
                  <a:schemeClr val="tx1"/>
                </a:solidFill>
                <a:latin typeface="+mn-lt"/>
                <a:ea typeface="+mn-ea"/>
                <a:cs typeface="+mn-cs"/>
              </a:rPr>
              <a:t> – for alle (hele tiden)</a:t>
            </a:r>
            <a:endParaRPr lang="nb-NO" sz="11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b-NO" sz="11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sz="1100" b="1" kern="1200" dirty="0">
                <a:solidFill>
                  <a:schemeClr val="tx1"/>
                </a:solidFill>
                <a:latin typeface="+mn-lt"/>
                <a:ea typeface="+mn-ea"/>
                <a:cs typeface="+mn-cs"/>
              </a:rPr>
              <a:t>Sukret/kunstig</a:t>
            </a:r>
            <a:br>
              <a:rPr lang="nb-NO" sz="1100" b="1" kern="1200" dirty="0">
                <a:solidFill>
                  <a:schemeClr val="tx1"/>
                </a:solidFill>
                <a:latin typeface="+mn-lt"/>
                <a:ea typeface="+mn-ea"/>
                <a:cs typeface="+mn-cs"/>
              </a:rPr>
            </a:br>
            <a:r>
              <a:rPr lang="nb-NO" sz="1100" b="0" kern="1200" dirty="0">
                <a:solidFill>
                  <a:schemeClr val="tx1"/>
                </a:solidFill>
                <a:latin typeface="+mn-lt"/>
                <a:ea typeface="+mn-ea"/>
                <a:cs typeface="+mn-cs"/>
              </a:rPr>
              <a:t>- Kan</a:t>
            </a:r>
            <a:r>
              <a:rPr lang="nb-NO" sz="1100" b="0" kern="1200" baseline="0" dirty="0">
                <a:solidFill>
                  <a:schemeClr val="tx1"/>
                </a:solidFill>
                <a:latin typeface="+mn-lt"/>
                <a:ea typeface="+mn-ea"/>
                <a:cs typeface="+mn-cs"/>
              </a:rPr>
              <a:t> v</a:t>
            </a:r>
            <a:r>
              <a:rPr lang="nb-NO" sz="1100" b="0" kern="1200" dirty="0">
                <a:solidFill>
                  <a:schemeClr val="tx1"/>
                </a:solidFill>
                <a:latin typeface="+mn-lt"/>
                <a:ea typeface="+mn-ea"/>
                <a:cs typeface="+mn-cs"/>
              </a:rPr>
              <a:t>enne seg til søtsmak</a:t>
            </a:r>
          </a:p>
          <a:p>
            <a:pPr marL="0" marR="0" indent="0" algn="l" defTabSz="914400" rtl="0" eaLnBrk="1" fontAlgn="auto" latinLnBrk="0" hangingPunct="1">
              <a:lnSpc>
                <a:spcPct val="100000"/>
              </a:lnSpc>
              <a:spcBef>
                <a:spcPts val="0"/>
              </a:spcBef>
              <a:spcAft>
                <a:spcPts val="0"/>
              </a:spcAft>
              <a:buClrTx/>
              <a:buSzTx/>
              <a:buFontTx/>
              <a:buNone/>
              <a:tabLst/>
              <a:defRPr/>
            </a:pPr>
            <a:endParaRPr lang="nb-NO" sz="11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sz="1100" b="1" kern="1200" dirty="0">
                <a:solidFill>
                  <a:schemeClr val="tx1"/>
                </a:solidFill>
                <a:latin typeface="+mn-lt"/>
                <a:ea typeface="+mn-ea"/>
                <a:cs typeface="+mn-cs"/>
              </a:rPr>
              <a:t>Koffein – Mattilsynets ansvar – mulige skadeeffekter </a:t>
            </a:r>
            <a:br>
              <a:rPr lang="nb-NO" sz="1100" b="1" kern="1200" dirty="0">
                <a:solidFill>
                  <a:schemeClr val="tx1"/>
                </a:solidFill>
                <a:latin typeface="+mn-lt"/>
                <a:ea typeface="+mn-ea"/>
                <a:cs typeface="+mn-cs"/>
              </a:rPr>
            </a:br>
            <a:r>
              <a:rPr lang="nb-NO" sz="1100" b="0" kern="1200" dirty="0">
                <a:solidFill>
                  <a:schemeClr val="tx1"/>
                </a:solidFill>
                <a:latin typeface="+mn-lt"/>
                <a:ea typeface="+mn-ea"/>
                <a:cs typeface="+mn-cs"/>
              </a:rPr>
              <a:t>Fra</a:t>
            </a:r>
            <a:r>
              <a:rPr lang="nb-NO" sz="1100" b="0" kern="1200" baseline="0" dirty="0">
                <a:solidFill>
                  <a:schemeClr val="tx1"/>
                </a:solidFill>
                <a:latin typeface="+mn-lt"/>
                <a:ea typeface="+mn-ea"/>
                <a:cs typeface="+mn-cs"/>
              </a:rPr>
              <a:t> Folkehelseinstituttet og Mattilsynet: </a:t>
            </a:r>
            <a:r>
              <a:rPr lang="nb-NO" sz="1100" b="0" kern="1200" dirty="0">
                <a:solidFill>
                  <a:schemeClr val="tx1"/>
                </a:solidFill>
                <a:latin typeface="+mn-lt"/>
                <a:ea typeface="+mn-ea"/>
                <a:cs typeface="+mn-cs"/>
              </a:rPr>
              <a:t>Søvnforstyrrelser,</a:t>
            </a:r>
            <a:r>
              <a:rPr lang="nb-NO" sz="1100" b="0" kern="1200" baseline="0" dirty="0">
                <a:solidFill>
                  <a:schemeClr val="tx1"/>
                </a:solidFill>
                <a:latin typeface="+mn-lt"/>
                <a:ea typeface="+mn-ea"/>
                <a:cs typeface="+mn-cs"/>
              </a:rPr>
              <a:t> forbigående </a:t>
            </a:r>
            <a:r>
              <a:rPr lang="nb-NO" sz="1100" b="0" kern="1200" baseline="0" dirty="0" err="1">
                <a:solidFill>
                  <a:schemeClr val="tx1"/>
                </a:solidFill>
                <a:latin typeface="+mn-lt"/>
                <a:ea typeface="+mn-ea"/>
                <a:cs typeface="+mn-cs"/>
              </a:rPr>
              <a:t>adfersendringer</a:t>
            </a:r>
            <a:r>
              <a:rPr lang="nb-NO" sz="1100" b="0" kern="1200" baseline="0" dirty="0">
                <a:solidFill>
                  <a:schemeClr val="tx1"/>
                </a:solidFill>
                <a:latin typeface="+mn-lt"/>
                <a:ea typeface="+mn-ea"/>
                <a:cs typeface="+mn-cs"/>
              </a:rPr>
              <a:t> om økt irritabilitet, uro, nervøsitet, angst, anspenthet. Vanedannende, kan oppleve abstinens med ubehag, hodepine mv). </a:t>
            </a:r>
            <a:r>
              <a:rPr lang="nb-NO" sz="1100" b="0" kern="1200" dirty="0">
                <a:solidFill>
                  <a:schemeClr val="tx1"/>
                </a:solidFill>
                <a:latin typeface="+mn-lt"/>
                <a:ea typeface="+mn-ea"/>
                <a:cs typeface="+mn-cs"/>
              </a:rPr>
              <a:t>Mer om koffein og skadevirkninger på Mattilsynet.no.</a:t>
            </a:r>
          </a:p>
          <a:p>
            <a:pPr marL="0" marR="0" indent="0" algn="l" defTabSz="914400" rtl="0" eaLnBrk="1" fontAlgn="auto" latinLnBrk="0" hangingPunct="1">
              <a:lnSpc>
                <a:spcPct val="100000"/>
              </a:lnSpc>
              <a:spcBef>
                <a:spcPts val="0"/>
              </a:spcBef>
              <a:spcAft>
                <a:spcPts val="0"/>
              </a:spcAft>
              <a:buClrTx/>
              <a:buSzTx/>
              <a:buFontTx/>
              <a:buNone/>
              <a:tabLst/>
              <a:defRPr/>
            </a:pPr>
            <a:endParaRPr lang="nb-NO" sz="1100" b="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sz="1100" b="0" kern="1200" dirty="0" smtClean="0">
                <a:solidFill>
                  <a:schemeClr val="tx1"/>
                </a:solidFill>
                <a:latin typeface="+mn-lt"/>
                <a:ea typeface="+mn-ea"/>
                <a:cs typeface="+mn-cs"/>
              </a:rPr>
              <a:t>Fått innspill i pilotarbeidet om</a:t>
            </a:r>
            <a:r>
              <a:rPr lang="nb-NO" sz="1100" b="0" kern="1200" baseline="0" dirty="0" smtClean="0">
                <a:solidFill>
                  <a:schemeClr val="tx1"/>
                </a:solidFill>
                <a:latin typeface="+mn-lt"/>
                <a:ea typeface="+mn-ea"/>
                <a:cs typeface="+mn-cs"/>
              </a:rPr>
              <a:t> å ta med oversikten over koffeininnhold. </a:t>
            </a:r>
            <a:r>
              <a:rPr lang="nb-NO" sz="1100" b="0" kern="1200" dirty="0" smtClean="0">
                <a:solidFill>
                  <a:schemeClr val="tx1"/>
                </a:solidFill>
                <a:latin typeface="+mn-lt"/>
                <a:ea typeface="+mn-ea"/>
                <a:cs typeface="+mn-cs"/>
              </a:rPr>
              <a:t>Koffeinforgiftning</a:t>
            </a:r>
            <a:r>
              <a:rPr lang="nb-NO" sz="1100" b="0" kern="1200" dirty="0">
                <a:solidFill>
                  <a:schemeClr val="tx1"/>
                </a:solidFill>
                <a:latin typeface="+mn-lt"/>
                <a:ea typeface="+mn-ea"/>
                <a:cs typeface="+mn-cs"/>
              </a:rPr>
              <a:t>: sett akutte symptomer allerede ved 500-600 mg/dag (</a:t>
            </a:r>
            <a:r>
              <a:rPr lang="nb-NO" sz="1100" b="0" kern="1200" dirty="0" err="1">
                <a:solidFill>
                  <a:schemeClr val="tx1"/>
                </a:solidFill>
                <a:latin typeface="+mn-lt"/>
                <a:ea typeface="+mn-ea"/>
                <a:cs typeface="+mn-cs"/>
              </a:rPr>
              <a:t>tilsv</a:t>
            </a:r>
            <a:r>
              <a:rPr lang="nb-NO" sz="1100" b="0" kern="1200" dirty="0">
                <a:solidFill>
                  <a:schemeClr val="tx1"/>
                </a:solidFill>
                <a:latin typeface="+mn-lt"/>
                <a:ea typeface="+mn-ea"/>
                <a:cs typeface="+mn-cs"/>
              </a:rPr>
              <a:t> 5-6 krus kaffe). </a:t>
            </a:r>
            <a:r>
              <a:rPr lang="nb-NO" sz="1100" b="0" kern="1200" dirty="0" smtClean="0">
                <a:solidFill>
                  <a:schemeClr val="tx1"/>
                </a:solidFill>
                <a:latin typeface="+mn-lt"/>
                <a:ea typeface="+mn-ea"/>
                <a:cs typeface="+mn-cs"/>
              </a:rPr>
              <a:t>Ungdom</a:t>
            </a:r>
            <a:r>
              <a:rPr lang="nb-NO" sz="1100" b="0" kern="1200" baseline="0" dirty="0" smtClean="0">
                <a:solidFill>
                  <a:schemeClr val="tx1"/>
                </a:solidFill>
                <a:latin typeface="+mn-lt"/>
                <a:ea typeface="+mn-ea"/>
                <a:cs typeface="+mn-cs"/>
              </a:rPr>
              <a:t> </a:t>
            </a:r>
            <a:r>
              <a:rPr lang="nb-NO" sz="1100" b="0" kern="1200" baseline="0" dirty="0">
                <a:solidFill>
                  <a:schemeClr val="tx1"/>
                </a:solidFill>
                <a:latin typeface="+mn-lt"/>
                <a:ea typeface="+mn-ea"/>
                <a:cs typeface="+mn-cs"/>
              </a:rPr>
              <a:t>har falt i koma </a:t>
            </a:r>
            <a:r>
              <a:rPr lang="nb-NO" sz="1100" b="0" kern="1200" baseline="0" dirty="0" err="1">
                <a:solidFill>
                  <a:schemeClr val="tx1"/>
                </a:solidFill>
                <a:latin typeface="+mn-lt"/>
                <a:ea typeface="+mn-ea"/>
                <a:cs typeface="+mn-cs"/>
              </a:rPr>
              <a:t>pga</a:t>
            </a:r>
            <a:r>
              <a:rPr lang="nb-NO" sz="1100" b="0" kern="1200" baseline="0" dirty="0">
                <a:solidFill>
                  <a:schemeClr val="tx1"/>
                </a:solidFill>
                <a:latin typeface="+mn-lt"/>
                <a:ea typeface="+mn-ea"/>
                <a:cs typeface="+mn-cs"/>
              </a:rPr>
              <a:t> mye </a:t>
            </a:r>
            <a:r>
              <a:rPr lang="nb-NO" sz="1100" b="0" kern="1200" baseline="0" dirty="0" smtClean="0">
                <a:solidFill>
                  <a:schemeClr val="tx1"/>
                </a:solidFill>
                <a:latin typeface="+mn-lt"/>
                <a:ea typeface="+mn-ea"/>
                <a:cs typeface="+mn-cs"/>
              </a:rPr>
              <a:t>koffein. Kan </a:t>
            </a:r>
            <a:r>
              <a:rPr lang="nb-NO" sz="1100" b="0" kern="1200" baseline="0" dirty="0">
                <a:solidFill>
                  <a:schemeClr val="tx1"/>
                </a:solidFill>
                <a:latin typeface="+mn-lt"/>
                <a:ea typeface="+mn-ea"/>
                <a:cs typeface="+mn-cs"/>
              </a:rPr>
              <a:t>kamuflere virkning av alkohol – så man ikke oppfatter hvor påvirket man er.</a:t>
            </a:r>
            <a:endParaRPr lang="nb-NO" sz="1100" b="0" kern="1200" dirty="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fld id="{BF106C09-2B7A-40C7-B480-A62D5F51D17D}" type="slidenum">
              <a:rPr lang="en-GB" smtClean="0"/>
              <a:pPr/>
              <a:t>20</a:t>
            </a:fld>
            <a:endParaRPr lang="en-GB"/>
          </a:p>
        </p:txBody>
      </p:sp>
    </p:spTree>
    <p:extLst>
      <p:ext uri="{BB962C8B-B14F-4D97-AF65-F5344CB8AC3E}">
        <p14:creationId xmlns:p14="http://schemas.microsoft.com/office/powerpoint/2010/main" val="941735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På de praktisk kursene vi har gjennomført i pilotfasen, fremkom</a:t>
            </a:r>
            <a:r>
              <a:rPr lang="nb-NO" baseline="0" dirty="0" smtClean="0"/>
              <a:t> ønsker om å vise forskjellen i næringsinnhold mellom ulike tilbud.</a:t>
            </a:r>
          </a:p>
          <a:p>
            <a:r>
              <a:rPr lang="nb-NO" baseline="0" dirty="0" smtClean="0"/>
              <a:t>Dette og de neste 5 lysarkene viser noen eksempler på dette.</a:t>
            </a:r>
          </a:p>
          <a:p>
            <a:endParaRPr lang="nb-NO" baseline="0" dirty="0" smtClean="0"/>
          </a:p>
          <a:p>
            <a:r>
              <a:rPr lang="nb-NO" baseline="0" dirty="0" smtClean="0"/>
              <a:t>I eksemplet med fettsparing, er det regnet med 190 skoledager.</a:t>
            </a:r>
          </a:p>
          <a:p>
            <a:endParaRPr lang="nb-NO" baseline="0" dirty="0" smtClean="0"/>
          </a:p>
          <a:p>
            <a:r>
              <a:rPr lang="nb-NO" b="1" baseline="0" dirty="0" smtClean="0"/>
              <a:t>Pålegg:  v</a:t>
            </a:r>
            <a:r>
              <a:rPr lang="nb-NO" altLang="nb-NO" sz="1200" b="1" baseline="0" dirty="0" smtClean="0">
                <a:latin typeface="+mn-lt"/>
                <a:cs typeface="Arial" panose="020B0604020202020204" pitchFamily="34" charset="0"/>
              </a:rPr>
              <a:t>i trenger fett, men ikke for mye av det «harde», mettede fettet.</a:t>
            </a:r>
            <a:br>
              <a:rPr lang="nb-NO" altLang="nb-NO" sz="1200" b="1" baseline="0" dirty="0" smtClean="0">
                <a:latin typeface="+mn-lt"/>
                <a:cs typeface="Arial" panose="020B0604020202020204" pitchFamily="34" charset="0"/>
              </a:rPr>
            </a:br>
            <a:r>
              <a:rPr lang="nb-NO" altLang="nb-NO" sz="1200" b="0" dirty="0" smtClean="0">
                <a:latin typeface="+mn-lt"/>
                <a:cs typeface="Arial" panose="020B0604020202020204" pitchFamily="34" charset="0"/>
              </a:rPr>
              <a:t>Dette bildet </a:t>
            </a:r>
            <a:r>
              <a:rPr lang="nb-NO" altLang="nb-NO" sz="1200" b="0" baseline="0" dirty="0" smtClean="0">
                <a:latin typeface="+mn-lt"/>
                <a:cs typeface="Arial" panose="020B0604020202020204" pitchFamily="34" charset="0"/>
              </a:rPr>
              <a:t>viser at det har betydning hvilket tilbud vi gir over tid. </a:t>
            </a:r>
            <a:endParaRPr lang="nb-NO"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t>21</a:t>
            </a:fld>
            <a:endParaRPr lang="en-GB"/>
          </a:p>
        </p:txBody>
      </p:sp>
    </p:spTree>
    <p:extLst>
      <p:ext uri="{BB962C8B-B14F-4D97-AF65-F5344CB8AC3E}">
        <p14:creationId xmlns:p14="http://schemas.microsoft.com/office/powerpoint/2010/main" val="613444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nb-NO" altLang="nb-NO" sz="1100" b="1" dirty="0">
                <a:latin typeface="Arial" panose="020B0604020202020204" pitchFamily="34" charset="0"/>
                <a:cs typeface="Arial" panose="020B0604020202020204" pitchFamily="34" charset="0"/>
              </a:rPr>
              <a:t>Viktig</a:t>
            </a:r>
            <a:r>
              <a:rPr lang="nb-NO" altLang="nb-NO" sz="1100" b="1" baseline="0" dirty="0">
                <a:latin typeface="Arial" panose="020B0604020202020204" pitchFamily="34" charset="0"/>
                <a:cs typeface="Arial" panose="020B0604020202020204" pitchFamily="34" charset="0"/>
              </a:rPr>
              <a:t> å tilby mat og drikke som gir «riktig» drivstoff over tid</a:t>
            </a:r>
            <a:endParaRPr lang="nb-NO" altLang="nb-NO" sz="1100" b="1" dirty="0">
              <a:latin typeface="Arial" panose="020B0604020202020204" pitchFamily="34" charset="0"/>
              <a:cs typeface="Arial" panose="020B0604020202020204" pitchFamily="34" charset="0"/>
            </a:endParaRPr>
          </a:p>
          <a:p>
            <a:pPr>
              <a:lnSpc>
                <a:spcPct val="90000"/>
              </a:lnSpc>
            </a:pPr>
            <a:r>
              <a:rPr lang="nb-NO" altLang="nb-NO" sz="1100" b="0" dirty="0">
                <a:latin typeface="Arial" panose="020B0604020202020204" pitchFamily="34" charset="0"/>
                <a:cs typeface="Arial" panose="020B0604020202020204" pitchFamily="34" charset="0"/>
              </a:rPr>
              <a:t>Dette</a:t>
            </a:r>
            <a:r>
              <a:rPr lang="nb-NO" altLang="nb-NO" sz="1100" b="0" baseline="0" dirty="0">
                <a:latin typeface="Arial" panose="020B0604020202020204" pitchFamily="34" charset="0"/>
                <a:cs typeface="Arial" panose="020B0604020202020204" pitchFamily="34" charset="0"/>
              </a:rPr>
              <a:t> bildet er </a:t>
            </a:r>
            <a:r>
              <a:rPr lang="nb-NO" altLang="nb-NO" sz="1100" b="0" dirty="0">
                <a:latin typeface="Arial" panose="020B0604020202020204" pitchFamily="34" charset="0"/>
                <a:cs typeface="Arial" panose="020B0604020202020204" pitchFamily="34" charset="0"/>
              </a:rPr>
              <a:t>tatt</a:t>
            </a:r>
            <a:r>
              <a:rPr lang="nb-NO" altLang="nb-NO" sz="1100" b="0" baseline="0" dirty="0">
                <a:latin typeface="Arial" panose="020B0604020202020204" pitchFamily="34" charset="0"/>
                <a:cs typeface="Arial" panose="020B0604020202020204" pitchFamily="34" charset="0"/>
              </a:rPr>
              <a:t> med for å vise hvor viktig det er med sunne alternativ, både som daglig tilbud til elever.</a:t>
            </a:r>
          </a:p>
          <a:p>
            <a:pPr>
              <a:lnSpc>
                <a:spcPct val="90000"/>
              </a:lnSpc>
            </a:pPr>
            <a:endParaRPr lang="nb-NO" altLang="nb-NO" sz="1100" b="0" baseline="0" dirty="0">
              <a:latin typeface="Arial" panose="020B0604020202020204" pitchFamily="34" charset="0"/>
              <a:cs typeface="Arial" panose="020B0604020202020204" pitchFamily="34" charset="0"/>
            </a:endParaRPr>
          </a:p>
          <a:p>
            <a:pPr>
              <a:lnSpc>
                <a:spcPct val="90000"/>
              </a:lnSpc>
            </a:pPr>
            <a:r>
              <a:rPr lang="nb-NO" altLang="nb-NO" sz="1100" b="0" baseline="0" dirty="0">
                <a:latin typeface="Arial" panose="020B0604020202020204" pitchFamily="34" charset="0"/>
                <a:cs typeface="Arial" panose="020B0604020202020204" pitchFamily="34" charset="0"/>
              </a:rPr>
              <a:t>Energimengden på venstre og høyre del av bildet er omtrent lik (</a:t>
            </a:r>
            <a:r>
              <a:rPr lang="nb-NO" altLang="nb-NO" sz="1100" b="0" baseline="0" dirty="0" err="1">
                <a:latin typeface="Arial" panose="020B0604020202020204" pitchFamily="34" charset="0"/>
                <a:cs typeface="Arial" panose="020B0604020202020204" pitchFamily="34" charset="0"/>
              </a:rPr>
              <a:t>ca</a:t>
            </a:r>
            <a:r>
              <a:rPr lang="nb-NO" altLang="nb-NO" sz="1100" b="0" baseline="0" dirty="0">
                <a:latin typeface="Arial" panose="020B0604020202020204" pitchFamily="34" charset="0"/>
                <a:cs typeface="Arial" panose="020B0604020202020204" pitchFamily="34" charset="0"/>
              </a:rPr>
              <a:t> 400 kcal hver</a:t>
            </a:r>
            <a:r>
              <a:rPr lang="nb-NO" altLang="nb-NO" sz="1100" b="0" baseline="0" dirty="0" smtClean="0">
                <a:latin typeface="Arial" panose="020B0604020202020204" pitchFamily="34" charset="0"/>
                <a:cs typeface="Arial" panose="020B0604020202020204" pitchFamily="34" charset="0"/>
              </a:rPr>
              <a:t>)! Dette </a:t>
            </a:r>
            <a:r>
              <a:rPr lang="nb-NO" altLang="nb-NO" sz="1100" b="0" baseline="0" dirty="0">
                <a:latin typeface="Arial" panose="020B0604020202020204" pitchFamily="34" charset="0"/>
                <a:cs typeface="Arial" panose="020B0604020202020204" pitchFamily="34" charset="0"/>
              </a:rPr>
              <a:t>illustrerer hvor forskjellig energi- og næringsinnholdet i ulike varer er.</a:t>
            </a:r>
            <a:endParaRPr lang="nb-NO" altLang="nb-NO" sz="1100" b="0" dirty="0">
              <a:latin typeface="Arial" panose="020B0604020202020204" pitchFamily="34" charset="0"/>
              <a:cs typeface="Arial" panose="020B0604020202020204" pitchFamily="34" charset="0"/>
            </a:endParaRPr>
          </a:p>
          <a:p>
            <a:pPr>
              <a:lnSpc>
                <a:spcPct val="90000"/>
              </a:lnSpc>
            </a:pPr>
            <a:endParaRPr lang="nb-NO" altLang="nb-NO" sz="1100" b="1" dirty="0">
              <a:latin typeface="+mj-l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Dette er tatt med for</a:t>
            </a:r>
            <a:r>
              <a:rPr lang="nb-NO" baseline="0" dirty="0" smtClean="0"/>
              <a:t> å vise hvor stor forskjell det er i energiinnhold i ulike matvarer – i for eksempel hveteboller og frukt.</a:t>
            </a:r>
            <a:endParaRPr lang="nb-NO"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t>23</a:t>
            </a:fld>
            <a:endParaRPr lang="en-GB"/>
          </a:p>
        </p:txBody>
      </p:sp>
    </p:spTree>
    <p:extLst>
      <p:ext uri="{BB962C8B-B14F-4D97-AF65-F5344CB8AC3E}">
        <p14:creationId xmlns:p14="http://schemas.microsoft.com/office/powerpoint/2010/main" val="3701073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Pizza</a:t>
            </a:r>
            <a:r>
              <a:rPr lang="nb-NO" baseline="0" dirty="0" smtClean="0"/>
              <a:t> er ikke daglig «skolemat», men tilbys kanskje av og til og spises innimellom «på farten» på fritiden. Da er det viktig å vite at for eksempel en sandwich med grovt brød kan være et bedre alternativ enn en </a:t>
            </a:r>
            <a:r>
              <a:rPr lang="nb-NO" baseline="0" dirty="0" err="1" smtClean="0"/>
              <a:t>pizzaslice</a:t>
            </a:r>
            <a:r>
              <a:rPr lang="nb-NO" baseline="0" dirty="0" smtClean="0"/>
              <a:t>. </a:t>
            </a:r>
          </a:p>
          <a:p>
            <a:endParaRPr lang="nb-NO" baseline="0" dirty="0" smtClean="0"/>
          </a:p>
          <a:p>
            <a:r>
              <a:rPr lang="nb-NO" baseline="0" dirty="0" smtClean="0"/>
              <a:t>Som bildet viser, har sandwichen bare ¼ av mengden mettet fett, og hele 130 kcal mindre energi enn pizzabiten. I tillegg får du drøyt 2 g fiber mer «på kjøpet» når du velger sandwichen. Selv i et så lite måltid, er det stor forskjell i nærings- og energiinnhold. Etterspør sunnere valgmuligheter som forbruker! Næringsinnholdet i ulike pizzaer vil også variere. Med salat til gir pizzabiten et bedre måltid. </a:t>
            </a:r>
          </a:p>
          <a:p>
            <a:endParaRPr lang="nb-NO" baseline="0" dirty="0" smtClean="0"/>
          </a:p>
          <a:p>
            <a:r>
              <a:rPr lang="nb-NO" baseline="0" dirty="0" smtClean="0"/>
              <a:t>Et pizzamåltid kan gjøres sunnere ved å bruke bunn av grovt mel, mye grønnsaker som fyll og velge ost med mindre fett. Salat er flott å servere ved siden av. En hurtigvariant av pizza egnet for kantiner, er porsjonspizza laget med grove pitabrød som bunn, se oppskriftsheftet som følger med kurset. Næringsinnholdet i pizza kan også variere mye, avhengig av om bunnen er grov, hvor mye og hva slags ost (fett) og annet fyll som er på. Lager dere pizzaen selv, har dere kontroll på næringsinnholdet. Det finnes også ferdigpizza med Nøkkelhull, som da er en bedre variant pizza enn andre pizzaer på markedet.</a:t>
            </a:r>
          </a:p>
          <a:p>
            <a:endParaRPr lang="nb-NO" baseline="0" dirty="0" smtClean="0"/>
          </a:p>
        </p:txBody>
      </p:sp>
      <p:sp>
        <p:nvSpPr>
          <p:cNvPr id="4" name="Plassholder for lysbildenummer 3"/>
          <p:cNvSpPr>
            <a:spLocks noGrp="1"/>
          </p:cNvSpPr>
          <p:nvPr>
            <p:ph type="sldNum" sz="quarter" idx="10"/>
          </p:nvPr>
        </p:nvSpPr>
        <p:spPr/>
        <p:txBody>
          <a:bodyPr/>
          <a:lstStyle/>
          <a:p>
            <a:fld id="{BF106C09-2B7A-40C7-B480-A62D5F51D17D}" type="slidenum">
              <a:rPr lang="en-GB" smtClean="0"/>
              <a:t>24</a:t>
            </a:fld>
            <a:endParaRPr lang="en-GB"/>
          </a:p>
        </p:txBody>
      </p:sp>
    </p:spTree>
    <p:extLst>
      <p:ext uri="{BB962C8B-B14F-4D97-AF65-F5344CB8AC3E}">
        <p14:creationId xmlns:p14="http://schemas.microsoft.com/office/powerpoint/2010/main" val="1479342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r>
              <a:rPr lang="nb-NO" altLang="nb-NO" sz="1100" dirty="0"/>
              <a:t>På bakgrunn av innspill </a:t>
            </a:r>
            <a:r>
              <a:rPr lang="nb-NO" altLang="nb-NO" sz="1100" dirty="0" smtClean="0"/>
              <a:t>fra</a:t>
            </a:r>
            <a:r>
              <a:rPr lang="nb-NO" altLang="nb-NO" sz="1100" baseline="0" dirty="0" smtClean="0"/>
              <a:t> </a:t>
            </a:r>
            <a:r>
              <a:rPr lang="nb-NO" altLang="nb-NO" sz="1100" dirty="0" smtClean="0"/>
              <a:t>pilotkursene</a:t>
            </a:r>
            <a:r>
              <a:rPr lang="nb-NO" altLang="nb-NO" sz="1100" baseline="0" dirty="0" smtClean="0"/>
              <a:t> </a:t>
            </a:r>
            <a:r>
              <a:rPr lang="nb-NO" altLang="nb-NO" sz="1100" baseline="0" dirty="0"/>
              <a:t>vi hadde, har </a:t>
            </a:r>
            <a:r>
              <a:rPr lang="nb-NO" altLang="nb-NO" sz="1100" baseline="0" dirty="0" smtClean="0"/>
              <a:t>vi også tatt med et bilde som viser innhold av fett i sjokolade og to vanlige snacks- varianter som synliggjøre hvorfor disse produktene ikke anbefales i Nasjonal faglig retningslinje for mat og måltider i skolen. Det er viktig </a:t>
            </a:r>
            <a:r>
              <a:rPr lang="nb-NO" altLang="nb-NO" sz="1100" baseline="0" dirty="0"/>
              <a:t>å skille </a:t>
            </a:r>
            <a:r>
              <a:rPr lang="nb-NO" altLang="nb-NO" sz="1100" baseline="0" dirty="0" smtClean="0"/>
              <a:t>mellom matvarer </a:t>
            </a:r>
            <a:r>
              <a:rPr lang="nb-NO" altLang="nb-NO" sz="1100" baseline="0" dirty="0"/>
              <a:t>og </a:t>
            </a:r>
            <a:r>
              <a:rPr lang="nb-NO" altLang="nb-NO" sz="1100" baseline="0" dirty="0" smtClean="0"/>
              <a:t>ikke anbefalte produkter </a:t>
            </a:r>
            <a:r>
              <a:rPr lang="nb-NO" altLang="nb-NO" sz="1100" baseline="0" dirty="0"/>
              <a:t>som </a:t>
            </a:r>
            <a:r>
              <a:rPr lang="nb-NO" altLang="nb-NO" sz="1100" baseline="0" dirty="0" smtClean="0"/>
              <a:t>dette, men å vise bildet kan gjøre kursdeltakerne mer bevisste på å lese nærings- deklarasjon, sammenligne ulike varianter av samme type produkt og vite hva de faktisk kjøper.  </a:t>
            </a:r>
            <a:endParaRPr lang="nb-NO" altLang="nb-NO" sz="1100" baseline="0" dirty="0"/>
          </a:p>
          <a:p>
            <a:pPr eaLnBrk="1" hangingPunct="1"/>
            <a:endParaRPr lang="nb-NO" altLang="nb-NO" sz="1100" dirty="0"/>
          </a:p>
          <a:p>
            <a:pPr eaLnBrk="1" hangingPunct="1"/>
            <a:r>
              <a:rPr lang="nb-NO" altLang="nb-NO" sz="1100" dirty="0"/>
              <a:t>100 g melkesjokolade = 32 g fett, 536 kcal (=2236 </a:t>
            </a:r>
            <a:r>
              <a:rPr lang="nb-NO" altLang="nb-NO" sz="1100" dirty="0" err="1"/>
              <a:t>kJ</a:t>
            </a:r>
            <a:r>
              <a:rPr lang="nb-NO" altLang="nb-NO" sz="1100" dirty="0"/>
              <a:t>) . 2/3 mettet fett.  </a:t>
            </a:r>
          </a:p>
          <a:p>
            <a:pPr eaLnBrk="1" hangingPunct="1"/>
            <a:r>
              <a:rPr lang="nb-NO" altLang="nb-NO" sz="1100" dirty="0"/>
              <a:t>100 g potetchips/-gull = 32 g fett, 527 kcal (=2198 </a:t>
            </a:r>
            <a:r>
              <a:rPr lang="nb-NO" altLang="nb-NO" sz="1100" dirty="0" err="1"/>
              <a:t>kJ</a:t>
            </a:r>
            <a:r>
              <a:rPr lang="nb-NO" altLang="nb-NO" sz="1100" dirty="0"/>
              <a:t>) Nesten 50% mettet</a:t>
            </a:r>
          </a:p>
          <a:p>
            <a:pPr eaLnBrk="1" hangingPunct="1"/>
            <a:r>
              <a:rPr lang="nb-NO" altLang="nb-NO" sz="1100" dirty="0"/>
              <a:t>100 g peanøtter = 53 g fett, 613 kcal (=2541 </a:t>
            </a:r>
            <a:r>
              <a:rPr lang="nb-NO" altLang="nb-NO" sz="1100" dirty="0" err="1"/>
              <a:t>kJ</a:t>
            </a:r>
            <a:r>
              <a:rPr lang="nb-NO" altLang="nb-NO" sz="1100" dirty="0"/>
              <a:t>).</a:t>
            </a:r>
            <a:r>
              <a:rPr lang="nb-NO" altLang="nb-NO" sz="1100" baseline="0" dirty="0"/>
              <a:t> </a:t>
            </a:r>
            <a:r>
              <a:rPr lang="nb-NO" altLang="nb-NO" sz="1100" baseline="0" dirty="0" err="1"/>
              <a:t>Ca</a:t>
            </a:r>
            <a:r>
              <a:rPr lang="nb-NO" altLang="nb-NO" sz="1100" baseline="0" dirty="0"/>
              <a:t> 1/5</a:t>
            </a:r>
            <a:r>
              <a:rPr lang="nb-NO" altLang="nb-NO" sz="1100" dirty="0"/>
              <a:t> mettet fett</a:t>
            </a:r>
            <a:r>
              <a:rPr lang="nb-NO" altLang="nb-NO" sz="1100" dirty="0" smtClean="0"/>
              <a:t>.</a:t>
            </a:r>
            <a:r>
              <a:rPr lang="nb-NO" altLang="nb-NO" sz="1100" baseline="0" dirty="0" smtClean="0"/>
              <a:t> De inneholder mer umettet fett som er bedre for kroppen, men har ofte mye salt som vi ikke skal ha for mye av.</a:t>
            </a:r>
          </a:p>
          <a:p>
            <a:pPr eaLnBrk="1" hangingPunct="1"/>
            <a:endParaRPr lang="nb-NO" altLang="nb-NO" sz="1100" baseline="0" dirty="0" smtClean="0"/>
          </a:p>
          <a:p>
            <a:pPr eaLnBrk="1" hangingPunct="1"/>
            <a:r>
              <a:rPr lang="nb-NO" altLang="nb-NO" sz="1100" baseline="0" dirty="0" smtClean="0"/>
              <a:t>Sjokoladen inneholder i tillegg mye sukker, se Matvaretabellen</a:t>
            </a:r>
            <a:endParaRPr lang="nb-NO" altLang="nb-NO" sz="1100" dirty="0"/>
          </a:p>
          <a:p>
            <a:pPr eaLnBrk="1" hangingPunct="1"/>
            <a:endParaRPr lang="nb-NO" altLang="nb-NO" sz="1100" dirty="0"/>
          </a:p>
          <a:p>
            <a:pPr marL="0" indent="0" eaLnBrk="1" hangingPunct="1">
              <a:spcBef>
                <a:spcPct val="0"/>
              </a:spcBef>
              <a:buFontTx/>
              <a:buNone/>
            </a:pPr>
            <a:r>
              <a:rPr lang="nb-NO" sz="1100" b="1" dirty="0"/>
              <a:t>Ungkost2016:</a:t>
            </a:r>
            <a:r>
              <a:rPr lang="nb-NO" sz="1100" b="1" baseline="0" dirty="0"/>
              <a:t> </a:t>
            </a:r>
          </a:p>
          <a:p>
            <a:pPr marL="0" indent="0" eaLnBrk="1" hangingPunct="1">
              <a:spcBef>
                <a:spcPct val="0"/>
              </a:spcBef>
              <a:buFontTx/>
              <a:buNone/>
            </a:pPr>
            <a:r>
              <a:rPr lang="nb-NO" sz="1100" baseline="0" dirty="0"/>
              <a:t>Sukkerholdig drikke og søtsaker bidrar til sammen med ca. 65 % av energien fra tilsatt sukker i barn og unges kosthold (4. og 8. klassinger).</a:t>
            </a:r>
            <a:endParaRPr lang="nb-NO" sz="1100" dirty="0"/>
          </a:p>
          <a:p>
            <a:pPr marL="0" indent="0" eaLnBrk="1" hangingPunct="1">
              <a:spcBef>
                <a:spcPct val="0"/>
              </a:spcBef>
              <a:buFontTx/>
              <a:buNone/>
            </a:pPr>
            <a:endParaRPr lang="nb-NO" sz="1100" dirty="0"/>
          </a:p>
          <a:p>
            <a:pPr marL="0" indent="0" eaLnBrk="1" hangingPunct="1">
              <a:spcBef>
                <a:spcPct val="0"/>
              </a:spcBef>
              <a:buFontTx/>
              <a:buNone/>
            </a:pPr>
            <a:r>
              <a:rPr lang="nb-NO" sz="1100" dirty="0" err="1"/>
              <a:t>Ungkost</a:t>
            </a:r>
            <a:r>
              <a:rPr lang="nb-NO" sz="1100" dirty="0"/>
              <a:t> 2016: 4.</a:t>
            </a:r>
            <a:r>
              <a:rPr lang="nb-NO" sz="1100" baseline="0" dirty="0"/>
              <a:t> og 8. klassinger får i snitt i seg 12 E % fra tilsatt sukker</a:t>
            </a:r>
          </a:p>
          <a:p>
            <a:pPr eaLnBrk="1" hangingPunct="1"/>
            <a:endParaRPr lang="nb-NO" altLang="nb-NO" sz="1100"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t>25</a:t>
            </a:fld>
            <a:endParaRPr lang="en-GB"/>
          </a:p>
        </p:txBody>
      </p:sp>
    </p:spTree>
    <p:extLst>
      <p:ext uri="{BB962C8B-B14F-4D97-AF65-F5344CB8AC3E}">
        <p14:creationId xmlns:p14="http://schemas.microsoft.com/office/powerpoint/2010/main" val="3948166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altLang="nb-NO" sz="1100" b="0" dirty="0">
                <a:latin typeface="+mn-lt"/>
                <a:cs typeface="Arial" panose="020B0604020202020204" pitchFamily="34" charset="0"/>
              </a:rPr>
              <a:t>Ernæringskrav:</a:t>
            </a:r>
            <a:r>
              <a:rPr lang="nb-NO" altLang="nb-NO" sz="1100" b="0" baseline="0" dirty="0">
                <a:latin typeface="+mn-lt"/>
                <a:cs typeface="Arial" panose="020B0604020202020204" pitchFamily="34" charset="0"/>
              </a:rPr>
              <a:t> </a:t>
            </a:r>
            <a:r>
              <a:rPr lang="nb-NO" altLang="nb-NO" sz="1100" b="0" baseline="0" dirty="0" smtClean="0">
                <a:latin typeface="+mn-lt"/>
                <a:cs typeface="Arial" panose="020B0604020202020204" pitchFamily="34" charset="0"/>
              </a:rPr>
              <a:t>spesielt </a:t>
            </a:r>
            <a:r>
              <a:rPr lang="nb-NO" altLang="nb-NO" sz="1100" b="0" baseline="0" dirty="0" err="1">
                <a:latin typeface="+mn-lt"/>
                <a:cs typeface="Arial" panose="020B0604020202020204" pitchFamily="34" charset="0"/>
              </a:rPr>
              <a:t>ifht</a:t>
            </a:r>
            <a:r>
              <a:rPr lang="nb-NO" altLang="nb-NO" sz="1100" b="0" baseline="0" dirty="0">
                <a:latin typeface="+mn-lt"/>
                <a:cs typeface="Arial" panose="020B0604020202020204" pitchFamily="34" charset="0"/>
              </a:rPr>
              <a:t> lite mettet fett, tilsatt salt og sukker og høy grovhetsgrad på brød- og kornvarer.</a:t>
            </a:r>
          </a:p>
          <a:p>
            <a:pPr marL="0" marR="0" indent="0" algn="l" defTabSz="914400" rtl="0" eaLnBrk="1" fontAlgn="auto" latinLnBrk="0" hangingPunct="1">
              <a:lnSpc>
                <a:spcPct val="100000"/>
              </a:lnSpc>
              <a:spcBef>
                <a:spcPts val="0"/>
              </a:spcBef>
              <a:spcAft>
                <a:spcPts val="0"/>
              </a:spcAft>
              <a:buClrTx/>
              <a:buSzTx/>
              <a:buFontTx/>
              <a:buNone/>
              <a:tabLst/>
              <a:defRPr/>
            </a:pPr>
            <a:r>
              <a:rPr lang="nb-NO" altLang="nb-NO" sz="1100" b="1" dirty="0">
                <a:latin typeface="+mn-lt"/>
                <a:cs typeface="Arial" panose="020B0604020202020204" pitchFamily="34" charset="0"/>
              </a:rPr>
              <a:t>	</a:t>
            </a:r>
            <a:br>
              <a:rPr lang="nb-NO" altLang="nb-NO" sz="1100" b="1" dirty="0">
                <a:latin typeface="+mn-lt"/>
                <a:cs typeface="Arial" panose="020B0604020202020204" pitchFamily="34" charset="0"/>
              </a:rPr>
            </a:br>
            <a:r>
              <a:rPr lang="nb-NO" altLang="nb-NO" sz="1100" b="0" dirty="0">
                <a:latin typeface="+mn-lt"/>
                <a:cs typeface="Arial" panose="020B0604020202020204" pitchFamily="34" charset="0"/>
              </a:rPr>
              <a:t>Å følge oppskrifter</a:t>
            </a:r>
            <a:r>
              <a:rPr lang="nb-NO" altLang="nb-NO" sz="1100" b="0" baseline="0" dirty="0">
                <a:latin typeface="+mn-lt"/>
                <a:cs typeface="Arial" panose="020B0604020202020204" pitchFamily="34" charset="0"/>
              </a:rPr>
              <a:t> er viktig både for jevn kvalitet, for kundens sikkerhet (allergi) og for </a:t>
            </a:r>
            <a:r>
              <a:rPr lang="nb-NO" altLang="nb-NO" sz="1100" b="0" baseline="0" dirty="0" smtClean="0">
                <a:latin typeface="+mn-lt"/>
                <a:cs typeface="Arial" panose="020B0604020202020204" pitchFamily="34" charset="0"/>
              </a:rPr>
              <a:t>økonomien. Individuelle forhold; tenker på sykdom, allergi mv</a:t>
            </a:r>
            <a:endParaRPr lang="nb-NO" altLang="nb-NO" sz="1100" b="0" dirty="0">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b-NO" sz="1100" dirty="0">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sz="1100" dirty="0">
                <a:latin typeface="+mn-lt"/>
                <a:cs typeface="Arial" panose="020B0604020202020204" pitchFamily="34" charset="0"/>
              </a:rPr>
              <a:t>Matoljer og flytende og myk margarin bør brukes fremfor hard margarin og smør.</a:t>
            </a:r>
          </a:p>
          <a:p>
            <a:pPr marL="0" marR="0" indent="0" algn="l" defTabSz="914400" rtl="0" eaLnBrk="1" fontAlgn="auto" latinLnBrk="0" hangingPunct="1">
              <a:lnSpc>
                <a:spcPct val="100000"/>
              </a:lnSpc>
              <a:spcBef>
                <a:spcPts val="0"/>
              </a:spcBef>
              <a:spcAft>
                <a:spcPts val="0"/>
              </a:spcAft>
              <a:buClrTx/>
              <a:buSzTx/>
              <a:buFontTx/>
              <a:buNone/>
              <a:tabLst/>
              <a:defRPr/>
            </a:pPr>
            <a:endParaRPr lang="nb-NO" sz="1100" dirty="0">
              <a:latin typeface="+mn-lt"/>
              <a:cs typeface="Arial" panose="020B0604020202020204" pitchFamily="34" charset="0"/>
            </a:endParaRPr>
          </a:p>
          <a:p>
            <a:pPr marL="0" indent="0">
              <a:buNone/>
            </a:pPr>
            <a:r>
              <a:rPr lang="nb-NO" altLang="nb-NO" sz="1100" i="1" dirty="0">
                <a:latin typeface="+mn-lt"/>
              </a:rPr>
              <a:t>Gi rettene personlig preg med lite salt og heller for eksempel:</a:t>
            </a:r>
          </a:p>
          <a:p>
            <a:r>
              <a:rPr lang="nb-NO" altLang="nb-NO" sz="1100" dirty="0">
                <a:latin typeface="+mn-lt"/>
              </a:rPr>
              <a:t>Hvitvins- eller kryddereddik, </a:t>
            </a:r>
            <a:r>
              <a:rPr lang="nb-NO" altLang="nb-NO" sz="1100" dirty="0" err="1">
                <a:latin typeface="+mn-lt"/>
              </a:rPr>
              <a:t>balsamico</a:t>
            </a:r>
            <a:r>
              <a:rPr lang="nb-NO" altLang="nb-NO" sz="1100" dirty="0">
                <a:latin typeface="+mn-lt"/>
              </a:rPr>
              <a:t>, sitron. Frisk/tørket: oregano, basilikum, timian, rosmarin, koriander. Kanel, muskatnøtt, karri </a:t>
            </a:r>
          </a:p>
          <a:p>
            <a:r>
              <a:rPr lang="nb-NO" altLang="nb-NO" sz="1100" dirty="0">
                <a:latin typeface="+mn-lt"/>
              </a:rPr>
              <a:t>Løk, hvitløk, purre. Grønnsaker med sterk egensmak (paprika, tomat, reddik) kan framheve smaken til andre råvarer.</a:t>
            </a:r>
          </a:p>
          <a:p>
            <a:r>
              <a:rPr lang="nb-NO" altLang="nb-NO" sz="1100" dirty="0">
                <a:latin typeface="+mn-lt"/>
              </a:rPr>
              <a:t>Soyasaus har</a:t>
            </a:r>
            <a:r>
              <a:rPr lang="nb-NO" altLang="nb-NO" sz="1100" baseline="0" dirty="0">
                <a:latin typeface="+mn-lt"/>
              </a:rPr>
              <a:t> ofte mye salt, se etter varianter med mindre salt (bla </a:t>
            </a:r>
            <a:r>
              <a:rPr lang="nb-NO" altLang="nb-NO" sz="1100" baseline="0" dirty="0" err="1">
                <a:latin typeface="+mn-lt"/>
              </a:rPr>
              <a:t>Kikomannan</a:t>
            </a:r>
            <a:r>
              <a:rPr lang="nb-NO" altLang="nb-NO" sz="1100" baseline="0" dirty="0">
                <a:latin typeface="+mn-lt"/>
              </a:rPr>
              <a:t> – grønn kork).</a:t>
            </a:r>
            <a:endParaRPr lang="nb-NO" altLang="nb-NO" sz="110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b-NO" sz="1100" dirty="0">
              <a:latin typeface="+mn-lt"/>
              <a:cs typeface="Arial" panose="020B0604020202020204" pitchFamily="34" charset="0"/>
            </a:endParaRPr>
          </a:p>
          <a:p>
            <a:pPr eaLnBrk="1" hangingPunct="1">
              <a:buFontTx/>
              <a:buNone/>
            </a:pPr>
            <a:r>
              <a:rPr lang="nb-NO" altLang="nb-NO" sz="1100" b="0" u="sng" dirty="0" err="1">
                <a:latin typeface="+mn-lt"/>
                <a:cs typeface="Arial" panose="020B0604020202020204" pitchFamily="34" charset="0"/>
              </a:rPr>
              <a:t>Tallerkenmod</a:t>
            </a:r>
            <a:r>
              <a:rPr lang="nb-NO" altLang="nb-NO" sz="1100" b="0" dirty="0">
                <a:latin typeface="+mn-lt"/>
                <a:cs typeface="Arial" panose="020B0604020202020204" pitchFamily="34" charset="0"/>
              </a:rPr>
              <a:t>: </a:t>
            </a:r>
            <a:r>
              <a:rPr lang="nb-NO" altLang="nb-NO" sz="1100" b="0" baseline="0" dirty="0">
                <a:latin typeface="+mn-lt"/>
                <a:cs typeface="Arial" panose="020B0604020202020204" pitchFamily="34" charset="0"/>
              </a:rPr>
              <a:t>veileder mengdeforhold i varme/kalde retter; minst 1/3 grønnsaker, 1/3 poteter, </a:t>
            </a:r>
            <a:r>
              <a:rPr lang="nb-NO" altLang="nb-NO" sz="1100" b="0" baseline="0" dirty="0" err="1">
                <a:latin typeface="+mn-lt"/>
                <a:cs typeface="Arial" panose="020B0604020202020204" pitchFamily="34" charset="0"/>
              </a:rPr>
              <a:t>fullkornris</a:t>
            </a:r>
            <a:r>
              <a:rPr lang="nb-NO" altLang="nb-NO" sz="1100" b="0" baseline="0" dirty="0">
                <a:latin typeface="+mn-lt"/>
                <a:cs typeface="Arial" panose="020B0604020202020204" pitchFamily="34" charset="0"/>
              </a:rPr>
              <a:t>/-pasta og resten fisk/kjøtt/belg-vekster. </a:t>
            </a:r>
            <a:r>
              <a:rPr lang="nb-NO" altLang="nb-NO" sz="1100" b="0" baseline="0" dirty="0" smtClean="0">
                <a:latin typeface="+mn-lt"/>
                <a:cs typeface="Arial" panose="020B0604020202020204" pitchFamily="34" charset="0"/>
              </a:rPr>
              <a:t/>
            </a:r>
            <a:br>
              <a:rPr lang="nb-NO" altLang="nb-NO" sz="1100" b="0" baseline="0" dirty="0" smtClean="0">
                <a:latin typeface="+mn-lt"/>
                <a:cs typeface="Arial" panose="020B0604020202020204" pitchFamily="34" charset="0"/>
              </a:rPr>
            </a:br>
            <a:endParaRPr lang="nb-NO" altLang="nb-NO" sz="1100" b="0" dirty="0">
              <a:latin typeface="+mn-lt"/>
              <a:cs typeface="Arial" panose="020B0604020202020204" pitchFamily="34" charset="0"/>
            </a:endParaRPr>
          </a:p>
        </p:txBody>
      </p:sp>
      <p:sp>
        <p:nvSpPr>
          <p:cNvPr id="4" name="Plassholder for lysbildenummer 3"/>
          <p:cNvSpPr>
            <a:spLocks noGrp="1"/>
          </p:cNvSpPr>
          <p:nvPr>
            <p:ph type="sldNum" sz="quarter" idx="10"/>
          </p:nvPr>
        </p:nvSpPr>
        <p:spPr/>
        <p:txBody>
          <a:bodyPr/>
          <a:lstStyle/>
          <a:p>
            <a:fld id="{BF106C09-2B7A-40C7-B480-A62D5F51D17D}" type="slidenum">
              <a:rPr lang="en-GB" smtClean="0"/>
              <a:t>26</a:t>
            </a:fld>
            <a:endParaRPr lang="en-GB"/>
          </a:p>
        </p:txBody>
      </p:sp>
    </p:spTree>
    <p:extLst>
      <p:ext uri="{BB962C8B-B14F-4D97-AF65-F5344CB8AC3E}">
        <p14:creationId xmlns:p14="http://schemas.microsoft.com/office/powerpoint/2010/main" val="2802237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pPr/>
              <a:t>27</a:t>
            </a:fld>
            <a:endParaRPr lang="en-GB"/>
          </a:p>
        </p:txBody>
      </p:sp>
    </p:spTree>
    <p:extLst>
      <p:ext uri="{BB962C8B-B14F-4D97-AF65-F5344CB8AC3E}">
        <p14:creationId xmlns:p14="http://schemas.microsoft.com/office/powerpoint/2010/main" val="2680763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effectLst/>
              </a:rPr>
              <a:t>Hvis det tilbys varm mat hver dag, bør fisk tilbys minst 1-2 ganger per uke og vegetarrett minst én gang i uka eller oftere. </a:t>
            </a:r>
          </a:p>
          <a:p>
            <a:endParaRPr lang="nb-NO" dirty="0">
              <a:effectLst/>
            </a:endParaRPr>
          </a:p>
          <a:p>
            <a:r>
              <a:rPr lang="nb-NO" dirty="0">
                <a:effectLst/>
              </a:rPr>
              <a:t>I kjøttretter bør det brukes magert kjøtt og magre kjøttprodukter. </a:t>
            </a:r>
            <a:r>
              <a:rPr lang="nb-NO" dirty="0" smtClean="0">
                <a:effectLst/>
              </a:rPr>
              <a:t>Varier gjerne rettene ved å tilsette belgfrukter som bønner</a:t>
            </a:r>
            <a:r>
              <a:rPr lang="nb-NO" baseline="0" dirty="0" smtClean="0">
                <a:effectLst/>
              </a:rPr>
              <a:t> og linser. </a:t>
            </a:r>
            <a:r>
              <a:rPr lang="nb-NO" dirty="0" smtClean="0">
                <a:effectLst/>
              </a:rPr>
              <a:t>Når </a:t>
            </a:r>
            <a:r>
              <a:rPr lang="nb-NO" dirty="0">
                <a:effectLst/>
              </a:rPr>
              <a:t>det serveres kjøtt- eller fiskeretter er det bra om det alltid kan tilbys et vegetarisk alternativ. </a:t>
            </a:r>
            <a:endParaRPr lang="nb-NO"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t>28</a:t>
            </a:fld>
            <a:endParaRPr lang="en-GB"/>
          </a:p>
        </p:txBody>
      </p:sp>
    </p:spTree>
    <p:extLst>
      <p:ext uri="{BB962C8B-B14F-4D97-AF65-F5344CB8AC3E}">
        <p14:creationId xmlns:p14="http://schemas.microsoft.com/office/powerpoint/2010/main" val="248828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07988" y="739775"/>
            <a:ext cx="5919787" cy="3700463"/>
          </a:xfrm>
        </p:spPr>
      </p:sp>
      <p:sp>
        <p:nvSpPr>
          <p:cNvPr id="3" name="Plassholder for notater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800" noProof="0" dirty="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800" noProof="0" dirty="0"/>
              <a:t>Frukt og grønnsaker til lunsj gjør det enklere å få i seg nok vitaminer, mineraler og fiber i løpet av dagen. Op</a:t>
            </a:r>
            <a:r>
              <a:rPr lang="nb-NO" sz="1800" baseline="0" noProof="0" dirty="0"/>
              <a:t>pk</a:t>
            </a:r>
            <a:r>
              <a:rPr lang="nb-NO" sz="1800" i="0" noProof="0" dirty="0"/>
              <a:t>uttede grønnsaker og frukt egner</a:t>
            </a:r>
            <a:r>
              <a:rPr lang="nb-NO" sz="1800" i="0" baseline="0" noProof="0" dirty="0"/>
              <a:t> seg både</a:t>
            </a:r>
            <a:r>
              <a:rPr lang="nb-NO" sz="1800" i="0" noProof="0" dirty="0"/>
              <a:t> matboksen el for salg på skolen. F/g</a:t>
            </a:r>
            <a:r>
              <a:rPr lang="nb-NO" sz="1800" i="0" baseline="0" noProof="0" dirty="0"/>
              <a:t> er fargerike og sunt både for den enkelte, folkehelsa og skoleøkonomien – kommer tilbake til.</a:t>
            </a:r>
            <a:endParaRPr lang="nb-NO" sz="1800" i="0" noProof="0" dirty="0"/>
          </a:p>
          <a:p>
            <a:pPr marL="285750" indent="-285750">
              <a:buFont typeface="Arial" panose="020B0604020202020204" pitchFamily="34" charset="0"/>
              <a:buChar char="•"/>
            </a:pPr>
            <a:endParaRPr lang="nb-NO" sz="1800" noProof="0" dirty="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800" noProof="0" dirty="0"/>
              <a:t>Grove kornprodukter som </a:t>
            </a:r>
            <a:r>
              <a:rPr lang="nb-NO" sz="1800" i="0" baseline="0" noProof="0" dirty="0"/>
              <a:t>g</a:t>
            </a:r>
            <a:r>
              <a:rPr lang="nb-NO" sz="1800" noProof="0" dirty="0"/>
              <a:t>rove brødskiver, rundstykker, </a:t>
            </a:r>
            <a:r>
              <a:rPr lang="nb-NO" sz="1800" noProof="0" dirty="0" err="1"/>
              <a:t>chapati</a:t>
            </a:r>
            <a:r>
              <a:rPr lang="nb-NO" sz="1800" noProof="0" dirty="0"/>
              <a:t>, pitabrød</a:t>
            </a:r>
            <a:r>
              <a:rPr lang="nb-NO" sz="1800" baseline="0" noProof="0" dirty="0"/>
              <a:t> og</a:t>
            </a:r>
            <a:r>
              <a:rPr lang="nb-NO" sz="1800" noProof="0" dirty="0"/>
              <a:t> knekkebrød gir</a:t>
            </a:r>
            <a:r>
              <a:rPr lang="nb-NO" sz="1800" baseline="0" noProof="0" dirty="0"/>
              <a:t> lenger metthetsfølelse enn fine</a:t>
            </a:r>
            <a:r>
              <a:rPr lang="nb-NO" sz="1800" noProof="0" dirty="0"/>
              <a:t>. Grove kornprodukter til lunsj er spesielt viktig for å holde et stabilt blodsukker.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800" noProof="0" dirty="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800" noProof="0" dirty="0"/>
              <a:t>Det er mye sunt pålegg</a:t>
            </a:r>
            <a:r>
              <a:rPr lang="nb-NO" sz="1800" noProof="0" dirty="0">
                <a:hlinkClick r:id="rId3"/>
              </a:rPr>
              <a:t>​</a:t>
            </a:r>
            <a:r>
              <a:rPr lang="nb-NO" sz="1800" noProof="0" dirty="0"/>
              <a:t> å velge mellom. </a:t>
            </a:r>
            <a:r>
              <a:rPr lang="nb-NO" sz="1800" i="0" noProof="0" dirty="0"/>
              <a:t>Fisk, magert kjøttpålegg (f.eks. kokt skinke, kylling og kalkun), ost, egg eller vegetariske alternativer som postei av bønner eller linser. Frukt og grønnsaker er også godt pålegg.</a:t>
            </a:r>
          </a:p>
          <a:p>
            <a:pPr marL="285750" indent="-285750">
              <a:buFont typeface="Arial" panose="020B0604020202020204" pitchFamily="34" charset="0"/>
              <a:buChar char="•"/>
            </a:pPr>
            <a:endParaRPr lang="nb-NO" sz="1800" noProof="0" dirty="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800" noProof="0" dirty="0"/>
              <a:t>Salat med masse godt er fin skolemat. </a:t>
            </a:r>
            <a:r>
              <a:rPr lang="nb-NO" sz="1800" i="0" noProof="0" dirty="0"/>
              <a:t>En mettende salat kan inneholde: </a:t>
            </a:r>
            <a:r>
              <a:rPr lang="nb-NO" sz="1800" i="0" baseline="0" noProof="0" dirty="0"/>
              <a:t>Grove karbohydrater (kornvarer som fullkornspasta,  og -ris), proteinkilder (bønner, linser, kylling, fisk, nøtter, egg) og masse farger fra forskjellige grønnsaker (salatblader, tomat, rotgrønnsaker, agurk, avokado, frukt, brokkoli, kål eller annet som frister). For den som tar med hjemmefra: </a:t>
            </a:r>
            <a:r>
              <a:rPr lang="nb-NO" sz="1800" noProof="0" dirty="0"/>
              <a:t>, lag gjerne dagen før og ta med i en boks, gjerne med kjøleelement.</a:t>
            </a:r>
            <a:r>
              <a:rPr lang="nb-NO" sz="1800" baseline="0" noProof="0" dirty="0"/>
              <a:t> </a:t>
            </a:r>
            <a:endParaRPr lang="nb-NO" sz="1800" i="0" baseline="0" noProof="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800" noProof="0" dirty="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800" noProof="0" dirty="0">
              <a:solidFill>
                <a:schemeClr val="accent1">
                  <a:lumMod val="50000"/>
                </a:schemeClr>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altLang="nb-NO" sz="1800" noProof="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800" noProof="0"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pPr/>
              <a:t>29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100" baseline="0" dirty="0"/>
              <a:t>Målet er at alle finner ut av hvilke innfallsvinkler og motivasjon den enkelte har for dette arbeidet – og kjenne eierskap.</a:t>
            </a:r>
          </a:p>
          <a:p>
            <a:endParaRPr lang="nb-NO" sz="1100" baseline="0" dirty="0"/>
          </a:p>
          <a:p>
            <a:r>
              <a:rPr lang="nb-NO" sz="1100" baseline="0" dirty="0"/>
              <a:t>En rektors motivasjon kan være at måltidet kan fungere som en god </a:t>
            </a:r>
            <a:r>
              <a:rPr lang="nb-NO" sz="1100" baseline="0" dirty="0" err="1"/>
              <a:t>sosialpedagogisk</a:t>
            </a:r>
            <a:r>
              <a:rPr lang="nb-NO" sz="1100" baseline="0" dirty="0"/>
              <a:t> arena hvor voksne og elever omgås og skaper en trivelig og trygg ramme. </a:t>
            </a:r>
          </a:p>
          <a:p>
            <a:endParaRPr lang="nb-NO" sz="1100" baseline="0" dirty="0"/>
          </a:p>
          <a:p>
            <a:r>
              <a:rPr lang="nb-NO" sz="1100" baseline="0" dirty="0"/>
              <a:t>En lærers innfallsvinkel kan være </a:t>
            </a:r>
            <a:r>
              <a:rPr lang="nb-NO" sz="1100" baseline="0" dirty="0" smtClean="0"/>
              <a:t>at flere </a:t>
            </a:r>
            <a:r>
              <a:rPr lang="nb-NO" sz="1100" baseline="0" dirty="0"/>
              <a:t>elever </a:t>
            </a:r>
            <a:r>
              <a:rPr lang="nb-NO" sz="1100" baseline="0" dirty="0" smtClean="0"/>
              <a:t>som er mette </a:t>
            </a:r>
            <a:r>
              <a:rPr lang="nb-NO" sz="1100" baseline="0" dirty="0"/>
              <a:t>på sunn mat kan føre til bedre konsentrasjon og et bedre læringsmiljø i klassen. </a:t>
            </a:r>
          </a:p>
          <a:p>
            <a:endParaRPr lang="nb-NO" sz="1100" baseline="0" dirty="0"/>
          </a:p>
          <a:p>
            <a:r>
              <a:rPr lang="nb-NO" sz="1100" baseline="0" dirty="0"/>
              <a:t>Elevene: en skolehverdag med hyggelige måltidsavbrekk og energi og konsentrasjon til en hel dag med læring kan være motivasjon. </a:t>
            </a:r>
          </a:p>
          <a:p>
            <a:endParaRPr lang="nb-NO" sz="1100" baseline="0" dirty="0"/>
          </a:p>
          <a:p>
            <a:r>
              <a:rPr lang="nb-NO" sz="1100" baseline="0" dirty="0"/>
              <a:t>Flere eksempler på ulike innfallsvinkler finner kanskje dere?</a:t>
            </a:r>
          </a:p>
          <a:p>
            <a:endParaRPr lang="nb-NO" sz="1100" baseline="0" dirty="0"/>
          </a:p>
          <a:p>
            <a:r>
              <a:rPr lang="nb-NO" sz="1100" b="1" i="0" u="none" strike="noStrike" kern="1200" baseline="0" dirty="0">
                <a:solidFill>
                  <a:schemeClr val="tx1"/>
                </a:solidFill>
                <a:latin typeface="+mn-lt"/>
                <a:ea typeface="+mn-ea"/>
                <a:cs typeface="+mn-cs"/>
              </a:rPr>
              <a:t>Forskrift om miljørettet helsevern i barnehager og skoler mv. </a:t>
            </a:r>
            <a:r>
              <a:rPr lang="nb-NO" sz="1100" b="0" i="0" u="none" strike="noStrike" kern="1200" baseline="0" dirty="0">
                <a:solidFill>
                  <a:schemeClr val="tx1"/>
                </a:solidFill>
                <a:latin typeface="+mn-lt"/>
                <a:ea typeface="+mn-ea"/>
                <a:cs typeface="+mn-cs"/>
              </a:rPr>
              <a:t>skal bidra til et bedre oppvekst- og læringsmiljø for elevene i skolen og er hjemlet i folkehelseloven. I merknader til § 11 står det beskrevet at Helsedirektoratets (tidligere Statens ernæringsråds) retningslinjer for matservering og måltider i skole og barnehage bør legges til grunn ved matservering slik at den ernæringsmessige verdi av måltidet sikres og at måltidets sosiale  funksjon bør ivaretas ved at det er fysisk tilrettelagt for spising og avsatt tilstrekkelig tid til at trivsel oppnås. </a:t>
            </a:r>
          </a:p>
          <a:p>
            <a:endParaRPr lang="nb-NO" sz="1100" b="0" i="0" u="none" strike="noStrike" kern="1200" baseline="0" dirty="0">
              <a:solidFill>
                <a:schemeClr val="tx1"/>
              </a:solidFill>
              <a:latin typeface="+mn-lt"/>
              <a:ea typeface="+mn-ea"/>
              <a:cs typeface="+mn-cs"/>
            </a:endParaRPr>
          </a:p>
          <a:p>
            <a:r>
              <a:rPr lang="nb-NO" sz="1100" b="0" i="0" u="none" strike="noStrike" kern="1200" baseline="0" dirty="0">
                <a:solidFill>
                  <a:schemeClr val="tx1"/>
                </a:solidFill>
                <a:latin typeface="+mn-lt"/>
                <a:ea typeface="+mn-ea"/>
                <a:cs typeface="+mn-cs"/>
              </a:rPr>
              <a:t>For mer informasjon: https://lovdata.no/dokument/SF/forskrift/1995-12-01-928 </a:t>
            </a:r>
            <a:endParaRPr lang="nb-NO" sz="1100" baseline="0" dirty="0"/>
          </a:p>
        </p:txBody>
      </p:sp>
      <p:sp>
        <p:nvSpPr>
          <p:cNvPr id="4" name="Slide Number Placeholder 3"/>
          <p:cNvSpPr>
            <a:spLocks noGrp="1"/>
          </p:cNvSpPr>
          <p:nvPr>
            <p:ph type="sldNum" sz="quarter" idx="10"/>
          </p:nvPr>
        </p:nvSpPr>
        <p:spPr/>
        <p:txBody>
          <a:bodyPr/>
          <a:lstStyle/>
          <a:p>
            <a:fld id="{BF106C09-2B7A-40C7-B480-A62D5F51D17D}" type="slidenum">
              <a:rPr lang="en-GB" smtClean="0"/>
              <a:pPr/>
              <a:t>3</a:t>
            </a:fld>
            <a:endParaRPr lang="en-GB"/>
          </a:p>
        </p:txBody>
      </p:sp>
    </p:spTree>
    <p:extLst>
      <p:ext uri="{BB962C8B-B14F-4D97-AF65-F5344CB8AC3E}">
        <p14:creationId xmlns:p14="http://schemas.microsoft.com/office/powerpoint/2010/main" val="936514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dirty="0"/>
              <a:t>I forskning og i undervisningsøyemed, i planlegging av og veiledning om kosthold, og i matlaging/utvikling av oppskrifter, trenger man </a:t>
            </a:r>
            <a:r>
              <a:rPr lang="nb-NO" sz="1100" dirty="0" err="1"/>
              <a:t>standardmengder</a:t>
            </a:r>
            <a:r>
              <a:rPr lang="nb-NO" sz="1100" dirty="0"/>
              <a:t> og – størrelser for matvarer. I heftet «Mål, vekt og porsjonsstørrelser for matvarer» fra Mattilsynet, Universitetet i Oslo og Helsedirektoratet finner du akkurat dette, både på norsk og engelsk.</a:t>
            </a:r>
          </a:p>
        </p:txBody>
      </p:sp>
      <p:sp>
        <p:nvSpPr>
          <p:cNvPr id="4" name="Plassholder for lysbildenummer 3"/>
          <p:cNvSpPr>
            <a:spLocks noGrp="1"/>
          </p:cNvSpPr>
          <p:nvPr>
            <p:ph type="sldNum" sz="quarter" idx="10"/>
          </p:nvPr>
        </p:nvSpPr>
        <p:spPr/>
        <p:txBody>
          <a:bodyPr/>
          <a:lstStyle/>
          <a:p>
            <a:fld id="{BF106C09-2B7A-40C7-B480-A62D5F51D17D}" type="slidenum">
              <a:rPr lang="en-GB" smtClean="0"/>
              <a:t>30</a:t>
            </a:fld>
            <a:endParaRPr lang="en-GB"/>
          </a:p>
        </p:txBody>
      </p:sp>
    </p:spTree>
    <p:extLst>
      <p:ext uri="{BB962C8B-B14F-4D97-AF65-F5344CB8AC3E}">
        <p14:creationId xmlns:p14="http://schemas.microsoft.com/office/powerpoint/2010/main" val="1207208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100" kern="1200" dirty="0">
                <a:solidFill>
                  <a:schemeClr val="tx1"/>
                </a:solidFill>
                <a:effectLst/>
              </a:rPr>
              <a:t>Å spise handler for de fleste om mer enn å dekke behovet for energi og næringsstoffer. Fellesskap</a:t>
            </a:r>
            <a:r>
              <a:rPr lang="nb-NO" sz="1100" kern="1200" baseline="0" dirty="0">
                <a:solidFill>
                  <a:schemeClr val="tx1"/>
                </a:solidFill>
                <a:effectLst/>
              </a:rPr>
              <a:t> rundt måltider kan være en viktig trivselsfremmende faktor.</a:t>
            </a:r>
            <a:endParaRPr lang="nb-NO" sz="1100" kern="1200" dirty="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b-NO" sz="1100" kern="1200" dirty="0">
              <a:solidFill>
                <a:schemeClr val="tx1"/>
              </a:solidFill>
              <a:effectLst/>
            </a:endParaRPr>
          </a:p>
          <a:p>
            <a:r>
              <a:rPr lang="nn-NO" sz="1100" b="1" dirty="0"/>
              <a:t>Diskusjonspunkter:</a:t>
            </a:r>
          </a:p>
          <a:p>
            <a:pPr marL="171450" indent="-171450">
              <a:buFont typeface="Arial" panose="020B0604020202020204" pitchFamily="34" charset="0"/>
              <a:buChar char="•"/>
            </a:pPr>
            <a:r>
              <a:rPr lang="nb-NO" sz="1100" noProof="0" dirty="0"/>
              <a:t>Hvilken</a:t>
            </a:r>
            <a:r>
              <a:rPr lang="nb-NO" sz="1100" baseline="0" noProof="0" dirty="0"/>
              <a:t> betydning har ulike m</a:t>
            </a:r>
            <a:r>
              <a:rPr lang="nb-NO" sz="1100" noProof="0" dirty="0"/>
              <a:t>åltidsskikker til hverdags, høytid og fest for oss mennesker?</a:t>
            </a:r>
          </a:p>
          <a:p>
            <a:pPr marL="171450" indent="-171450">
              <a:buFont typeface="Arial" panose="020B0604020202020204" pitchFamily="34" charset="0"/>
              <a:buChar char="•"/>
            </a:pPr>
            <a:r>
              <a:rPr lang="nb-NO" sz="1100" noProof="0" dirty="0"/>
              <a:t>Hvorfor</a:t>
            </a:r>
            <a:r>
              <a:rPr lang="nb-NO" sz="1100" baseline="0" noProof="0" dirty="0"/>
              <a:t> er det viktig å ha </a:t>
            </a:r>
            <a:r>
              <a:rPr lang="nb-NO" sz="1100" noProof="0" dirty="0"/>
              <a:t>kunnskap om norsk tradisjonsmat og mat knyttet</a:t>
            </a:r>
            <a:r>
              <a:rPr lang="nb-NO" sz="1100" baseline="0" noProof="0" dirty="0"/>
              <a:t> til </a:t>
            </a:r>
            <a:r>
              <a:rPr lang="nb-NO" sz="1100" noProof="0" dirty="0"/>
              <a:t>ulike kulturer og religioner?</a:t>
            </a:r>
          </a:p>
          <a:p>
            <a:pPr marL="171450" indent="-171450">
              <a:buFont typeface="Arial" panose="020B0604020202020204" pitchFamily="34" charset="0"/>
              <a:buChar char="•"/>
            </a:pPr>
            <a:r>
              <a:rPr lang="nb-NO" sz="1100" noProof="0" dirty="0"/>
              <a:t>Er</a:t>
            </a:r>
            <a:r>
              <a:rPr lang="nb-NO" sz="1100" baseline="0" noProof="0" dirty="0"/>
              <a:t> det noen matretter og tradisjoner som er spesielle for der du bor?</a:t>
            </a:r>
            <a:endParaRPr lang="nb-NO" sz="1100" noProof="0" dirty="0"/>
          </a:p>
          <a:p>
            <a:pPr marL="171450" indent="-171450">
              <a:buFont typeface="Arial" panose="020B0604020202020204" pitchFamily="34" charset="0"/>
              <a:buChar char="•"/>
            </a:pPr>
            <a:r>
              <a:rPr lang="nb-NO" sz="1100" noProof="0" dirty="0"/>
              <a:t>Hvilket</a:t>
            </a:r>
            <a:r>
              <a:rPr lang="nb-NO" sz="1100" baseline="0" noProof="0" dirty="0"/>
              <a:t> måltid er ditt favorittmåltid og hvorfor?</a:t>
            </a:r>
          </a:p>
          <a:p>
            <a:pPr marL="171450" indent="-171450">
              <a:buFont typeface="Arial" panose="020B0604020202020204" pitchFamily="34" charset="0"/>
              <a:buChar char="•"/>
            </a:pPr>
            <a:r>
              <a:rPr lang="nb-NO" sz="1100" baseline="0" noProof="0" dirty="0"/>
              <a:t>Kan du/dere beskrive drømmemåltidet?</a:t>
            </a:r>
            <a:endParaRPr lang="nb-NO" sz="1100" noProof="0" dirty="0"/>
          </a:p>
          <a:p>
            <a:pPr marL="0" marR="0" indent="0" algn="l" defTabSz="914400" rtl="0" eaLnBrk="1" fontAlgn="auto" latinLnBrk="0" hangingPunct="1">
              <a:lnSpc>
                <a:spcPct val="100000"/>
              </a:lnSpc>
              <a:spcBef>
                <a:spcPts val="0"/>
              </a:spcBef>
              <a:spcAft>
                <a:spcPts val="0"/>
              </a:spcAft>
              <a:buClrTx/>
              <a:buSzTx/>
              <a:buFontTx/>
              <a:buNone/>
              <a:tabLst/>
              <a:defRPr/>
            </a:pPr>
            <a:endParaRPr lang="nb-NO" sz="1100" kern="1200" dirty="0">
              <a:solidFill>
                <a:schemeClr val="tx1"/>
              </a:solidFill>
              <a:effectLst/>
            </a:endParaRPr>
          </a:p>
          <a:p>
            <a:endParaRPr lang="nb-NO" sz="1100" dirty="0"/>
          </a:p>
          <a:p>
            <a:endParaRPr lang="nb-NO" sz="1100"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pPr/>
              <a:t>4</a:t>
            </a:fld>
            <a:endParaRPr lang="en-GB"/>
          </a:p>
        </p:txBody>
      </p:sp>
    </p:spTree>
    <p:extLst>
      <p:ext uri="{BB962C8B-B14F-4D97-AF65-F5344CB8AC3E}">
        <p14:creationId xmlns:p14="http://schemas.microsoft.com/office/powerpoint/2010/main" val="1931389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39775"/>
            <a:ext cx="5919787" cy="3700463"/>
          </a:xfrm>
        </p:spPr>
      </p:sp>
      <p:sp>
        <p:nvSpPr>
          <p:cNvPr id="3" name="Notes Placeholder 2"/>
          <p:cNvSpPr>
            <a:spLocks noGrp="1"/>
          </p:cNvSpPr>
          <p:nvPr>
            <p:ph type="body" idx="1"/>
          </p:nvPr>
        </p:nvSpPr>
        <p:spPr/>
        <p:txBody>
          <a:bodyPr/>
          <a:lstStyle/>
          <a:p>
            <a:pPr>
              <a:spcAft>
                <a:spcPts val="1200"/>
              </a:spcAft>
            </a:pPr>
            <a:r>
              <a:rPr lang="nb-NO" sz="1100" dirty="0"/>
              <a:t>Helsedirektoratets minidokumentar (2 filmer) der fire tiendeklassinger tester sine skolematvaner på to </a:t>
            </a:r>
            <a:r>
              <a:rPr lang="nb-NO" sz="1100" dirty="0" smtClean="0"/>
              <a:t>førsteklasser.</a:t>
            </a:r>
            <a:endParaRPr lang="nb-NO" sz="1100" dirty="0"/>
          </a:p>
          <a:p>
            <a:r>
              <a:rPr lang="nb-NO" sz="1100" dirty="0"/>
              <a:t>Filmene egner seg som grunnlag for videre refleksjon og </a:t>
            </a:r>
            <a:r>
              <a:rPr lang="nb-NO" sz="1100" dirty="0" smtClean="0"/>
              <a:t>diskusjon.</a:t>
            </a:r>
            <a:endParaRPr lang="nb-NO" sz="1100" dirty="0"/>
          </a:p>
          <a:p>
            <a:pPr lvl="0"/>
            <a:r>
              <a:rPr lang="nb-NO" sz="1100" kern="1200" dirty="0">
                <a:solidFill>
                  <a:schemeClr val="tx1"/>
                </a:solidFill>
                <a:effectLst/>
              </a:rPr>
              <a:t>Diskusjonene i ungdomsgruppen i filmene er</a:t>
            </a:r>
            <a:r>
              <a:rPr lang="nb-NO" sz="1100" kern="1200" baseline="0" dirty="0">
                <a:solidFill>
                  <a:schemeClr val="tx1"/>
                </a:solidFill>
                <a:effectLst/>
              </a:rPr>
              <a:t> </a:t>
            </a:r>
            <a:r>
              <a:rPr lang="nb-NO" sz="1100" kern="1200" dirty="0">
                <a:solidFill>
                  <a:schemeClr val="tx1"/>
                </a:solidFill>
                <a:effectLst/>
              </a:rPr>
              <a:t>verdifulle for å få seeren til å ta stilling til temaet. </a:t>
            </a:r>
          </a:p>
          <a:p>
            <a:pPr lvl="0"/>
            <a:r>
              <a:rPr lang="nb-NO" sz="1100" kern="1200" dirty="0">
                <a:solidFill>
                  <a:schemeClr val="tx1"/>
                </a:solidFill>
                <a:effectLst/>
              </a:rPr>
              <a:t>De unge resonnerer seg frem til hva som er «bra» og «dårlig» å spise, uten at Helsedirektoratet er belærende og kommer med fasit eller pekefinger.</a:t>
            </a:r>
          </a:p>
          <a:p>
            <a:pPr lvl="0"/>
            <a:endParaRPr lang="nb-NO" sz="1100"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100" kern="1200" dirty="0">
                <a:solidFill>
                  <a:schemeClr val="tx1"/>
                </a:solidFill>
                <a:effectLst/>
              </a:rPr>
              <a:t>Til</a:t>
            </a:r>
            <a:r>
              <a:rPr lang="nb-NO" sz="1100" kern="1200" baseline="0" dirty="0">
                <a:solidFill>
                  <a:schemeClr val="tx1"/>
                </a:solidFill>
                <a:effectLst/>
              </a:rPr>
              <a:t> informasjon:</a:t>
            </a:r>
            <a:r>
              <a:rPr lang="nb-NO" sz="1100" kern="1200" dirty="0">
                <a:solidFill>
                  <a:schemeClr val="tx1"/>
                </a:solidFill>
                <a:effectLst/>
              </a:rPr>
              <a:t> Helsedirektoratet</a:t>
            </a:r>
            <a:r>
              <a:rPr lang="nb-NO" sz="1100" kern="1200" baseline="0" dirty="0">
                <a:solidFill>
                  <a:schemeClr val="tx1"/>
                </a:solidFill>
                <a:effectLst/>
              </a:rPr>
              <a:t> </a:t>
            </a:r>
            <a:r>
              <a:rPr lang="nb-NO" sz="1100" kern="1200" dirty="0">
                <a:solidFill>
                  <a:schemeClr val="tx1"/>
                </a:solidFill>
                <a:effectLst/>
              </a:rPr>
              <a:t>fikk aksept fra foresatte til deltakelse i eksperimentet og ingen tok skade av forsøket.</a:t>
            </a:r>
          </a:p>
          <a:p>
            <a:pPr marL="0" marR="0" indent="0" algn="l" defTabSz="914400" rtl="0" eaLnBrk="1" fontAlgn="auto" latinLnBrk="0" hangingPunct="1">
              <a:lnSpc>
                <a:spcPct val="100000"/>
              </a:lnSpc>
              <a:spcBef>
                <a:spcPts val="0"/>
              </a:spcBef>
              <a:spcAft>
                <a:spcPts val="0"/>
              </a:spcAft>
              <a:buClrTx/>
              <a:buSzTx/>
              <a:buFontTx/>
              <a:buNone/>
              <a:tabLst/>
              <a:defRPr/>
            </a:pPr>
            <a:endParaRPr lang="nb-NO" sz="1100" dirty="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b-NO" sz="1100" dirty="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sz="1100" dirty="0">
                <a:sym typeface="Wingdings" panose="05000000000000000000" pitchFamily="2" charset="2"/>
              </a:rPr>
              <a:t>Lenke til episode 1: https://www.youtube.com/watch?v=oNEmhUCAnqQ</a:t>
            </a:r>
          </a:p>
          <a:p>
            <a:pPr marL="0" marR="0" indent="0" algn="l" defTabSz="914400" rtl="0" eaLnBrk="1" fontAlgn="auto" latinLnBrk="0" hangingPunct="1">
              <a:lnSpc>
                <a:spcPct val="100000"/>
              </a:lnSpc>
              <a:spcBef>
                <a:spcPts val="0"/>
              </a:spcBef>
              <a:spcAft>
                <a:spcPts val="0"/>
              </a:spcAft>
              <a:buClrTx/>
              <a:buSzTx/>
              <a:buFontTx/>
              <a:buNone/>
              <a:tabLst/>
              <a:defRPr/>
            </a:pPr>
            <a:endParaRPr lang="nb-NO" sz="1100" dirty="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sz="1100" dirty="0">
                <a:sym typeface="Wingdings" panose="05000000000000000000" pitchFamily="2" charset="2"/>
              </a:rPr>
              <a:t>Lenke til episode 2: https://www.youtube.com/watch?v=M_WL0dIvCdI&amp;spfreload=10</a:t>
            </a:r>
          </a:p>
          <a:p>
            <a:endParaRPr lang="nb-NO" sz="1100" dirty="0"/>
          </a:p>
        </p:txBody>
      </p:sp>
      <p:sp>
        <p:nvSpPr>
          <p:cNvPr id="4" name="Slide Number Placeholder 3"/>
          <p:cNvSpPr>
            <a:spLocks noGrp="1"/>
          </p:cNvSpPr>
          <p:nvPr>
            <p:ph type="sldNum" sz="quarter" idx="10"/>
          </p:nvPr>
        </p:nvSpPr>
        <p:spPr/>
        <p:txBody>
          <a:bodyPr/>
          <a:lstStyle/>
          <a:p>
            <a:fld id="{BF106C09-2B7A-40C7-B480-A62D5F51D17D}" type="slidenum">
              <a:rPr lang="en-GB" smtClean="0"/>
              <a:t>5</a:t>
            </a:fld>
            <a:endParaRPr lang="en-GB"/>
          </a:p>
        </p:txBody>
      </p:sp>
    </p:spTree>
    <p:extLst>
      <p:ext uri="{BB962C8B-B14F-4D97-AF65-F5344CB8AC3E}">
        <p14:creationId xmlns:p14="http://schemas.microsoft.com/office/powerpoint/2010/main" val="7288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dirty="0"/>
              <a:t>For noen er visuelle fremstillinger</a:t>
            </a:r>
            <a:r>
              <a:rPr lang="nb-NO" sz="1100" baseline="0" dirty="0"/>
              <a:t> av hva som skjer med kroppen og blodsukkeret ved inntak av ingen mat, sukkerrik mat og vanlig sunn mat vekkende. Figuren viser hvorfor det er viktig med påfyll av ernæringsmessig god mat for læring </a:t>
            </a:r>
            <a:r>
              <a:rPr lang="nb-NO" sz="1100" baseline="0" dirty="0" smtClean="0"/>
              <a:t>og trivsel</a:t>
            </a:r>
            <a:r>
              <a:rPr lang="nb-NO" sz="1100" dirty="0" smtClean="0"/>
              <a:t> </a:t>
            </a:r>
            <a:r>
              <a:rPr lang="nb-NO" sz="1100" baseline="0" dirty="0" smtClean="0"/>
              <a:t>gjennom </a:t>
            </a:r>
            <a:r>
              <a:rPr lang="nb-NO" sz="1100" baseline="0" dirty="0"/>
              <a:t>en hel skoledag.</a:t>
            </a:r>
          </a:p>
          <a:p>
            <a:endParaRPr lang="nb-NO" sz="11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b-NO" sz="1100" dirty="0"/>
              <a:t>Mange forhold påvirker skoleprestasjoner. Det er foreløpig ikke overbevisende vitenskapelig dokumentasjon</a:t>
            </a:r>
            <a:r>
              <a:rPr lang="nb-NO" sz="1100" baseline="0" dirty="0"/>
              <a:t> for</a:t>
            </a:r>
            <a:r>
              <a:rPr lang="nb-NO" sz="1100" dirty="0"/>
              <a:t> at det er en direkte sammenheng mellom skolemåltid og skoleprestasjoner. Erfaring tilsier imidlertid at et måltid midt på dagen hjelper elevene å holde konsentrasjon og humør opp gjennom en lang skoledag.</a:t>
            </a:r>
            <a:endParaRPr lang="nb-NO" sz="1100" baseline="0" dirty="0"/>
          </a:p>
          <a:p>
            <a:endParaRPr lang="nb-NO" sz="1100" baseline="0" dirty="0"/>
          </a:p>
          <a:p>
            <a:r>
              <a:rPr lang="nb-NO" sz="1100" baseline="0" dirty="0"/>
              <a:t>Fra Helsedirektoratets Kosthåndbok: </a:t>
            </a:r>
          </a:p>
          <a:p>
            <a:r>
              <a:rPr lang="nb-NO" sz="1100" baseline="0" dirty="0"/>
              <a:t>Barn og unge</a:t>
            </a:r>
            <a:r>
              <a:rPr lang="nb-NO" sz="1100" b="0" i="0" u="none" strike="noStrike" kern="1200" baseline="0" dirty="0">
                <a:solidFill>
                  <a:schemeClr val="tx1"/>
                </a:solidFill>
              </a:rPr>
              <a:t> trenger ofte 4-5 måltider for å holde stabilt blodsukker og være i god form gjennom dagen.</a:t>
            </a:r>
            <a:endParaRPr lang="nb-NO" sz="1100"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pPr/>
              <a:t>6</a:t>
            </a:fld>
            <a:endParaRPr lang="en-GB"/>
          </a:p>
        </p:txBody>
      </p:sp>
    </p:spTree>
    <p:extLst>
      <p:ext uri="{BB962C8B-B14F-4D97-AF65-F5344CB8AC3E}">
        <p14:creationId xmlns:p14="http://schemas.microsoft.com/office/powerpoint/2010/main" val="2866042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100" dirty="0"/>
          </a:p>
        </p:txBody>
      </p:sp>
      <p:sp>
        <p:nvSpPr>
          <p:cNvPr id="4" name="Plassholder for lysbildenummer 3"/>
          <p:cNvSpPr>
            <a:spLocks noGrp="1"/>
          </p:cNvSpPr>
          <p:nvPr>
            <p:ph type="sldNum" sz="quarter" idx="10"/>
          </p:nvPr>
        </p:nvSpPr>
        <p:spPr/>
        <p:txBody>
          <a:bodyPr/>
          <a:lstStyle/>
          <a:p>
            <a:fld id="{BF106C09-2B7A-40C7-B480-A62D5F51D17D}" type="slidenum">
              <a:rPr lang="en-GB" smtClean="0"/>
              <a:pPr/>
              <a:t>7</a:t>
            </a:fld>
            <a:endParaRPr lang="en-GB"/>
          </a:p>
        </p:txBody>
      </p:sp>
    </p:spTree>
    <p:extLst>
      <p:ext uri="{BB962C8B-B14F-4D97-AF65-F5344CB8AC3E}">
        <p14:creationId xmlns:p14="http://schemas.microsoft.com/office/powerpoint/2010/main" val="156555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0" baseline="0" dirty="0">
                <a:sym typeface="Wingdings" panose="05000000000000000000" pitchFamily="2" charset="2"/>
              </a:rPr>
              <a:t>Retningslinjen har </a:t>
            </a:r>
            <a:r>
              <a:rPr lang="nb-NO" sz="1100" b="0" baseline="0" dirty="0" smtClean="0">
                <a:sym typeface="Wingdings" panose="05000000000000000000" pitchFamily="2" charset="2"/>
              </a:rPr>
              <a:t>3 deler</a:t>
            </a:r>
            <a:r>
              <a:rPr lang="nb-NO" sz="1100" b="0" baseline="0" dirty="0">
                <a:sym typeface="Wingdings" panose="05000000000000000000" pitchFamily="2" charset="2"/>
              </a:rPr>
              <a:t>;  tilpasset </a:t>
            </a:r>
            <a:r>
              <a:rPr lang="nb-NO" sz="1100" b="0" baseline="0" dirty="0" smtClean="0">
                <a:sym typeface="Wingdings" panose="05000000000000000000" pitchFamily="2" charset="2"/>
              </a:rPr>
              <a:t>henholdsvis barneskole/SFO</a:t>
            </a:r>
            <a:r>
              <a:rPr lang="nb-NO" sz="1100" b="0" baseline="0" dirty="0">
                <a:sym typeface="Wingdings" panose="05000000000000000000" pitchFamily="2" charset="2"/>
              </a:rPr>
              <a:t>, ungdoms- og videregående skole.</a:t>
            </a:r>
          </a:p>
          <a:p>
            <a:pPr marL="0" indent="0" fontAlgn="base">
              <a:buFont typeface="Arial" panose="020B0604020202020204" pitchFamily="34" charset="0"/>
              <a:buNone/>
            </a:pPr>
            <a:r>
              <a:rPr lang="nb-NO" sz="1100" b="0" i="0" kern="1200" baseline="0" dirty="0" smtClean="0">
                <a:solidFill>
                  <a:schemeClr val="tx1"/>
                </a:solidFill>
                <a:effectLst/>
                <a:latin typeface="+mn-lt"/>
                <a:ea typeface="+mn-ea"/>
                <a:cs typeface="+mn-cs"/>
              </a:rPr>
              <a:t>Den er utformet </a:t>
            </a:r>
            <a:r>
              <a:rPr lang="nb-NO" sz="1100" b="0" i="0" kern="1200" baseline="0" dirty="0">
                <a:solidFill>
                  <a:schemeClr val="tx1"/>
                </a:solidFill>
                <a:effectLst/>
                <a:latin typeface="+mn-lt"/>
                <a:ea typeface="+mn-ea"/>
                <a:cs typeface="+mn-cs"/>
              </a:rPr>
              <a:t>i nær dialog med brukerne (høringsinstanser/fokusgrupper</a:t>
            </a:r>
            <a:r>
              <a:rPr lang="nb-NO" sz="1100" b="0" i="0" kern="1200" baseline="0" dirty="0" smtClean="0">
                <a:solidFill>
                  <a:schemeClr val="tx1"/>
                </a:solidFill>
                <a:effectLst/>
                <a:latin typeface="+mn-lt"/>
                <a:ea typeface="+mn-ea"/>
                <a:cs typeface="+mn-cs"/>
              </a:rPr>
              <a:t>) og basert på </a:t>
            </a:r>
            <a:r>
              <a:rPr lang="nb-NO" sz="1100" b="0" i="0" kern="1200" baseline="0" dirty="0">
                <a:solidFill>
                  <a:schemeClr val="tx1"/>
                </a:solidFill>
                <a:effectLst/>
                <a:latin typeface="+mn-lt"/>
                <a:ea typeface="+mn-ea"/>
                <a:cs typeface="+mn-cs"/>
              </a:rPr>
              <a:t>erfaringer fra </a:t>
            </a:r>
            <a:r>
              <a:rPr lang="nb-NO" sz="1100" b="0" i="0" kern="1200" baseline="0" dirty="0" smtClean="0">
                <a:solidFill>
                  <a:schemeClr val="tx1"/>
                </a:solidFill>
                <a:effectLst/>
                <a:latin typeface="+mn-lt"/>
                <a:ea typeface="+mn-ea"/>
                <a:cs typeface="+mn-cs"/>
              </a:rPr>
              <a:t>skolemåltidsarbeidet.</a:t>
            </a:r>
            <a:endParaRPr lang="nb-NO" sz="1100" b="0" baseline="0" dirty="0">
              <a:sym typeface="Wingdings" panose="05000000000000000000" pitchFamily="2" charset="2"/>
            </a:endParaRPr>
          </a:p>
          <a:p>
            <a:endParaRPr lang="nb-NO" sz="1100" b="0" baseline="0" dirty="0">
              <a:sym typeface="Wingdings" panose="05000000000000000000" pitchFamily="2" charset="2"/>
            </a:endParaRPr>
          </a:p>
          <a:p>
            <a:r>
              <a:rPr lang="nb-NO" sz="1100" b="0" baseline="0" dirty="0">
                <a:sym typeface="Wingdings" panose="05000000000000000000" pitchFamily="2" charset="2"/>
              </a:rPr>
              <a:t>Her er de 5 hovedinnsatsområdene i Retningslinjen</a:t>
            </a:r>
            <a:r>
              <a:rPr lang="nb-NO" sz="1100" b="0" baseline="0" dirty="0" smtClean="0">
                <a:sym typeface="Wingdings" panose="05000000000000000000" pitchFamily="2" charset="2"/>
              </a:rPr>
              <a:t>. De 4 første er viktige for den siste.</a:t>
            </a:r>
            <a:endParaRPr lang="nb-NO" sz="1100" b="0" baseline="0" dirty="0">
              <a:sym typeface="Wingdings" panose="05000000000000000000" pitchFamily="2" charset="2"/>
            </a:endParaRPr>
          </a:p>
          <a:p>
            <a:endParaRPr lang="nb-NO" sz="1100" b="0" baseline="0" dirty="0">
              <a:sym typeface="Wingdings" panose="05000000000000000000" pitchFamily="2" charset="2"/>
            </a:endParaRPr>
          </a:p>
          <a:p>
            <a:pPr marL="171450" indent="-171450" fontAlgn="base">
              <a:buFont typeface="Arial" panose="020B0604020202020204" pitchFamily="34" charset="0"/>
              <a:buChar char="•"/>
            </a:pPr>
            <a:r>
              <a:rPr lang="nb-NO" sz="1100" b="1" i="0" kern="1200" dirty="0">
                <a:solidFill>
                  <a:schemeClr val="tx1"/>
                </a:solidFill>
                <a:effectLst/>
                <a:latin typeface="+mn-lt"/>
                <a:ea typeface="+mn-ea"/>
                <a:cs typeface="+mn-cs"/>
              </a:rPr>
              <a:t>Tid</a:t>
            </a:r>
            <a:r>
              <a:rPr lang="nb-NO" sz="1100" b="0" i="0" kern="1200" dirty="0">
                <a:solidFill>
                  <a:schemeClr val="tx1"/>
                </a:solidFill>
                <a:effectLst/>
                <a:latin typeface="+mn-lt"/>
                <a:ea typeface="+mn-ea"/>
                <a:cs typeface="+mn-cs"/>
              </a:rPr>
              <a:t>: ikke inkludert ordenselevplikter, håndvask og lignende. </a:t>
            </a:r>
          </a:p>
          <a:p>
            <a:pPr marL="171450" indent="-171450" fontAlgn="base">
              <a:buFont typeface="Arial" panose="020B0604020202020204" pitchFamily="34" charset="0"/>
              <a:buChar char="•"/>
            </a:pPr>
            <a:r>
              <a:rPr lang="nb-NO" sz="1100" b="1" i="0" kern="1200" dirty="0">
                <a:solidFill>
                  <a:schemeClr val="tx1"/>
                </a:solidFill>
                <a:effectLst/>
                <a:latin typeface="+mn-lt"/>
                <a:ea typeface="+mn-ea"/>
                <a:cs typeface="+mn-cs"/>
              </a:rPr>
              <a:t>Tilsyn</a:t>
            </a:r>
            <a:r>
              <a:rPr lang="nb-NO" sz="1100" b="0" i="0" kern="1200" dirty="0">
                <a:solidFill>
                  <a:schemeClr val="tx1"/>
                </a:solidFill>
                <a:effectLst/>
                <a:latin typeface="+mn-lt"/>
                <a:ea typeface="+mn-ea"/>
                <a:cs typeface="+mn-cs"/>
              </a:rPr>
              <a:t>:</a:t>
            </a:r>
            <a:r>
              <a:rPr lang="nb-NO" sz="1100" b="0" i="0" kern="1200" baseline="0" dirty="0">
                <a:solidFill>
                  <a:schemeClr val="tx1"/>
                </a:solidFill>
                <a:effectLst/>
                <a:latin typeface="+mn-lt"/>
                <a:ea typeface="+mn-ea"/>
                <a:cs typeface="+mn-cs"/>
              </a:rPr>
              <a:t> </a:t>
            </a:r>
            <a:r>
              <a:rPr lang="nb-NO" sz="1100" b="0" i="0" kern="1200" dirty="0">
                <a:solidFill>
                  <a:schemeClr val="tx1"/>
                </a:solidFill>
                <a:effectLst/>
                <a:latin typeface="+mn-lt"/>
                <a:ea typeface="+mn-ea"/>
                <a:cs typeface="+mn-cs"/>
              </a:rPr>
              <a:t>spesielt viktig for</a:t>
            </a:r>
            <a:r>
              <a:rPr lang="nb-NO" sz="1100" b="0" i="0" kern="1200" baseline="0" dirty="0">
                <a:solidFill>
                  <a:schemeClr val="tx1"/>
                </a:solidFill>
                <a:effectLst/>
                <a:latin typeface="+mn-lt"/>
                <a:ea typeface="+mn-ea"/>
                <a:cs typeface="+mn-cs"/>
              </a:rPr>
              <a:t> </a:t>
            </a:r>
            <a:r>
              <a:rPr lang="nb-NO" sz="1100" b="0" i="0" kern="1200" dirty="0">
                <a:solidFill>
                  <a:schemeClr val="tx1"/>
                </a:solidFill>
                <a:effectLst/>
                <a:latin typeface="+mn-lt"/>
                <a:ea typeface="+mn-ea"/>
                <a:cs typeface="+mn-cs"/>
              </a:rPr>
              <a:t>barneskole og SFO,</a:t>
            </a:r>
            <a:r>
              <a:rPr lang="nb-NO" sz="1100" b="0" i="0" kern="1200" baseline="0" dirty="0">
                <a:solidFill>
                  <a:schemeClr val="tx1"/>
                </a:solidFill>
                <a:effectLst/>
                <a:latin typeface="+mn-lt"/>
                <a:ea typeface="+mn-ea"/>
                <a:cs typeface="+mn-cs"/>
              </a:rPr>
              <a:t> men voksennærvær også viktig i ungdomsskolen, forebygge mobbing .</a:t>
            </a:r>
            <a:endParaRPr lang="nb-NO" sz="11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nb-NO" sz="1100" b="1" i="0" kern="1200" dirty="0">
                <a:solidFill>
                  <a:schemeClr val="tx1"/>
                </a:solidFill>
                <a:effectLst/>
                <a:latin typeface="+mn-lt"/>
                <a:ea typeface="+mn-ea"/>
                <a:cs typeface="+mn-cs"/>
              </a:rPr>
              <a:t>Tilbud</a:t>
            </a:r>
            <a:r>
              <a:rPr lang="nb-NO" sz="1100" b="0" i="0" kern="1200" dirty="0">
                <a:solidFill>
                  <a:schemeClr val="tx1"/>
                </a:solidFill>
                <a:effectLst/>
                <a:latin typeface="+mn-lt"/>
                <a:ea typeface="+mn-ea"/>
                <a:cs typeface="+mn-cs"/>
              </a:rPr>
              <a:t> av mat og drikke og gode spisefasiliteter: </a:t>
            </a:r>
            <a:r>
              <a:rPr lang="nb-NO" sz="1100" b="0" baseline="0" dirty="0">
                <a:sym typeface="Wingdings" panose="05000000000000000000" pitchFamily="2" charset="2"/>
              </a:rPr>
              <a:t> </a:t>
            </a:r>
            <a:r>
              <a:rPr lang="nb-NO" sz="1100" b="0" baseline="0" dirty="0" err="1">
                <a:sym typeface="Wingdings" panose="05000000000000000000" pitchFamily="2" charset="2"/>
              </a:rPr>
              <a:t>Hdirs</a:t>
            </a:r>
            <a:r>
              <a:rPr lang="nb-NO" sz="1100" b="0" baseline="0" dirty="0">
                <a:sym typeface="Wingdings" panose="05000000000000000000" pitchFamily="2" charset="2"/>
              </a:rPr>
              <a:t> kostråd ligger til grunn for anbefalingene</a:t>
            </a:r>
            <a:r>
              <a:rPr lang="nb-NO" sz="1100" b="0" baseline="0" dirty="0" smtClean="0">
                <a:sym typeface="Wingdings" panose="05000000000000000000" pitchFamily="2" charset="2"/>
              </a:rPr>
              <a:t>.</a:t>
            </a:r>
          </a:p>
          <a:p>
            <a:pPr marL="457200" lvl="1" indent="0" fontAlgn="base">
              <a:buFontTx/>
              <a:buNone/>
            </a:pPr>
            <a:r>
              <a:rPr lang="nb-NO" sz="1100" b="0" u="sng" baseline="0" dirty="0" smtClean="0">
                <a:sym typeface="Wingdings" panose="05000000000000000000" pitchFamily="2" charset="2"/>
              </a:rPr>
              <a:t>Elevene </a:t>
            </a:r>
            <a:r>
              <a:rPr lang="nb-NO" sz="1100" b="0" u="sng" baseline="0" dirty="0">
                <a:sym typeface="Wingdings" panose="05000000000000000000" pitchFamily="2" charset="2"/>
              </a:rPr>
              <a:t>bør daglig ha tilbud </a:t>
            </a:r>
            <a:r>
              <a:rPr lang="nb-NO" sz="1100" b="0" baseline="0" dirty="0">
                <a:sym typeface="Wingdings" panose="05000000000000000000" pitchFamily="2" charset="2"/>
              </a:rPr>
              <a:t>:(abonnement, salg og/eller gratis): frukt, grønnsaker, </a:t>
            </a:r>
            <a:r>
              <a:rPr lang="nb-NO" sz="1100" b="0" baseline="0" dirty="0" smtClean="0">
                <a:sym typeface="Wingdings" panose="05000000000000000000" pitchFamily="2" charset="2"/>
              </a:rPr>
              <a:t>lettmelk med 0,7% fett eller mindre, lettmelk og/eller skummet melk og </a:t>
            </a:r>
            <a:r>
              <a:rPr lang="nb-NO" sz="1100" b="0" baseline="0" dirty="0">
                <a:sym typeface="Wingdings" panose="05000000000000000000" pitchFamily="2" charset="2"/>
              </a:rPr>
              <a:t>godt og kaldt springvann</a:t>
            </a:r>
          </a:p>
          <a:p>
            <a:pPr marL="457200" lvl="1" indent="0" fontAlgn="base">
              <a:buFontTx/>
              <a:buNone/>
            </a:pPr>
            <a:r>
              <a:rPr lang="nb-NO" sz="1100" b="0" i="0" kern="1200" dirty="0">
                <a:solidFill>
                  <a:schemeClr val="tx1"/>
                </a:solidFill>
                <a:effectLst/>
                <a:latin typeface="+mn-lt"/>
                <a:ea typeface="+mn-ea"/>
                <a:cs typeface="+mn-cs"/>
              </a:rPr>
              <a:t>Spiseomgivelsene skal være fysisk tilrettelagt for måltider som fremmer matglede, sosialt samvær, trivsel og helse</a:t>
            </a:r>
          </a:p>
          <a:p>
            <a:pPr marL="457200" lvl="1" indent="0" fontAlgn="base">
              <a:buFontTx/>
              <a:buNone/>
            </a:pPr>
            <a:endParaRPr lang="nb-NO" sz="11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nb-NO" sz="1100" b="1" i="0" kern="1200" dirty="0">
                <a:solidFill>
                  <a:schemeClr val="tx1"/>
                </a:solidFill>
                <a:effectLst/>
                <a:latin typeface="+mn-lt"/>
                <a:ea typeface="+mn-ea"/>
                <a:cs typeface="+mn-cs"/>
              </a:rPr>
              <a:t>Trygg mat</a:t>
            </a:r>
            <a:r>
              <a:rPr lang="nb-NO" sz="1100" b="0" i="0" kern="1200" dirty="0">
                <a:solidFill>
                  <a:schemeClr val="tx1"/>
                </a:solidFill>
                <a:effectLst/>
                <a:latin typeface="+mn-lt"/>
                <a:ea typeface="+mn-ea"/>
                <a:cs typeface="+mn-cs"/>
              </a:rPr>
              <a:t>: mattrygghet,</a:t>
            </a:r>
            <a:r>
              <a:rPr lang="nb-NO" sz="1100" b="0" i="0" kern="1200" baseline="0" dirty="0">
                <a:solidFill>
                  <a:schemeClr val="tx1"/>
                </a:solidFill>
                <a:effectLst/>
                <a:latin typeface="+mn-lt"/>
                <a:ea typeface="+mn-ea"/>
                <a:cs typeface="+mn-cs"/>
              </a:rPr>
              <a:t> </a:t>
            </a:r>
            <a:r>
              <a:rPr lang="nb-NO" sz="1100" b="0" i="0" kern="1200" dirty="0">
                <a:solidFill>
                  <a:schemeClr val="tx1"/>
                </a:solidFill>
                <a:effectLst/>
                <a:latin typeface="+mn-lt"/>
                <a:ea typeface="+mn-ea"/>
                <a:cs typeface="+mn-cs"/>
              </a:rPr>
              <a:t>hygiene og  hensyn til og</a:t>
            </a:r>
            <a:r>
              <a:rPr lang="nb-NO" sz="1100" b="0" i="0" kern="1200" baseline="0" dirty="0">
                <a:solidFill>
                  <a:schemeClr val="tx1"/>
                </a:solidFill>
                <a:effectLst/>
                <a:latin typeface="+mn-lt"/>
                <a:ea typeface="+mn-ea"/>
                <a:cs typeface="+mn-cs"/>
              </a:rPr>
              <a:t> tilrettelegging for </a:t>
            </a:r>
            <a:r>
              <a:rPr lang="nb-NO" sz="1100" b="0" i="0" kern="1200" dirty="0">
                <a:solidFill>
                  <a:schemeClr val="tx1"/>
                </a:solidFill>
                <a:effectLst/>
                <a:latin typeface="+mn-lt"/>
                <a:ea typeface="+mn-ea"/>
                <a:cs typeface="+mn-cs"/>
              </a:rPr>
              <a:t>allergi – mer senere</a:t>
            </a: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nb-NO" sz="1100" b="1" i="0" kern="1200" dirty="0">
                <a:solidFill>
                  <a:schemeClr val="tx1"/>
                </a:solidFill>
                <a:effectLst/>
                <a:latin typeface="+mn-lt"/>
                <a:ea typeface="+mn-ea"/>
                <a:cs typeface="+mn-cs"/>
              </a:rPr>
              <a:t>Trivsel</a:t>
            </a:r>
            <a:r>
              <a:rPr lang="nb-NO" sz="1100" b="0" i="0" kern="1200" dirty="0">
                <a:solidFill>
                  <a:schemeClr val="tx1"/>
                </a:solidFill>
                <a:effectLst/>
                <a:latin typeface="+mn-lt"/>
                <a:ea typeface="+mn-ea"/>
                <a:cs typeface="+mn-cs"/>
              </a:rPr>
              <a:t>: Har allerede</a:t>
            </a:r>
            <a:r>
              <a:rPr lang="nb-NO" sz="1100" b="0" i="0" kern="1200" baseline="0" dirty="0">
                <a:solidFill>
                  <a:schemeClr val="tx1"/>
                </a:solidFill>
                <a:effectLst/>
                <a:latin typeface="+mn-lt"/>
                <a:ea typeface="+mn-ea"/>
                <a:cs typeface="+mn-cs"/>
              </a:rPr>
              <a:t> hørt om betydningen av måltidets sosialpedagogiske funksjon.</a:t>
            </a:r>
            <a:r>
              <a:rPr lang="nb-NO" sz="1100" b="0" i="0" kern="1200" dirty="0">
                <a:solidFill>
                  <a:schemeClr val="tx1"/>
                </a:solidFill>
                <a:effectLst/>
                <a:latin typeface="+mn-lt"/>
                <a:ea typeface="+mn-ea"/>
                <a:cs typeface="+mn-cs"/>
              </a:rPr>
              <a:t/>
            </a:r>
            <a:br>
              <a:rPr lang="nb-NO" sz="1100" b="0" i="0" kern="1200" dirty="0">
                <a:solidFill>
                  <a:schemeClr val="tx1"/>
                </a:solidFill>
                <a:effectLst/>
                <a:latin typeface="+mn-lt"/>
                <a:ea typeface="+mn-ea"/>
                <a:cs typeface="+mn-cs"/>
              </a:rPr>
            </a:br>
            <a:endParaRPr lang="nb-NO" sz="1100" b="0" i="0" kern="1200" dirty="0">
              <a:solidFill>
                <a:schemeClr val="tx1"/>
              </a:solidFill>
              <a:effectLst/>
              <a:latin typeface="+mn-lt"/>
              <a:ea typeface="+mn-ea"/>
              <a:cs typeface="+mn-cs"/>
            </a:endParaRPr>
          </a:p>
          <a:p>
            <a:pPr marL="0" indent="0" fontAlgn="base">
              <a:buFont typeface="Arial" panose="020B0604020202020204" pitchFamily="34" charset="0"/>
              <a:buNone/>
            </a:pPr>
            <a:endParaRPr lang="nb-NO" sz="1100" b="0" i="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BF106C09-2B7A-40C7-B480-A62D5F51D17D}" type="slidenum">
              <a:rPr lang="en-GB" smtClean="0"/>
              <a:t>8</a:t>
            </a:fld>
            <a:endParaRPr lang="en-GB"/>
          </a:p>
        </p:txBody>
      </p:sp>
    </p:spTree>
    <p:extLst>
      <p:ext uri="{BB962C8B-B14F-4D97-AF65-F5344CB8AC3E}">
        <p14:creationId xmlns:p14="http://schemas.microsoft.com/office/powerpoint/2010/main" val="3767943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36041" indent="-283093">
              <a:defRPr sz="2400">
                <a:solidFill>
                  <a:schemeClr val="tx1"/>
                </a:solidFill>
                <a:latin typeface="Times" pitchFamily="18" charset="0"/>
              </a:defRPr>
            </a:lvl2pPr>
            <a:lvl3pPr marL="1132370" indent="-226474">
              <a:defRPr sz="2400">
                <a:solidFill>
                  <a:schemeClr val="tx1"/>
                </a:solidFill>
                <a:latin typeface="Times" pitchFamily="18" charset="0"/>
              </a:defRPr>
            </a:lvl3pPr>
            <a:lvl4pPr marL="1585318" indent="-226474">
              <a:defRPr sz="2400">
                <a:solidFill>
                  <a:schemeClr val="tx1"/>
                </a:solidFill>
                <a:latin typeface="Times" pitchFamily="18" charset="0"/>
              </a:defRPr>
            </a:lvl4pPr>
            <a:lvl5pPr marL="2038266" indent="-226474">
              <a:defRPr sz="2400">
                <a:solidFill>
                  <a:schemeClr val="tx1"/>
                </a:solidFill>
                <a:latin typeface="Times" pitchFamily="18" charset="0"/>
              </a:defRPr>
            </a:lvl5pPr>
            <a:lvl6pPr marL="2491214" indent="-226474" eaLnBrk="0" fontAlgn="base" hangingPunct="0">
              <a:spcBef>
                <a:spcPct val="0"/>
              </a:spcBef>
              <a:spcAft>
                <a:spcPct val="0"/>
              </a:spcAft>
              <a:defRPr sz="2400">
                <a:solidFill>
                  <a:schemeClr val="tx1"/>
                </a:solidFill>
                <a:latin typeface="Times" pitchFamily="18" charset="0"/>
              </a:defRPr>
            </a:lvl6pPr>
            <a:lvl7pPr marL="2944162" indent="-226474" eaLnBrk="0" fontAlgn="base" hangingPunct="0">
              <a:spcBef>
                <a:spcPct val="0"/>
              </a:spcBef>
              <a:spcAft>
                <a:spcPct val="0"/>
              </a:spcAft>
              <a:defRPr sz="2400">
                <a:solidFill>
                  <a:schemeClr val="tx1"/>
                </a:solidFill>
                <a:latin typeface="Times" pitchFamily="18" charset="0"/>
              </a:defRPr>
            </a:lvl7pPr>
            <a:lvl8pPr marL="3397110" indent="-226474" eaLnBrk="0" fontAlgn="base" hangingPunct="0">
              <a:spcBef>
                <a:spcPct val="0"/>
              </a:spcBef>
              <a:spcAft>
                <a:spcPct val="0"/>
              </a:spcAft>
              <a:defRPr sz="2400">
                <a:solidFill>
                  <a:schemeClr val="tx1"/>
                </a:solidFill>
                <a:latin typeface="Times" pitchFamily="18" charset="0"/>
              </a:defRPr>
            </a:lvl8pPr>
            <a:lvl9pPr marL="3850058" indent="-226474" eaLnBrk="0" fontAlgn="base" hangingPunct="0">
              <a:spcBef>
                <a:spcPct val="0"/>
              </a:spcBef>
              <a:spcAft>
                <a:spcPct val="0"/>
              </a:spcAft>
              <a:defRPr sz="2400">
                <a:solidFill>
                  <a:schemeClr val="tx1"/>
                </a:solidFill>
                <a:latin typeface="Times" pitchFamily="18" charset="0"/>
              </a:defRPr>
            </a:lvl9pPr>
          </a:lstStyle>
          <a:p>
            <a:fld id="{6FBE689C-2E74-4257-BA27-94E11B7D35B0}" type="slidenum">
              <a:rPr lang="nn-NO" altLang="nb-NO" sz="1200"/>
              <a:pPr/>
              <a:t>9</a:t>
            </a:fld>
            <a:endParaRPr lang="nn-NO" altLang="nb-NO" sz="1200"/>
          </a:p>
        </p:txBody>
      </p:sp>
      <p:sp>
        <p:nvSpPr>
          <p:cNvPr id="27651" name="Rectangle 2"/>
          <p:cNvSpPr>
            <a:spLocks noGrp="1" noRot="1" noChangeAspect="1" noChangeArrowheads="1" noTextEdit="1"/>
          </p:cNvSpPr>
          <p:nvPr>
            <p:ph type="sldImg"/>
          </p:nvPr>
        </p:nvSpPr>
        <p:spPr>
          <a:xfrm>
            <a:off x="407988" y="739775"/>
            <a:ext cx="5919787" cy="3700463"/>
          </a:xfrm>
          <a:ln/>
        </p:spPr>
      </p:sp>
      <p:sp>
        <p:nvSpPr>
          <p:cNvPr id="27652" name="Rectangle 3"/>
          <p:cNvSpPr>
            <a:spLocks noGrp="1" noChangeArrowheads="1"/>
          </p:cNvSpPr>
          <p:nvPr>
            <p:ph type="body" idx="1"/>
          </p:nvPr>
        </p:nvSpPr>
        <p:spPr>
          <a:noFill/>
        </p:spPr>
        <p:txBody>
          <a:bodyPr/>
          <a:lstStyle/>
          <a:p>
            <a:pPr eaLnBrk="1" hangingPunct="1"/>
            <a:r>
              <a:rPr lang="nb-NO" altLang="nb-NO" sz="1100" b="1" dirty="0" smtClean="0">
                <a:solidFill>
                  <a:srgbClr val="000000"/>
                </a:solidFill>
                <a:latin typeface="Arial" panose="020B0604020202020204" pitchFamily="34" charset="0"/>
                <a:cs typeface="Arial" panose="020B0604020202020204" pitchFamily="34" charset="0"/>
              </a:rPr>
              <a:t>De som jobber i/med matbod/kantine</a:t>
            </a:r>
            <a:r>
              <a:rPr lang="nb-NO" altLang="nb-NO" sz="1100" b="1" baseline="0" dirty="0" smtClean="0">
                <a:solidFill>
                  <a:srgbClr val="000000"/>
                </a:solidFill>
                <a:latin typeface="Arial" panose="020B0604020202020204" pitchFamily="34" charset="0"/>
                <a:cs typeface="Arial" panose="020B0604020202020204" pitchFamily="34" charset="0"/>
              </a:rPr>
              <a:t> h</a:t>
            </a:r>
            <a:r>
              <a:rPr lang="nb-NO" altLang="nb-NO" sz="1100" b="1" dirty="0" smtClean="0">
                <a:solidFill>
                  <a:srgbClr val="000000"/>
                </a:solidFill>
                <a:latin typeface="Arial" panose="020B0604020202020204" pitchFamily="34" charset="0"/>
                <a:cs typeface="Arial" panose="020B0604020202020204" pitchFamily="34" charset="0"/>
              </a:rPr>
              <a:t>ar </a:t>
            </a:r>
            <a:r>
              <a:rPr lang="nb-NO" altLang="nb-NO" sz="1100" b="1" dirty="0">
                <a:solidFill>
                  <a:srgbClr val="000000"/>
                </a:solidFill>
                <a:latin typeface="Arial" panose="020B0604020202020204" pitchFamily="34" charset="0"/>
                <a:cs typeface="Arial" panose="020B0604020202020204" pitchFamily="34" charset="0"/>
              </a:rPr>
              <a:t>mange viktige roller i tillegg til</a:t>
            </a:r>
            <a:r>
              <a:rPr lang="nb-NO" altLang="nb-NO" sz="1100" b="1" baseline="0" dirty="0">
                <a:solidFill>
                  <a:srgbClr val="000000"/>
                </a:solidFill>
                <a:latin typeface="Arial" panose="020B0604020202020204" pitchFamily="34" charset="0"/>
                <a:cs typeface="Arial" panose="020B0604020202020204" pitchFamily="34" charset="0"/>
              </a:rPr>
              <a:t> å tilby fristende måltider</a:t>
            </a:r>
            <a:r>
              <a:rPr lang="nb-NO" altLang="nb-NO" sz="1100" b="0" dirty="0">
                <a:solidFill>
                  <a:srgbClr val="000000"/>
                </a:solidFill>
                <a:latin typeface="Arial" panose="020B0604020202020204" pitchFamily="34" charset="0"/>
                <a:cs typeface="Arial" panose="020B0604020202020204" pitchFamily="34" charset="0"/>
              </a:rPr>
              <a:t/>
            </a:r>
            <a:br>
              <a:rPr lang="nb-NO" altLang="nb-NO" sz="1100" b="0" dirty="0">
                <a:solidFill>
                  <a:srgbClr val="000000"/>
                </a:solidFill>
                <a:latin typeface="Arial" panose="020B0604020202020204" pitchFamily="34" charset="0"/>
                <a:cs typeface="Arial" panose="020B0604020202020204" pitchFamily="34" charset="0"/>
              </a:rPr>
            </a:br>
            <a:endParaRPr lang="nb-NO" altLang="nb-NO" sz="1100" b="0" dirty="0">
              <a:solidFill>
                <a:srgbClr val="000000"/>
              </a:solidFill>
              <a:latin typeface="Arial" panose="020B0604020202020204" pitchFamily="34" charset="0"/>
              <a:cs typeface="Arial" panose="020B0604020202020204" pitchFamily="34" charset="0"/>
            </a:endParaRPr>
          </a:p>
          <a:p>
            <a:pPr eaLnBrk="1" hangingPunct="1"/>
            <a:r>
              <a:rPr lang="nb-NO" altLang="nb-NO" sz="1100" dirty="0">
                <a:solidFill>
                  <a:srgbClr val="000000"/>
                </a:solidFill>
                <a:latin typeface="Arial" panose="020B0604020202020204" pitchFamily="34" charset="0"/>
                <a:cs typeface="Arial" panose="020B0604020202020204" pitchFamily="34" charset="0"/>
              </a:rPr>
              <a:t>Tenk på denne gjennom kursdagen – er</a:t>
            </a:r>
            <a:r>
              <a:rPr lang="nb-NO" altLang="nb-NO" sz="1100" baseline="0" dirty="0">
                <a:solidFill>
                  <a:srgbClr val="000000"/>
                </a:solidFill>
                <a:latin typeface="Arial" panose="020B0604020202020204" pitchFamily="34" charset="0"/>
                <a:cs typeface="Arial" panose="020B0604020202020204" pitchFamily="34" charset="0"/>
              </a:rPr>
              <a:t> dere enige? Har dere tilføyelser? Vi er veldig opptatt av å synliggjøre og verdsette denne viktige funksjonen i «skolesamfunnet</a:t>
            </a:r>
            <a:r>
              <a:rPr lang="nb-NO" altLang="nb-NO" sz="1100" baseline="0" dirty="0" smtClean="0">
                <a:solidFill>
                  <a:srgbClr val="000000"/>
                </a:solidFill>
                <a:latin typeface="Arial" panose="020B0604020202020204" pitchFamily="34" charset="0"/>
                <a:cs typeface="Arial" panose="020B0604020202020204" pitchFamily="34" charset="0"/>
              </a:rPr>
              <a:t>». </a:t>
            </a:r>
            <a:endParaRPr lang="nb-NO" altLang="nb-NO" sz="1100" baseline="0" dirty="0">
              <a:solidFill>
                <a:srgbClr val="000000"/>
              </a:solidFill>
              <a:latin typeface="Arial" panose="020B0604020202020204" pitchFamily="34" charset="0"/>
              <a:cs typeface="Arial" panose="020B0604020202020204" pitchFamily="34" charset="0"/>
            </a:endParaRPr>
          </a:p>
          <a:p>
            <a:pPr eaLnBrk="1" hangingPunct="1"/>
            <a:endParaRPr lang="nb-NO" altLang="nb-NO" sz="1100" dirty="0">
              <a:solidFill>
                <a:srgbClr val="000000"/>
              </a:solidFill>
              <a:latin typeface="Arial" panose="020B0604020202020204" pitchFamily="34" charset="0"/>
              <a:cs typeface="Arial" panose="020B0604020202020204" pitchFamily="34" charset="0"/>
            </a:endParaRPr>
          </a:p>
          <a:p>
            <a:pPr eaLnBrk="1" hangingPunct="1"/>
            <a:r>
              <a:rPr lang="nb-NO" altLang="nb-NO" sz="1100" dirty="0">
                <a:solidFill>
                  <a:srgbClr val="000000"/>
                </a:solidFill>
                <a:latin typeface="Arial" panose="020B0604020202020204" pitchFamily="34" charset="0"/>
                <a:cs typeface="Arial" panose="020B0604020202020204" pitchFamily="34" charset="0"/>
              </a:rPr>
              <a:t>Dere som har ansvar</a:t>
            </a:r>
            <a:r>
              <a:rPr lang="nb-NO" altLang="nb-NO" sz="1100" baseline="0" dirty="0">
                <a:solidFill>
                  <a:srgbClr val="000000"/>
                </a:solidFill>
                <a:latin typeface="Arial" panose="020B0604020202020204" pitchFamily="34" charset="0"/>
                <a:cs typeface="Arial" panose="020B0604020202020204" pitchFamily="34" charset="0"/>
              </a:rPr>
              <a:t> for skolens kantine/matbod</a:t>
            </a:r>
            <a:r>
              <a:rPr lang="nb-NO" altLang="nb-NO" sz="1100" dirty="0">
                <a:solidFill>
                  <a:srgbClr val="000000"/>
                </a:solidFill>
                <a:latin typeface="Arial" panose="020B0604020202020204" pitchFamily="34" charset="0"/>
                <a:cs typeface="Arial" panose="020B0604020202020204" pitchFamily="34" charset="0"/>
              </a:rPr>
              <a:t> kan:</a:t>
            </a:r>
          </a:p>
          <a:p>
            <a:pPr eaLnBrk="1" hangingPunct="1">
              <a:buFontTx/>
              <a:buChar char="-"/>
            </a:pPr>
            <a:r>
              <a:rPr lang="nb-NO" altLang="nb-NO" sz="1100" dirty="0">
                <a:solidFill>
                  <a:srgbClr val="000000"/>
                </a:solidFill>
                <a:latin typeface="Arial" panose="020B0604020202020204" pitchFamily="34" charset="0"/>
                <a:cs typeface="Arial" panose="020B0604020202020204" pitchFamily="34" charset="0"/>
              </a:rPr>
              <a:t> påvirke elevens</a:t>
            </a:r>
            <a:r>
              <a:rPr lang="nb-NO" altLang="nb-NO" sz="1100" baseline="0" dirty="0">
                <a:solidFill>
                  <a:srgbClr val="000000"/>
                </a:solidFill>
                <a:latin typeface="Arial" panose="020B0604020202020204" pitchFamily="34" charset="0"/>
                <a:cs typeface="Arial" panose="020B0604020202020204" pitchFamily="34" charset="0"/>
              </a:rPr>
              <a:t> </a:t>
            </a:r>
            <a:r>
              <a:rPr lang="nb-NO" altLang="nb-NO" sz="1100" dirty="0">
                <a:solidFill>
                  <a:srgbClr val="000000"/>
                </a:solidFill>
                <a:latin typeface="Arial" panose="020B0604020202020204" pitchFamily="34" charset="0"/>
                <a:cs typeface="Arial" panose="020B0604020202020204" pitchFamily="34" charset="0"/>
              </a:rPr>
              <a:t>kosthold via </a:t>
            </a:r>
            <a:r>
              <a:rPr lang="nb-NO" altLang="nb-NO" sz="1100" baseline="0" dirty="0">
                <a:solidFill>
                  <a:srgbClr val="000000"/>
                </a:solidFill>
                <a:latin typeface="Arial" panose="020B0604020202020204" pitchFamily="34" charset="0"/>
                <a:cs typeface="Arial" panose="020B0604020202020204" pitchFamily="34" charset="0"/>
              </a:rPr>
              <a:t>tilbudet som gis </a:t>
            </a:r>
            <a:br>
              <a:rPr lang="nb-NO" altLang="nb-NO" sz="1100" baseline="0" dirty="0">
                <a:solidFill>
                  <a:srgbClr val="000000"/>
                </a:solidFill>
                <a:latin typeface="Arial" panose="020B0604020202020204" pitchFamily="34" charset="0"/>
                <a:cs typeface="Arial" panose="020B0604020202020204" pitchFamily="34" charset="0"/>
              </a:rPr>
            </a:br>
            <a:r>
              <a:rPr lang="nb-NO" altLang="nb-NO" sz="1100" baseline="0" dirty="0">
                <a:solidFill>
                  <a:srgbClr val="000000"/>
                </a:solidFill>
                <a:latin typeface="Arial" panose="020B0604020202020204" pitchFamily="34" charset="0"/>
                <a:cs typeface="Arial" panose="020B0604020202020204" pitchFamily="34" charset="0"/>
              </a:rPr>
              <a:t>- </a:t>
            </a:r>
            <a:r>
              <a:rPr lang="nb-NO" altLang="nb-NO" sz="1100" i="0" dirty="0">
                <a:solidFill>
                  <a:srgbClr val="000000"/>
                </a:solidFill>
                <a:latin typeface="Arial" panose="020B0604020202020204" pitchFamily="34" charset="0"/>
                <a:cs typeface="Arial" panose="020B0604020202020204" pitchFamily="34" charset="0"/>
              </a:rPr>
              <a:t>vise at </a:t>
            </a:r>
            <a:r>
              <a:rPr lang="nb-NO" altLang="nb-NO" sz="1100" b="1" i="0" dirty="0">
                <a:solidFill>
                  <a:srgbClr val="000000"/>
                </a:solidFill>
                <a:latin typeface="Arial" panose="020B0604020202020204" pitchFamily="34" charset="0"/>
                <a:cs typeface="Arial" panose="020B0604020202020204" pitchFamily="34" charset="0"/>
              </a:rPr>
              <a:t>sunn mat </a:t>
            </a:r>
            <a:r>
              <a:rPr lang="nb-NO" altLang="nb-NO" sz="1100" i="0" dirty="0">
                <a:solidFill>
                  <a:srgbClr val="000000"/>
                </a:solidFill>
                <a:latin typeface="Arial" panose="020B0604020202020204" pitchFamily="34" charset="0"/>
                <a:cs typeface="Arial" panose="020B0604020202020204" pitchFamily="34" charset="0"/>
              </a:rPr>
              <a:t>er fristende, fargerik, spennende og </a:t>
            </a:r>
            <a:r>
              <a:rPr lang="nb-NO" altLang="nb-NO" sz="1100" i="0" dirty="0" smtClean="0">
                <a:solidFill>
                  <a:srgbClr val="000000"/>
                </a:solidFill>
                <a:latin typeface="Arial" panose="020B0604020202020204" pitchFamily="34" charset="0"/>
                <a:cs typeface="Arial" panose="020B0604020202020204" pitchFamily="34" charset="0"/>
              </a:rPr>
              <a:t>god.  </a:t>
            </a:r>
            <a:r>
              <a:rPr lang="nb-NO" altLang="nb-NO" sz="1100" b="1" i="0" dirty="0" smtClean="0">
                <a:solidFill>
                  <a:srgbClr val="000000"/>
                </a:solidFill>
                <a:latin typeface="Arial" panose="020B0604020202020204" pitchFamily="34" charset="0"/>
                <a:cs typeface="Arial" panose="020B0604020202020204" pitchFamily="34" charset="0"/>
              </a:rPr>
              <a:t>Matglede</a:t>
            </a:r>
            <a:r>
              <a:rPr lang="nb-NO" altLang="nb-NO" sz="1100" i="0" dirty="0" smtClean="0">
                <a:solidFill>
                  <a:srgbClr val="000000"/>
                </a:solidFill>
                <a:latin typeface="Arial" panose="020B0604020202020204" pitchFamily="34" charset="0"/>
                <a:cs typeface="Arial" panose="020B0604020202020204" pitchFamily="34" charset="0"/>
              </a:rPr>
              <a:t> er sentralt</a:t>
            </a:r>
            <a:endParaRPr lang="nb-NO" altLang="nb-NO" sz="1100" i="0" dirty="0">
              <a:solidFill>
                <a:srgbClr val="000000"/>
              </a:solidFill>
              <a:latin typeface="Arial" panose="020B0604020202020204" pitchFamily="34" charset="0"/>
              <a:cs typeface="Arial" panose="020B0604020202020204" pitchFamily="34" charset="0"/>
            </a:endParaRPr>
          </a:p>
          <a:p>
            <a:pPr eaLnBrk="1" hangingPunct="1">
              <a:buFontTx/>
              <a:buChar char="-"/>
            </a:pPr>
            <a:r>
              <a:rPr lang="nb-NO" altLang="nb-NO" sz="1100" i="0" dirty="0">
                <a:solidFill>
                  <a:srgbClr val="000000"/>
                </a:solidFill>
                <a:latin typeface="Arial" panose="020B0604020202020204" pitchFamily="34" charset="0"/>
                <a:cs typeface="Arial" panose="020B0604020202020204" pitchFamily="34" charset="0"/>
              </a:rPr>
              <a:t> inspirere elevene til å prøve noe</a:t>
            </a:r>
            <a:r>
              <a:rPr lang="nb-NO" altLang="nb-NO" sz="1100" i="0" baseline="0" dirty="0">
                <a:solidFill>
                  <a:srgbClr val="000000"/>
                </a:solidFill>
                <a:latin typeface="Arial" panose="020B0604020202020204" pitchFamily="34" charset="0"/>
                <a:cs typeface="Arial" panose="020B0604020202020204" pitchFamily="34" charset="0"/>
              </a:rPr>
              <a:t> nytt (og sunt) hjemme. </a:t>
            </a:r>
            <a:r>
              <a:rPr lang="nb-NO" altLang="nb-NO" sz="1100" b="0" i="0" dirty="0">
                <a:solidFill>
                  <a:srgbClr val="000000"/>
                </a:solidFill>
                <a:latin typeface="Arial" panose="020B0604020202020204" pitchFamily="34" charset="0"/>
                <a:cs typeface="Arial" panose="020B0604020202020204" pitchFamily="34" charset="0"/>
              </a:rPr>
              <a:t>Dere er derfor også</a:t>
            </a:r>
            <a:r>
              <a:rPr lang="nb-NO" altLang="nb-NO" sz="1100" b="0" i="0" baseline="0" dirty="0">
                <a:solidFill>
                  <a:srgbClr val="000000"/>
                </a:solidFill>
                <a:latin typeface="Arial" panose="020B0604020202020204" pitchFamily="34" charset="0"/>
                <a:cs typeface="Arial" panose="020B0604020202020204" pitchFamily="34" charset="0"/>
              </a:rPr>
              <a:t> </a:t>
            </a:r>
            <a:r>
              <a:rPr lang="nb-NO" altLang="nb-NO" sz="1100" b="0" i="0" dirty="0">
                <a:solidFill>
                  <a:srgbClr val="000000"/>
                </a:solidFill>
                <a:latin typeface="Arial" panose="020B0604020202020204" pitchFamily="34" charset="0"/>
                <a:cs typeface="Arial" panose="020B0604020202020204" pitchFamily="34" charset="0"/>
              </a:rPr>
              <a:t>viktige </a:t>
            </a:r>
            <a:r>
              <a:rPr lang="nb-NO" altLang="nb-NO" sz="1100" b="1" i="0" dirty="0">
                <a:solidFill>
                  <a:srgbClr val="000000"/>
                </a:solidFill>
                <a:latin typeface="Arial" panose="020B0604020202020204" pitchFamily="34" charset="0"/>
                <a:cs typeface="Arial" panose="020B0604020202020204" pitchFamily="34" charset="0"/>
              </a:rPr>
              <a:t>«</a:t>
            </a:r>
            <a:r>
              <a:rPr lang="nb-NO" altLang="nb-NO" sz="1100" b="1" i="0" dirty="0" err="1">
                <a:solidFill>
                  <a:srgbClr val="000000"/>
                </a:solidFill>
                <a:latin typeface="Arial" panose="020B0604020202020204" pitchFamily="34" charset="0"/>
                <a:cs typeface="Arial" panose="020B0604020202020204" pitchFamily="34" charset="0"/>
              </a:rPr>
              <a:t>folkehelsearbeidere</a:t>
            </a:r>
            <a:r>
              <a:rPr lang="nb-NO" altLang="nb-NO" sz="1100" b="0" i="0" dirty="0">
                <a:solidFill>
                  <a:srgbClr val="000000"/>
                </a:solidFill>
                <a:latin typeface="Arial" panose="020B0604020202020204" pitchFamily="34" charset="0"/>
                <a:cs typeface="Arial" panose="020B0604020202020204" pitchFamily="34" charset="0"/>
              </a:rPr>
              <a:t>» i skolen</a:t>
            </a:r>
            <a:br>
              <a:rPr lang="nb-NO" altLang="nb-NO" sz="1100" b="0" i="0" dirty="0">
                <a:solidFill>
                  <a:srgbClr val="000000"/>
                </a:solidFill>
                <a:latin typeface="Arial" panose="020B0604020202020204" pitchFamily="34" charset="0"/>
                <a:cs typeface="Arial" panose="020B0604020202020204" pitchFamily="34" charset="0"/>
              </a:rPr>
            </a:br>
            <a:r>
              <a:rPr lang="nb-NO" altLang="nb-NO" sz="1100" b="0" i="0" dirty="0">
                <a:solidFill>
                  <a:srgbClr val="000000"/>
                </a:solidFill>
                <a:latin typeface="Arial" panose="020B0604020202020204" pitchFamily="34" charset="0"/>
                <a:cs typeface="Arial" panose="020B0604020202020204" pitchFamily="34" charset="0"/>
              </a:rPr>
              <a:t>- og </a:t>
            </a:r>
            <a:r>
              <a:rPr lang="nb-NO" sz="1200" kern="1200" dirty="0">
                <a:solidFill>
                  <a:schemeClr val="tx1"/>
                </a:solidFill>
                <a:effectLst/>
                <a:latin typeface="+mn-lt"/>
                <a:ea typeface="+mn-ea"/>
                <a:cs typeface="+mn-cs"/>
              </a:rPr>
              <a:t>ikke minst, noen har sagt til</a:t>
            </a:r>
            <a:r>
              <a:rPr lang="nb-NO" sz="1200" kern="1200" baseline="0" dirty="0">
                <a:solidFill>
                  <a:schemeClr val="tx1"/>
                </a:solidFill>
                <a:effectLst/>
                <a:latin typeface="+mn-lt"/>
                <a:ea typeface="+mn-ea"/>
                <a:cs typeface="+mn-cs"/>
              </a:rPr>
              <a:t> oss; </a:t>
            </a:r>
            <a:r>
              <a:rPr lang="nb-NO" sz="1200" kern="1200" dirty="0">
                <a:solidFill>
                  <a:schemeClr val="tx1"/>
                </a:solidFill>
                <a:effectLst/>
                <a:latin typeface="+mn-lt"/>
                <a:ea typeface="+mn-ea"/>
                <a:cs typeface="+mn-cs"/>
              </a:rPr>
              <a:t>De beste «</a:t>
            </a:r>
            <a:r>
              <a:rPr lang="nb-NO" sz="1200" kern="1200" dirty="0" smtClean="0">
                <a:solidFill>
                  <a:schemeClr val="tx1"/>
                </a:solidFill>
                <a:effectLst/>
                <a:latin typeface="+mn-lt"/>
                <a:ea typeface="+mn-ea"/>
                <a:cs typeface="+mn-cs"/>
              </a:rPr>
              <a:t>sosiallærerne» </a:t>
            </a:r>
            <a:r>
              <a:rPr lang="nb-NO" sz="1200" kern="1200" dirty="0">
                <a:solidFill>
                  <a:schemeClr val="tx1"/>
                </a:solidFill>
                <a:effectLst/>
                <a:latin typeface="+mn-lt"/>
                <a:ea typeface="+mn-ea"/>
                <a:cs typeface="+mn-cs"/>
              </a:rPr>
              <a:t>er de som jobber i kantinen, de får en annen nærhet til eleven</a:t>
            </a:r>
          </a:p>
          <a:p>
            <a:pPr marL="0" marR="0" indent="0" algn="l" defTabSz="914400" rtl="0" eaLnBrk="1" fontAlgn="auto" latinLnBrk="0" hangingPunct="1">
              <a:lnSpc>
                <a:spcPct val="100000"/>
              </a:lnSpc>
              <a:spcBef>
                <a:spcPts val="0"/>
              </a:spcBef>
              <a:spcAft>
                <a:spcPts val="0"/>
              </a:spcAft>
              <a:buClrTx/>
              <a:buSzTx/>
              <a:buFontTx/>
              <a:buNone/>
              <a:tabLst/>
              <a:defRPr/>
            </a:pPr>
            <a:endParaRPr lang="nb-NO" altLang="nb-NO" sz="11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altLang="nb-NO" sz="1100" dirty="0">
                <a:latin typeface="Arial" panose="020B0604020202020204" pitchFamily="34" charset="0"/>
                <a:cs typeface="Arial" panose="020B0604020202020204" pitchFamily="34" charset="0"/>
              </a:rPr>
              <a:t>Kantine/matboden: utgjør viktig del</a:t>
            </a:r>
            <a:r>
              <a:rPr lang="nb-NO" altLang="nb-NO" sz="1100" baseline="0" dirty="0">
                <a:latin typeface="Arial" panose="020B0604020202020204" pitchFamily="34" charset="0"/>
                <a:cs typeface="Arial" panose="020B0604020202020204" pitchFamily="34" charset="0"/>
              </a:rPr>
              <a:t> av skolens «profil» og </a:t>
            </a:r>
            <a:r>
              <a:rPr lang="nb-NO" altLang="nb-NO" sz="1100" baseline="0" dirty="0" smtClean="0">
                <a:latin typeface="Arial" panose="020B0604020202020204" pitchFamily="34" charset="0"/>
                <a:cs typeface="Arial" panose="020B0604020202020204" pitchFamily="34" charset="0"/>
              </a:rPr>
              <a:t>visittkort. Hvordan fremstår den </a:t>
            </a:r>
            <a:r>
              <a:rPr lang="nb-NO" altLang="nb-NO" sz="1100" baseline="0" dirty="0">
                <a:latin typeface="Arial" panose="020B0604020202020204" pitchFamily="34" charset="0"/>
                <a:cs typeface="Arial" panose="020B0604020202020204" pitchFamily="34" charset="0"/>
              </a:rPr>
              <a:t>for </a:t>
            </a:r>
            <a:r>
              <a:rPr lang="nb-NO" altLang="nb-NO" sz="1100" baseline="0" dirty="0" smtClean="0">
                <a:latin typeface="Arial" panose="020B0604020202020204" pitchFamily="34" charset="0"/>
                <a:cs typeface="Arial" panose="020B0604020202020204" pitchFamily="34" charset="0"/>
              </a:rPr>
              <a:t>besøkende? </a:t>
            </a:r>
            <a:endParaRPr lang="nb-NO" altLang="nb-NO" sz="1100"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b-NO" altLang="nb-NO" sz="11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altLang="nb-NO" sz="1100" dirty="0">
                <a:latin typeface="Arial" panose="020B0604020202020204" pitchFamily="34" charset="0"/>
                <a:cs typeface="Arial" panose="020B0604020202020204" pitchFamily="34" charset="0"/>
              </a:rPr>
              <a:t/>
            </a:r>
            <a:br>
              <a:rPr lang="nb-NO" altLang="nb-NO" sz="1100" dirty="0">
                <a:latin typeface="Arial" panose="020B0604020202020204" pitchFamily="34" charset="0"/>
                <a:cs typeface="Arial" panose="020B0604020202020204" pitchFamily="34" charset="0"/>
              </a:rPr>
            </a:br>
            <a:endParaRPr lang="nb-NO" altLang="nb-NO" sz="11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b-NO" altLang="nb-NO" sz="1100" dirty="0">
              <a:latin typeface="Arial" panose="020B0604020202020204" pitchFamily="34" charset="0"/>
              <a:cs typeface="Arial" panose="020B0604020202020204" pitchFamily="34" charset="0"/>
            </a:endParaRPr>
          </a:p>
          <a:p>
            <a:pPr eaLnBrk="1" hangingPunct="1"/>
            <a:endParaRPr lang="nb-NO" altLang="nb-NO" sz="1100" dirty="0">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a:t>Click</a:t>
            </a:r>
            <a:r>
              <a:rPr lang="nb-NO" dirty="0"/>
              <a:t> to </a:t>
            </a:r>
            <a:r>
              <a:rPr lang="nb-NO" dirty="0" err="1"/>
              <a:t>edit</a:t>
            </a:r>
            <a:r>
              <a:rPr lang="nb-NO" dirty="0"/>
              <a:t> Master </a:t>
            </a:r>
            <a:r>
              <a:rPr lang="nb-NO" dirty="0" err="1"/>
              <a:t>title</a:t>
            </a:r>
            <a:r>
              <a:rPr lang="nb-NO" dirty="0"/>
              <a:t> style</a:t>
            </a:r>
            <a:endParaRPr lang="en-US" dirty="0"/>
          </a:p>
        </p:txBody>
      </p:sp>
      <p:sp>
        <p:nvSpPr>
          <p:cNvPr id="5" name="Slide Number Placeholder 4"/>
          <p:cNvSpPr>
            <a:spLocks noGrp="1"/>
          </p:cNvSpPr>
          <p:nvPr>
            <p:ph type="sldNum" sz="quarter" idx="12"/>
          </p:nvPr>
        </p:nvSpPr>
        <p:spPr>
          <a:xfrm>
            <a:off x="8316416" y="5316915"/>
            <a:ext cx="432048" cy="108011"/>
          </a:xfrm>
        </p:spPr>
        <p:txBody>
          <a:bodyPr/>
          <a:lstStyle/>
          <a:p>
            <a:fld id="{CDA22134-EA94-4B2E-9154-EB8F13265450}" type="slidenum">
              <a:rPr lang="nb-NO" smtClean="0"/>
              <a:pPr/>
              <a:t>‹#›</a:t>
            </a:fld>
            <a:endParaRPr lang="nb-NO" dirty="0"/>
          </a:p>
        </p:txBody>
      </p:sp>
      <p:sp>
        <p:nvSpPr>
          <p:cNvPr id="8" name="Text Placeholder 7"/>
          <p:cNvSpPr>
            <a:spLocks noGrp="1"/>
          </p:cNvSpPr>
          <p:nvPr>
            <p:ph type="body" sz="quarter" idx="13"/>
          </p:nvPr>
        </p:nvSpPr>
        <p:spPr>
          <a:xfrm>
            <a:off x="454025" y="1489348"/>
            <a:ext cx="8221663" cy="3528740"/>
          </a:xfrm>
        </p:spPr>
        <p:txBody>
          <a:body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en-US" dirty="0"/>
          </a:p>
        </p:txBody>
      </p:sp>
      <p:pic>
        <p:nvPicPr>
          <p:cNvPr id="10" name="Bilde 10"/>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395536" y="5303044"/>
            <a:ext cx="1076709" cy="146744"/>
          </a:xfrm>
          <a:prstGeom prst="rect">
            <a:avLst/>
          </a:prstGeom>
        </p:spPr>
      </p:pic>
    </p:spTree>
    <p:extLst>
      <p:ext uri="{BB962C8B-B14F-4D97-AF65-F5344CB8AC3E}">
        <p14:creationId xmlns:p14="http://schemas.microsoft.com/office/powerpoint/2010/main" val="2290702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 Tittellysbilde #6">
    <p:spTree>
      <p:nvGrpSpPr>
        <p:cNvPr id="1" name=""/>
        <p:cNvGrpSpPr/>
        <p:nvPr/>
      </p:nvGrpSpPr>
      <p:grpSpPr>
        <a:xfrm>
          <a:off x="0" y="0"/>
          <a:ext cx="0" cy="0"/>
          <a:chOff x="0" y="0"/>
          <a:chExt cx="0" cy="0"/>
        </a:xfrm>
      </p:grpSpPr>
      <p:sp>
        <p:nvSpPr>
          <p:cNvPr id="13" name="Plassholder for bilde 2"/>
          <p:cNvSpPr>
            <a:spLocks noGrp="1"/>
          </p:cNvSpPr>
          <p:nvPr>
            <p:ph type="pic" idx="10"/>
          </p:nvPr>
        </p:nvSpPr>
        <p:spPr>
          <a:xfrm>
            <a:off x="0" y="2203"/>
            <a:ext cx="9144000" cy="347979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endParaRPr lang="nb-NO" dirty="0"/>
          </a:p>
        </p:txBody>
      </p:sp>
      <p:pic>
        <p:nvPicPr>
          <p:cNvPr id="9" name="Bilde 8"/>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287805" y="3778496"/>
            <a:ext cx="1682357" cy="228581"/>
          </a:xfrm>
          <a:prstGeom prst="rect">
            <a:avLst/>
          </a:prstGeom>
        </p:spPr>
      </p:pic>
      <p:pic>
        <p:nvPicPr>
          <p:cNvPr id="10" name="Bilde 9"/>
          <p:cNvPicPr>
            <a:picLocks noChangeAspect="1"/>
          </p:cNvPicPr>
          <p:nvPr userDrawn="1"/>
        </p:nvPicPr>
        <p:blipFill rotWithShape="1">
          <a:blip r:embed="rId3" cstate="print">
            <a:extLst>
              <a:ext uri="{28A0092B-C50C-407E-A947-70E740481C1C}">
                <a14:useLocalDpi xmlns:a14="http://schemas.microsoft.com/office/drawing/2010/main" val="0"/>
              </a:ext>
            </a:extLst>
          </a:blip>
          <a:srcRect t="39054"/>
          <a:stretch/>
        </p:blipFill>
        <p:spPr>
          <a:xfrm>
            <a:off x="0" y="4085914"/>
            <a:ext cx="9144000" cy="1632856"/>
          </a:xfrm>
          <a:prstGeom prst="rect">
            <a:avLst/>
          </a:prstGeom>
          <a:solidFill>
            <a:schemeClr val="accent4"/>
          </a:solidFill>
        </p:spPr>
      </p:pic>
      <p:sp>
        <p:nvSpPr>
          <p:cNvPr id="12" name="Tittel 1"/>
          <p:cNvSpPr>
            <a:spLocks noGrp="1"/>
          </p:cNvSpPr>
          <p:nvPr>
            <p:ph type="ctrTitle"/>
          </p:nvPr>
        </p:nvSpPr>
        <p:spPr>
          <a:xfrm>
            <a:off x="685800" y="4123000"/>
            <a:ext cx="7772400" cy="617734"/>
          </a:xfrm>
        </p:spPr>
        <p:txBody>
          <a:bodyPr>
            <a:spAutoFit/>
          </a:bodyPr>
          <a:lstStyle>
            <a:lvl1pPr algn="l">
              <a:defRPr>
                <a:solidFill>
                  <a:schemeClr val="bg1"/>
                </a:solidFill>
              </a:defRPr>
            </a:lvl1pPr>
          </a:lstStyle>
          <a:p>
            <a:r>
              <a:rPr lang="nb-NO"/>
              <a:t>Klikk for å redigere tittelstil</a:t>
            </a:r>
            <a:endParaRPr lang="nb-NO" dirty="0"/>
          </a:p>
        </p:txBody>
      </p:sp>
      <p:sp>
        <p:nvSpPr>
          <p:cNvPr id="14" name="Undertittel 2"/>
          <p:cNvSpPr>
            <a:spLocks noGrp="1"/>
          </p:cNvSpPr>
          <p:nvPr>
            <p:ph type="subTitle" idx="1"/>
          </p:nvPr>
        </p:nvSpPr>
        <p:spPr>
          <a:xfrm>
            <a:off x="685800" y="4714888"/>
            <a:ext cx="7772400" cy="448457"/>
          </a:xfrm>
        </p:spPr>
        <p:txBody>
          <a:bodyPr wrap="square">
            <a:sp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
        <p:nvSpPr>
          <p:cNvPr id="15" name="Plassholder for tekst 4"/>
          <p:cNvSpPr>
            <a:spLocks noGrp="1"/>
          </p:cNvSpPr>
          <p:nvPr>
            <p:ph type="body" sz="quarter" idx="11" hasCustomPrompt="1"/>
          </p:nvPr>
        </p:nvSpPr>
        <p:spPr>
          <a:xfrm>
            <a:off x="685720" y="5379268"/>
            <a:ext cx="7772479" cy="309958"/>
          </a:xfrm>
        </p:spPr>
        <p:txBody>
          <a:bodyPr wrap="square" anchor="b" anchorCtr="0">
            <a:spAutoFit/>
          </a:bodyPr>
          <a:lstStyle>
            <a:lvl1pPr marL="0" indent="0">
              <a:buNone/>
              <a:defRPr sz="1400">
                <a:solidFill>
                  <a:schemeClr val="bg1"/>
                </a:solidFill>
              </a:defRPr>
            </a:lvl1pPr>
          </a:lstStyle>
          <a:p>
            <a:pPr lvl="0"/>
            <a:r>
              <a:rPr lang="nb-NO"/>
              <a:t>Sted, dato</a:t>
            </a:r>
            <a:endParaRPr lang="nb-NO" dirty="0"/>
          </a:p>
        </p:txBody>
      </p:sp>
    </p:spTree>
    <p:extLst>
      <p:ext uri="{BB962C8B-B14F-4D97-AF65-F5344CB8AC3E}">
        <p14:creationId xmlns:p14="http://schemas.microsoft.com/office/powerpoint/2010/main" val="1423881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elforside">
    <p:spTree>
      <p:nvGrpSpPr>
        <p:cNvPr id="1" name=""/>
        <p:cNvGrpSpPr/>
        <p:nvPr/>
      </p:nvGrpSpPr>
      <p:grpSpPr>
        <a:xfrm>
          <a:off x="0" y="0"/>
          <a:ext cx="0" cy="0"/>
          <a:chOff x="0" y="0"/>
          <a:chExt cx="0" cy="0"/>
        </a:xfrm>
      </p:grpSpPr>
      <p:pic>
        <p:nvPicPr>
          <p:cNvPr id="16" name="Bilde 15"/>
          <p:cNvPicPr>
            <a:picLocks noChangeAspect="1"/>
          </p:cNvPicPr>
          <p:nvPr userDrawn="1"/>
        </p:nvPicPr>
        <p:blipFill rotWithShape="1">
          <a:blip r:embed="rId2">
            <a:extLst>
              <a:ext uri="{28A0092B-C50C-407E-A947-70E740481C1C}">
                <a14:useLocalDpi xmlns:a14="http://schemas.microsoft.com/office/drawing/2010/main" val="0"/>
              </a:ext>
            </a:extLst>
          </a:blip>
          <a:srcRect t="16720"/>
          <a:stretch/>
        </p:blipFill>
        <p:spPr>
          <a:xfrm>
            <a:off x="0" y="0"/>
            <a:ext cx="9143245" cy="5228631"/>
          </a:xfrm>
          <a:prstGeom prst="rect">
            <a:avLst/>
          </a:prstGeom>
          <a:solidFill>
            <a:schemeClr val="accent1"/>
          </a:solidFill>
        </p:spPr>
      </p:pic>
      <p:sp>
        <p:nvSpPr>
          <p:cNvPr id="2" name="Tittel 1"/>
          <p:cNvSpPr>
            <a:spLocks noGrp="1"/>
          </p:cNvSpPr>
          <p:nvPr>
            <p:ph type="ctrTitle"/>
          </p:nvPr>
        </p:nvSpPr>
        <p:spPr>
          <a:xfrm>
            <a:off x="685800" y="1616259"/>
            <a:ext cx="7772400" cy="617734"/>
          </a:xfrm>
        </p:spPr>
        <p:txBody>
          <a:bodyPr>
            <a:spAutoFit/>
          </a:bodyPr>
          <a:lstStyle>
            <a:lvl1pPr algn="l">
              <a:defRPr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685800" y="2212038"/>
            <a:ext cx="7772400" cy="448457"/>
          </a:xfrm>
        </p:spPr>
        <p:txBody>
          <a:bodyPr wrap="square">
            <a:sp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pic>
        <p:nvPicPr>
          <p:cNvPr id="22" name="Bilde 21"/>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266238" y="5414296"/>
            <a:ext cx="1076709" cy="146744"/>
          </a:xfrm>
          <a:prstGeom prst="rect">
            <a:avLst/>
          </a:prstGeom>
        </p:spPr>
      </p:pic>
      <p:sp>
        <p:nvSpPr>
          <p:cNvPr id="23" name="Plassholder for dato 3"/>
          <p:cNvSpPr>
            <a:spLocks noGrp="1"/>
          </p:cNvSpPr>
          <p:nvPr>
            <p:ph type="dt" sz="half" idx="2"/>
          </p:nvPr>
        </p:nvSpPr>
        <p:spPr>
          <a:xfrm>
            <a:off x="6732240" y="5514938"/>
            <a:ext cx="1080120" cy="108011"/>
          </a:xfrm>
          <a:prstGeom prst="rect">
            <a:avLst/>
          </a:prstGeom>
        </p:spPr>
        <p:txBody>
          <a:bodyPr anchor="ctr" anchorCtr="0"/>
          <a:lstStyle>
            <a:lvl1pPr>
              <a:defRPr sz="800">
                <a:solidFill>
                  <a:srgbClr val="003244"/>
                </a:solidFill>
              </a:defRPr>
            </a:lvl1pPr>
          </a:lstStyle>
          <a:p>
            <a:fld id="{9DAC3707-7F03-4C82-81C8-B28090AA5DEF}" type="datetime1">
              <a:rPr lang="nb-NO" smtClean="0"/>
              <a:t>26.01.2017</a:t>
            </a:fld>
            <a:endParaRPr lang="nb-NO" dirty="0"/>
          </a:p>
        </p:txBody>
      </p:sp>
      <p:sp>
        <p:nvSpPr>
          <p:cNvPr id="24" name="Plassholder for bunntekst 4"/>
          <p:cNvSpPr>
            <a:spLocks noGrp="1"/>
          </p:cNvSpPr>
          <p:nvPr>
            <p:ph type="ftr" sz="quarter" idx="3"/>
          </p:nvPr>
        </p:nvSpPr>
        <p:spPr>
          <a:xfrm>
            <a:off x="6732240" y="5298914"/>
            <a:ext cx="2160240" cy="162017"/>
          </a:xfrm>
          <a:prstGeom prst="rect">
            <a:avLst/>
          </a:prstGeom>
        </p:spPr>
        <p:txBody>
          <a:bodyPr anchor="ctr" anchorCtr="0"/>
          <a:lstStyle>
            <a:lvl1pPr algn="l">
              <a:defRPr sz="1000" b="1">
                <a:solidFill>
                  <a:srgbClr val="039BAF"/>
                </a:solidFill>
              </a:defRPr>
            </a:lvl1pPr>
          </a:lstStyle>
          <a:p>
            <a:r>
              <a:rPr lang="nb-NO"/>
              <a:t>Helsedirektoratets kostråd</a:t>
            </a:r>
            <a:endParaRPr lang="nb-NO" dirty="0"/>
          </a:p>
        </p:txBody>
      </p:sp>
      <p:sp>
        <p:nvSpPr>
          <p:cNvPr id="25" name="Plassholder for lysbildenummer 5"/>
          <p:cNvSpPr>
            <a:spLocks noGrp="1"/>
          </p:cNvSpPr>
          <p:nvPr>
            <p:ph type="sldNum" sz="quarter" idx="4"/>
          </p:nvPr>
        </p:nvSpPr>
        <p:spPr>
          <a:xfrm>
            <a:off x="7884368" y="5514938"/>
            <a:ext cx="648072" cy="108011"/>
          </a:xfrm>
          <a:prstGeom prst="rect">
            <a:avLst/>
          </a:prstGeom>
        </p:spPr>
        <p:txBody>
          <a:bodyPr anchor="ctr" anchorCtr="0"/>
          <a:lstStyle>
            <a:lvl1pPr>
              <a:defRPr sz="800">
                <a:solidFill>
                  <a:srgbClr val="003244"/>
                </a:solidFill>
              </a:defRPr>
            </a:lvl1pPr>
          </a:lstStyle>
          <a:p>
            <a:fld id="{CDA22134-EA94-4B2E-9154-EB8F13265450}" type="slidenum">
              <a:rPr lang="nb-NO" smtClean="0"/>
              <a:pPr/>
              <a:t>‹#›</a:t>
            </a:fld>
            <a:endParaRPr lang="nb-NO" dirty="0"/>
          </a:p>
        </p:txBody>
      </p:sp>
    </p:spTree>
    <p:extLst>
      <p:ext uri="{BB962C8B-B14F-4D97-AF65-F5344CB8AC3E}">
        <p14:creationId xmlns:p14="http://schemas.microsoft.com/office/powerpoint/2010/main" val="156834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elforside #2">
    <p:spTree>
      <p:nvGrpSpPr>
        <p:cNvPr id="1" name=""/>
        <p:cNvGrpSpPr/>
        <p:nvPr/>
      </p:nvGrpSpPr>
      <p:grpSpPr>
        <a:xfrm>
          <a:off x="0" y="0"/>
          <a:ext cx="0" cy="0"/>
          <a:chOff x="0" y="0"/>
          <a:chExt cx="0" cy="0"/>
        </a:xfrm>
      </p:grpSpPr>
      <p:pic>
        <p:nvPicPr>
          <p:cNvPr id="14" name="Bilde 13"/>
          <p:cNvPicPr>
            <a:picLocks noChangeAspect="1"/>
          </p:cNvPicPr>
          <p:nvPr userDrawn="1"/>
        </p:nvPicPr>
        <p:blipFill rotWithShape="1">
          <a:blip r:embed="rId2">
            <a:extLst>
              <a:ext uri="{28A0092B-C50C-407E-A947-70E740481C1C}">
                <a14:useLocalDpi xmlns:a14="http://schemas.microsoft.com/office/drawing/2010/main" val="0"/>
              </a:ext>
            </a:extLst>
          </a:blip>
          <a:srcRect t="16720"/>
          <a:stretch/>
        </p:blipFill>
        <p:spPr>
          <a:xfrm>
            <a:off x="0" y="0"/>
            <a:ext cx="9143245" cy="5228631"/>
          </a:xfrm>
          <a:prstGeom prst="rect">
            <a:avLst/>
          </a:prstGeom>
          <a:solidFill>
            <a:schemeClr val="accent2"/>
          </a:solidFill>
        </p:spPr>
      </p:pic>
      <p:sp>
        <p:nvSpPr>
          <p:cNvPr id="2" name="Tittel 1"/>
          <p:cNvSpPr>
            <a:spLocks noGrp="1"/>
          </p:cNvSpPr>
          <p:nvPr>
            <p:ph type="ctrTitle"/>
          </p:nvPr>
        </p:nvSpPr>
        <p:spPr>
          <a:xfrm>
            <a:off x="685800" y="1616259"/>
            <a:ext cx="7772400" cy="617734"/>
          </a:xfrm>
        </p:spPr>
        <p:txBody>
          <a:bodyPr>
            <a:spAutoFit/>
          </a:bodyPr>
          <a:lstStyle>
            <a:lvl1pPr algn="l">
              <a:defRPr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685800" y="2212038"/>
            <a:ext cx="7772400" cy="448457"/>
          </a:xfrm>
        </p:spPr>
        <p:txBody>
          <a:bodyPr wrap="square">
            <a:sp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
        <p:nvSpPr>
          <p:cNvPr id="15" name="Plassholder for dato 3"/>
          <p:cNvSpPr>
            <a:spLocks noGrp="1"/>
          </p:cNvSpPr>
          <p:nvPr>
            <p:ph type="dt" sz="half" idx="2"/>
          </p:nvPr>
        </p:nvSpPr>
        <p:spPr>
          <a:xfrm>
            <a:off x="6732240" y="5514938"/>
            <a:ext cx="1080120" cy="108011"/>
          </a:xfrm>
          <a:prstGeom prst="rect">
            <a:avLst/>
          </a:prstGeom>
        </p:spPr>
        <p:txBody>
          <a:bodyPr anchor="ctr" anchorCtr="0"/>
          <a:lstStyle>
            <a:lvl1pPr>
              <a:defRPr sz="800">
                <a:solidFill>
                  <a:srgbClr val="003244"/>
                </a:solidFill>
              </a:defRPr>
            </a:lvl1pPr>
          </a:lstStyle>
          <a:p>
            <a:fld id="{C8571489-265E-429F-BF1F-801B5E46B9A9}" type="datetime1">
              <a:rPr lang="nb-NO" smtClean="0"/>
              <a:t>26.01.2017</a:t>
            </a:fld>
            <a:endParaRPr lang="nb-NO" dirty="0"/>
          </a:p>
        </p:txBody>
      </p:sp>
      <p:sp>
        <p:nvSpPr>
          <p:cNvPr id="16" name="Plassholder for bunntekst 4"/>
          <p:cNvSpPr>
            <a:spLocks noGrp="1"/>
          </p:cNvSpPr>
          <p:nvPr>
            <p:ph type="ftr" sz="quarter" idx="3"/>
          </p:nvPr>
        </p:nvSpPr>
        <p:spPr>
          <a:xfrm>
            <a:off x="6732240" y="5298914"/>
            <a:ext cx="2160240" cy="162017"/>
          </a:xfrm>
          <a:prstGeom prst="rect">
            <a:avLst/>
          </a:prstGeom>
        </p:spPr>
        <p:txBody>
          <a:bodyPr anchor="ctr" anchorCtr="0"/>
          <a:lstStyle>
            <a:lvl1pPr algn="l">
              <a:defRPr sz="1000" b="1">
                <a:solidFill>
                  <a:srgbClr val="039BAF"/>
                </a:solidFill>
              </a:defRPr>
            </a:lvl1pPr>
          </a:lstStyle>
          <a:p>
            <a:r>
              <a:rPr lang="nb-NO"/>
              <a:t>Helsedirektoratets kostråd</a:t>
            </a:r>
            <a:endParaRPr lang="nb-NO" dirty="0"/>
          </a:p>
        </p:txBody>
      </p:sp>
      <p:sp>
        <p:nvSpPr>
          <p:cNvPr id="17" name="Plassholder for lysbildenummer 5"/>
          <p:cNvSpPr>
            <a:spLocks noGrp="1"/>
          </p:cNvSpPr>
          <p:nvPr>
            <p:ph type="sldNum" sz="quarter" idx="4"/>
          </p:nvPr>
        </p:nvSpPr>
        <p:spPr>
          <a:xfrm>
            <a:off x="7884368" y="5514938"/>
            <a:ext cx="648072" cy="108011"/>
          </a:xfrm>
          <a:prstGeom prst="rect">
            <a:avLst/>
          </a:prstGeom>
        </p:spPr>
        <p:txBody>
          <a:bodyPr anchor="ctr" anchorCtr="0"/>
          <a:lstStyle>
            <a:lvl1pPr>
              <a:defRPr sz="800">
                <a:solidFill>
                  <a:srgbClr val="003244"/>
                </a:solidFill>
              </a:defRPr>
            </a:lvl1pPr>
          </a:lstStyle>
          <a:p>
            <a:fld id="{CDA22134-EA94-4B2E-9154-EB8F13265450}" type="slidenum">
              <a:rPr lang="nb-NO" smtClean="0"/>
              <a:pPr/>
              <a:t>‹#›</a:t>
            </a:fld>
            <a:endParaRPr lang="nb-NO" dirty="0"/>
          </a:p>
        </p:txBody>
      </p:sp>
      <p:pic>
        <p:nvPicPr>
          <p:cNvPr id="18" name="Bilde 17"/>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266238" y="5414296"/>
            <a:ext cx="1076709" cy="146744"/>
          </a:xfrm>
          <a:prstGeom prst="rect">
            <a:avLst/>
          </a:prstGeom>
        </p:spPr>
      </p:pic>
    </p:spTree>
    <p:extLst>
      <p:ext uri="{BB962C8B-B14F-4D97-AF65-F5344CB8AC3E}">
        <p14:creationId xmlns:p14="http://schemas.microsoft.com/office/powerpoint/2010/main" val="154381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elforside #3">
    <p:spTree>
      <p:nvGrpSpPr>
        <p:cNvPr id="1" name=""/>
        <p:cNvGrpSpPr/>
        <p:nvPr/>
      </p:nvGrpSpPr>
      <p:grpSpPr>
        <a:xfrm>
          <a:off x="0" y="0"/>
          <a:ext cx="0" cy="0"/>
          <a:chOff x="0" y="0"/>
          <a:chExt cx="0" cy="0"/>
        </a:xfrm>
      </p:grpSpPr>
      <p:pic>
        <p:nvPicPr>
          <p:cNvPr id="15" name="Bilde 14"/>
          <p:cNvPicPr>
            <a:picLocks noChangeAspect="1"/>
          </p:cNvPicPr>
          <p:nvPr userDrawn="1"/>
        </p:nvPicPr>
        <p:blipFill rotWithShape="1">
          <a:blip r:embed="rId2">
            <a:extLst>
              <a:ext uri="{28A0092B-C50C-407E-A947-70E740481C1C}">
                <a14:useLocalDpi xmlns:a14="http://schemas.microsoft.com/office/drawing/2010/main" val="0"/>
              </a:ext>
            </a:extLst>
          </a:blip>
          <a:srcRect t="16667"/>
          <a:stretch/>
        </p:blipFill>
        <p:spPr>
          <a:xfrm>
            <a:off x="0" y="0"/>
            <a:ext cx="9143244" cy="5231969"/>
          </a:xfrm>
          <a:prstGeom prst="rect">
            <a:avLst/>
          </a:prstGeom>
          <a:solidFill>
            <a:srgbClr val="0093A7"/>
          </a:solidFill>
        </p:spPr>
      </p:pic>
      <p:sp>
        <p:nvSpPr>
          <p:cNvPr id="2" name="Tittel 1"/>
          <p:cNvSpPr>
            <a:spLocks noGrp="1"/>
          </p:cNvSpPr>
          <p:nvPr>
            <p:ph type="ctrTitle"/>
          </p:nvPr>
        </p:nvSpPr>
        <p:spPr>
          <a:xfrm>
            <a:off x="685800" y="1616259"/>
            <a:ext cx="7772400" cy="617734"/>
          </a:xfrm>
        </p:spPr>
        <p:txBody>
          <a:bodyPr>
            <a:spAutoFit/>
          </a:bodyPr>
          <a:lstStyle>
            <a:lvl1pPr algn="l">
              <a:defRPr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685800" y="2212038"/>
            <a:ext cx="7772400" cy="448457"/>
          </a:xfrm>
        </p:spPr>
        <p:txBody>
          <a:bodyPr wrap="square">
            <a:sp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
        <p:nvSpPr>
          <p:cNvPr id="16" name="Plassholder for dato 3"/>
          <p:cNvSpPr>
            <a:spLocks noGrp="1"/>
          </p:cNvSpPr>
          <p:nvPr>
            <p:ph type="dt" sz="half" idx="2"/>
          </p:nvPr>
        </p:nvSpPr>
        <p:spPr>
          <a:xfrm>
            <a:off x="6732240" y="5514938"/>
            <a:ext cx="1080120" cy="108011"/>
          </a:xfrm>
          <a:prstGeom prst="rect">
            <a:avLst/>
          </a:prstGeom>
        </p:spPr>
        <p:txBody>
          <a:bodyPr anchor="ctr" anchorCtr="0"/>
          <a:lstStyle>
            <a:lvl1pPr>
              <a:defRPr sz="800">
                <a:solidFill>
                  <a:srgbClr val="003244"/>
                </a:solidFill>
              </a:defRPr>
            </a:lvl1pPr>
          </a:lstStyle>
          <a:p>
            <a:fld id="{9E780EF7-242B-4E60-9170-94EDB76CBEC7}" type="datetime1">
              <a:rPr lang="nb-NO" smtClean="0"/>
              <a:t>26.01.2017</a:t>
            </a:fld>
            <a:endParaRPr lang="nb-NO" dirty="0"/>
          </a:p>
        </p:txBody>
      </p:sp>
      <p:sp>
        <p:nvSpPr>
          <p:cNvPr id="17" name="Plassholder for bunntekst 4"/>
          <p:cNvSpPr>
            <a:spLocks noGrp="1"/>
          </p:cNvSpPr>
          <p:nvPr>
            <p:ph type="ftr" sz="quarter" idx="3"/>
          </p:nvPr>
        </p:nvSpPr>
        <p:spPr>
          <a:xfrm>
            <a:off x="6732240" y="5298914"/>
            <a:ext cx="2160240" cy="162017"/>
          </a:xfrm>
          <a:prstGeom prst="rect">
            <a:avLst/>
          </a:prstGeom>
        </p:spPr>
        <p:txBody>
          <a:bodyPr anchor="ctr" anchorCtr="0"/>
          <a:lstStyle>
            <a:lvl1pPr algn="l">
              <a:defRPr sz="1000" b="1">
                <a:solidFill>
                  <a:srgbClr val="039BAF"/>
                </a:solidFill>
              </a:defRPr>
            </a:lvl1pPr>
          </a:lstStyle>
          <a:p>
            <a:r>
              <a:rPr lang="nb-NO"/>
              <a:t>Helsedirektoratets kostråd</a:t>
            </a:r>
            <a:endParaRPr lang="nb-NO" dirty="0"/>
          </a:p>
        </p:txBody>
      </p:sp>
      <p:sp>
        <p:nvSpPr>
          <p:cNvPr id="18" name="Plassholder for lysbildenummer 5"/>
          <p:cNvSpPr>
            <a:spLocks noGrp="1"/>
          </p:cNvSpPr>
          <p:nvPr>
            <p:ph type="sldNum" sz="quarter" idx="4"/>
          </p:nvPr>
        </p:nvSpPr>
        <p:spPr>
          <a:xfrm>
            <a:off x="7884368" y="5514938"/>
            <a:ext cx="648072" cy="108011"/>
          </a:xfrm>
          <a:prstGeom prst="rect">
            <a:avLst/>
          </a:prstGeom>
        </p:spPr>
        <p:txBody>
          <a:bodyPr anchor="ctr" anchorCtr="0"/>
          <a:lstStyle>
            <a:lvl1pPr>
              <a:defRPr sz="800">
                <a:solidFill>
                  <a:srgbClr val="003244"/>
                </a:solidFill>
              </a:defRPr>
            </a:lvl1pPr>
          </a:lstStyle>
          <a:p>
            <a:fld id="{CDA22134-EA94-4B2E-9154-EB8F13265450}" type="slidenum">
              <a:rPr lang="nb-NO" smtClean="0"/>
              <a:pPr/>
              <a:t>‹#›</a:t>
            </a:fld>
            <a:endParaRPr lang="nb-NO" dirty="0"/>
          </a:p>
        </p:txBody>
      </p:sp>
      <p:pic>
        <p:nvPicPr>
          <p:cNvPr id="19" name="Bilde 18"/>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266238" y="5414296"/>
            <a:ext cx="1076709" cy="146744"/>
          </a:xfrm>
          <a:prstGeom prst="rect">
            <a:avLst/>
          </a:prstGeom>
        </p:spPr>
      </p:pic>
    </p:spTree>
    <p:extLst>
      <p:ext uri="{BB962C8B-B14F-4D97-AF65-F5344CB8AC3E}">
        <p14:creationId xmlns:p14="http://schemas.microsoft.com/office/powerpoint/2010/main" val="497891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elforside #4">
    <p:spTree>
      <p:nvGrpSpPr>
        <p:cNvPr id="1" name=""/>
        <p:cNvGrpSpPr/>
        <p:nvPr/>
      </p:nvGrpSpPr>
      <p:grpSpPr>
        <a:xfrm>
          <a:off x="0" y="0"/>
          <a:ext cx="0" cy="0"/>
          <a:chOff x="0" y="0"/>
          <a:chExt cx="0" cy="0"/>
        </a:xfrm>
      </p:grpSpPr>
      <p:pic>
        <p:nvPicPr>
          <p:cNvPr id="15"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7095"/>
          <a:stretch/>
        </p:blipFill>
        <p:spPr>
          <a:xfrm>
            <a:off x="0" y="0"/>
            <a:ext cx="9143245" cy="5230362"/>
          </a:xfrm>
          <a:prstGeom prst="rect">
            <a:avLst/>
          </a:prstGeom>
        </p:spPr>
      </p:pic>
      <p:sp>
        <p:nvSpPr>
          <p:cNvPr id="2" name="Tittel 1"/>
          <p:cNvSpPr>
            <a:spLocks noGrp="1"/>
          </p:cNvSpPr>
          <p:nvPr>
            <p:ph type="ctrTitle"/>
          </p:nvPr>
        </p:nvSpPr>
        <p:spPr>
          <a:xfrm>
            <a:off x="685800" y="1616259"/>
            <a:ext cx="7772400" cy="617734"/>
          </a:xfrm>
        </p:spPr>
        <p:txBody>
          <a:bodyPr>
            <a:spAutoFit/>
          </a:bodyPr>
          <a:lstStyle>
            <a:lvl1pPr algn="l">
              <a:defRPr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685800" y="2212038"/>
            <a:ext cx="7772400" cy="448457"/>
          </a:xfrm>
        </p:spPr>
        <p:txBody>
          <a:bodyPr wrap="square">
            <a:sp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
        <p:nvSpPr>
          <p:cNvPr id="16" name="Plassholder for dato 3"/>
          <p:cNvSpPr>
            <a:spLocks noGrp="1"/>
          </p:cNvSpPr>
          <p:nvPr>
            <p:ph type="dt" sz="half" idx="2"/>
          </p:nvPr>
        </p:nvSpPr>
        <p:spPr>
          <a:xfrm>
            <a:off x="6732240" y="5514938"/>
            <a:ext cx="1080120" cy="108011"/>
          </a:xfrm>
          <a:prstGeom prst="rect">
            <a:avLst/>
          </a:prstGeom>
        </p:spPr>
        <p:txBody>
          <a:bodyPr anchor="ctr" anchorCtr="0"/>
          <a:lstStyle>
            <a:lvl1pPr>
              <a:defRPr sz="800">
                <a:solidFill>
                  <a:srgbClr val="003244"/>
                </a:solidFill>
              </a:defRPr>
            </a:lvl1pPr>
          </a:lstStyle>
          <a:p>
            <a:fld id="{5F34CBD6-C13C-44BC-9B91-7EB1BA139A24}" type="datetime1">
              <a:rPr lang="nb-NO" smtClean="0"/>
              <a:t>26.01.2017</a:t>
            </a:fld>
            <a:endParaRPr lang="nb-NO" dirty="0"/>
          </a:p>
        </p:txBody>
      </p:sp>
      <p:sp>
        <p:nvSpPr>
          <p:cNvPr id="17" name="Plassholder for bunntekst 4"/>
          <p:cNvSpPr>
            <a:spLocks noGrp="1"/>
          </p:cNvSpPr>
          <p:nvPr>
            <p:ph type="ftr" sz="quarter" idx="3"/>
          </p:nvPr>
        </p:nvSpPr>
        <p:spPr>
          <a:xfrm>
            <a:off x="6732240" y="5298914"/>
            <a:ext cx="2160240" cy="162017"/>
          </a:xfrm>
          <a:prstGeom prst="rect">
            <a:avLst/>
          </a:prstGeom>
        </p:spPr>
        <p:txBody>
          <a:bodyPr anchor="ctr" anchorCtr="0"/>
          <a:lstStyle>
            <a:lvl1pPr algn="l">
              <a:defRPr sz="1000" b="1">
                <a:solidFill>
                  <a:srgbClr val="039BAF"/>
                </a:solidFill>
              </a:defRPr>
            </a:lvl1pPr>
          </a:lstStyle>
          <a:p>
            <a:r>
              <a:rPr lang="nb-NO"/>
              <a:t>Helsedirektoratets kostråd</a:t>
            </a:r>
            <a:endParaRPr lang="nb-NO" dirty="0"/>
          </a:p>
        </p:txBody>
      </p:sp>
      <p:sp>
        <p:nvSpPr>
          <p:cNvPr id="18" name="Plassholder for lysbildenummer 5"/>
          <p:cNvSpPr>
            <a:spLocks noGrp="1"/>
          </p:cNvSpPr>
          <p:nvPr>
            <p:ph type="sldNum" sz="quarter" idx="4"/>
          </p:nvPr>
        </p:nvSpPr>
        <p:spPr>
          <a:xfrm>
            <a:off x="7884368" y="5514938"/>
            <a:ext cx="648072" cy="108011"/>
          </a:xfrm>
          <a:prstGeom prst="rect">
            <a:avLst/>
          </a:prstGeom>
        </p:spPr>
        <p:txBody>
          <a:bodyPr anchor="ctr" anchorCtr="0"/>
          <a:lstStyle>
            <a:lvl1pPr>
              <a:defRPr sz="800">
                <a:solidFill>
                  <a:srgbClr val="003244"/>
                </a:solidFill>
              </a:defRPr>
            </a:lvl1pPr>
          </a:lstStyle>
          <a:p>
            <a:fld id="{CDA22134-EA94-4B2E-9154-EB8F13265450}" type="slidenum">
              <a:rPr lang="nb-NO" smtClean="0"/>
              <a:pPr/>
              <a:t>‹#›</a:t>
            </a:fld>
            <a:endParaRPr lang="nb-NO" dirty="0"/>
          </a:p>
        </p:txBody>
      </p:sp>
      <p:pic>
        <p:nvPicPr>
          <p:cNvPr id="19" name="Bilde 18"/>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266238" y="5414296"/>
            <a:ext cx="1076709" cy="146744"/>
          </a:xfrm>
          <a:prstGeom prst="rect">
            <a:avLst/>
          </a:prstGeom>
        </p:spPr>
      </p:pic>
    </p:spTree>
    <p:extLst>
      <p:ext uri="{BB962C8B-B14F-4D97-AF65-F5344CB8AC3E}">
        <p14:creationId xmlns:p14="http://schemas.microsoft.com/office/powerpoint/2010/main" val="3544014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dato 3"/>
          <p:cNvSpPr>
            <a:spLocks noGrp="1"/>
          </p:cNvSpPr>
          <p:nvPr>
            <p:ph type="dt" sz="half" idx="2"/>
          </p:nvPr>
        </p:nvSpPr>
        <p:spPr>
          <a:xfrm>
            <a:off x="6732240" y="5514938"/>
            <a:ext cx="1080120" cy="108011"/>
          </a:xfrm>
          <a:prstGeom prst="rect">
            <a:avLst/>
          </a:prstGeom>
        </p:spPr>
        <p:txBody>
          <a:bodyPr anchor="ctr" anchorCtr="0"/>
          <a:lstStyle>
            <a:lvl1pPr>
              <a:defRPr sz="800">
                <a:solidFill>
                  <a:srgbClr val="003244"/>
                </a:solidFill>
              </a:defRPr>
            </a:lvl1pPr>
          </a:lstStyle>
          <a:p>
            <a:fld id="{CEAF42E2-667B-4F4D-B1CE-D98F226650A5}" type="datetime1">
              <a:rPr lang="nb-NO" smtClean="0"/>
              <a:t>26.01.2017</a:t>
            </a:fld>
            <a:endParaRPr lang="nb-NO" dirty="0"/>
          </a:p>
        </p:txBody>
      </p:sp>
      <p:sp>
        <p:nvSpPr>
          <p:cNvPr id="12" name="Plassholder for bunntekst 4"/>
          <p:cNvSpPr>
            <a:spLocks noGrp="1"/>
          </p:cNvSpPr>
          <p:nvPr>
            <p:ph type="ftr" sz="quarter" idx="3"/>
          </p:nvPr>
        </p:nvSpPr>
        <p:spPr>
          <a:xfrm>
            <a:off x="6732240" y="5298914"/>
            <a:ext cx="2160240" cy="162017"/>
          </a:xfrm>
          <a:prstGeom prst="rect">
            <a:avLst/>
          </a:prstGeom>
        </p:spPr>
        <p:txBody>
          <a:bodyPr anchor="ctr" anchorCtr="0"/>
          <a:lstStyle>
            <a:lvl1pPr algn="l">
              <a:defRPr sz="1000" b="1">
                <a:solidFill>
                  <a:srgbClr val="039BAF"/>
                </a:solidFill>
              </a:defRPr>
            </a:lvl1pPr>
          </a:lstStyle>
          <a:p>
            <a:r>
              <a:rPr lang="nb-NO" dirty="0"/>
              <a:t>Helsedirektoratets kostråd</a:t>
            </a:r>
          </a:p>
        </p:txBody>
      </p:sp>
      <p:sp>
        <p:nvSpPr>
          <p:cNvPr id="13" name="Plassholder for lysbildenummer 5"/>
          <p:cNvSpPr>
            <a:spLocks noGrp="1"/>
          </p:cNvSpPr>
          <p:nvPr>
            <p:ph type="sldNum" sz="quarter" idx="4"/>
          </p:nvPr>
        </p:nvSpPr>
        <p:spPr>
          <a:xfrm>
            <a:off x="7884368" y="5514938"/>
            <a:ext cx="648072" cy="108011"/>
          </a:xfrm>
          <a:prstGeom prst="rect">
            <a:avLst/>
          </a:prstGeom>
        </p:spPr>
        <p:txBody>
          <a:bodyPr anchor="ctr" anchorCtr="0"/>
          <a:lstStyle>
            <a:lvl1pPr>
              <a:defRPr sz="800">
                <a:solidFill>
                  <a:srgbClr val="003244"/>
                </a:solidFill>
              </a:defRPr>
            </a:lvl1pPr>
          </a:lstStyle>
          <a:p>
            <a:fld id="{CDA22134-EA94-4B2E-9154-EB8F13265450}" type="slidenum">
              <a:rPr lang="nb-NO" smtClean="0"/>
              <a:pPr/>
              <a:t>‹#›</a:t>
            </a:fld>
            <a:endParaRPr lang="nb-NO" dirty="0"/>
          </a:p>
        </p:txBody>
      </p:sp>
    </p:spTree>
    <p:extLst>
      <p:ext uri="{BB962C8B-B14F-4D97-AF65-F5344CB8AC3E}">
        <p14:creationId xmlns:p14="http://schemas.microsoft.com/office/powerpoint/2010/main" val="4122274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14" name="Plassholder for innhold 2"/>
          <p:cNvSpPr>
            <a:spLocks noGrp="1"/>
          </p:cNvSpPr>
          <p:nvPr>
            <p:ph idx="1"/>
          </p:nvPr>
        </p:nvSpPr>
        <p:spPr>
          <a:xfrm>
            <a:off x="468000" y="1416000"/>
            <a:ext cx="3960000" cy="377163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5" name="Plassholder for innhold 2"/>
          <p:cNvSpPr>
            <a:spLocks noGrp="1"/>
          </p:cNvSpPr>
          <p:nvPr>
            <p:ph idx="11"/>
          </p:nvPr>
        </p:nvSpPr>
        <p:spPr>
          <a:xfrm>
            <a:off x="4724400" y="1416000"/>
            <a:ext cx="3960000" cy="377163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dato 3"/>
          <p:cNvSpPr>
            <a:spLocks noGrp="1"/>
          </p:cNvSpPr>
          <p:nvPr>
            <p:ph type="dt" sz="half" idx="2"/>
          </p:nvPr>
        </p:nvSpPr>
        <p:spPr>
          <a:xfrm>
            <a:off x="6732240" y="5514938"/>
            <a:ext cx="1080120" cy="108011"/>
          </a:xfrm>
          <a:prstGeom prst="rect">
            <a:avLst/>
          </a:prstGeom>
        </p:spPr>
        <p:txBody>
          <a:bodyPr anchor="ctr" anchorCtr="0"/>
          <a:lstStyle>
            <a:lvl1pPr>
              <a:defRPr sz="800">
                <a:solidFill>
                  <a:srgbClr val="003244"/>
                </a:solidFill>
              </a:defRPr>
            </a:lvl1pPr>
          </a:lstStyle>
          <a:p>
            <a:fld id="{99D2EC4F-3108-4560-8244-640AFA2D8413}" type="datetime1">
              <a:rPr lang="nb-NO" smtClean="0"/>
              <a:t>26.01.2017</a:t>
            </a:fld>
            <a:endParaRPr lang="nb-NO" dirty="0"/>
          </a:p>
        </p:txBody>
      </p:sp>
      <p:sp>
        <p:nvSpPr>
          <p:cNvPr id="9" name="Plassholder for bunntekst 4"/>
          <p:cNvSpPr>
            <a:spLocks noGrp="1"/>
          </p:cNvSpPr>
          <p:nvPr>
            <p:ph type="ftr" sz="quarter" idx="3"/>
          </p:nvPr>
        </p:nvSpPr>
        <p:spPr>
          <a:xfrm>
            <a:off x="6732240" y="5298914"/>
            <a:ext cx="2160240" cy="162017"/>
          </a:xfrm>
          <a:prstGeom prst="rect">
            <a:avLst/>
          </a:prstGeom>
        </p:spPr>
        <p:txBody>
          <a:bodyPr anchor="ctr" anchorCtr="0"/>
          <a:lstStyle>
            <a:lvl1pPr algn="l">
              <a:defRPr sz="1000" b="1">
                <a:solidFill>
                  <a:srgbClr val="039BAF"/>
                </a:solidFill>
              </a:defRPr>
            </a:lvl1pPr>
          </a:lstStyle>
          <a:p>
            <a:r>
              <a:rPr lang="nb-NO"/>
              <a:t>Helsedirektoratets kostråd</a:t>
            </a:r>
            <a:endParaRPr lang="nb-NO" dirty="0"/>
          </a:p>
        </p:txBody>
      </p:sp>
      <p:sp>
        <p:nvSpPr>
          <p:cNvPr id="10" name="Plassholder for lysbildenummer 5"/>
          <p:cNvSpPr>
            <a:spLocks noGrp="1"/>
          </p:cNvSpPr>
          <p:nvPr>
            <p:ph type="sldNum" sz="quarter" idx="4"/>
          </p:nvPr>
        </p:nvSpPr>
        <p:spPr>
          <a:xfrm>
            <a:off x="7884368" y="5514938"/>
            <a:ext cx="648072" cy="108011"/>
          </a:xfrm>
          <a:prstGeom prst="rect">
            <a:avLst/>
          </a:prstGeom>
        </p:spPr>
        <p:txBody>
          <a:bodyPr anchor="ctr" anchorCtr="0"/>
          <a:lstStyle>
            <a:lvl1pPr>
              <a:defRPr sz="800">
                <a:solidFill>
                  <a:srgbClr val="003244"/>
                </a:solidFill>
              </a:defRPr>
            </a:lvl1pPr>
          </a:lstStyle>
          <a:p>
            <a:fld id="{CDA22134-EA94-4B2E-9154-EB8F13265450}" type="slidenum">
              <a:rPr lang="nb-NO" smtClean="0"/>
              <a:pPr/>
              <a:t>‹#›</a:t>
            </a:fld>
            <a:endParaRPr lang="nb-NO" dirty="0"/>
          </a:p>
        </p:txBody>
      </p:sp>
    </p:spTree>
    <p:extLst>
      <p:ext uri="{BB962C8B-B14F-4D97-AF65-F5344CB8AC3E}">
        <p14:creationId xmlns:p14="http://schemas.microsoft.com/office/powerpoint/2010/main" val="3245390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e innholdsdel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14" name="Plassholder for innhold 2"/>
          <p:cNvSpPr>
            <a:spLocks noGrp="1"/>
          </p:cNvSpPr>
          <p:nvPr>
            <p:ph idx="1"/>
          </p:nvPr>
        </p:nvSpPr>
        <p:spPr>
          <a:xfrm>
            <a:off x="468000" y="1416000"/>
            <a:ext cx="3960000" cy="1800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5" name="Plassholder for innhold 2"/>
          <p:cNvSpPr>
            <a:spLocks noGrp="1"/>
          </p:cNvSpPr>
          <p:nvPr>
            <p:ph idx="11"/>
          </p:nvPr>
        </p:nvSpPr>
        <p:spPr>
          <a:xfrm>
            <a:off x="4724400" y="1416000"/>
            <a:ext cx="3960000" cy="1800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innhold 2"/>
          <p:cNvSpPr>
            <a:spLocks noGrp="1"/>
          </p:cNvSpPr>
          <p:nvPr>
            <p:ph idx="12"/>
          </p:nvPr>
        </p:nvSpPr>
        <p:spPr>
          <a:xfrm>
            <a:off x="468000" y="3385812"/>
            <a:ext cx="3960000" cy="1800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Plassholder for innhold 2"/>
          <p:cNvSpPr>
            <a:spLocks noGrp="1"/>
          </p:cNvSpPr>
          <p:nvPr>
            <p:ph idx="13"/>
          </p:nvPr>
        </p:nvSpPr>
        <p:spPr>
          <a:xfrm>
            <a:off x="4724400" y="3385812"/>
            <a:ext cx="3960000" cy="1800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7" name="Plassholder for dato 3"/>
          <p:cNvSpPr>
            <a:spLocks noGrp="1"/>
          </p:cNvSpPr>
          <p:nvPr>
            <p:ph type="dt" sz="half" idx="2"/>
          </p:nvPr>
        </p:nvSpPr>
        <p:spPr>
          <a:xfrm>
            <a:off x="6732240" y="5514938"/>
            <a:ext cx="1080120" cy="108011"/>
          </a:xfrm>
          <a:prstGeom prst="rect">
            <a:avLst/>
          </a:prstGeom>
        </p:spPr>
        <p:txBody>
          <a:bodyPr anchor="ctr" anchorCtr="0"/>
          <a:lstStyle>
            <a:lvl1pPr>
              <a:defRPr sz="800">
                <a:solidFill>
                  <a:srgbClr val="003244"/>
                </a:solidFill>
              </a:defRPr>
            </a:lvl1pPr>
          </a:lstStyle>
          <a:p>
            <a:fld id="{522780B6-A1DF-4EB5-9AA1-8882B1A44CC1}" type="datetime1">
              <a:rPr lang="nb-NO" smtClean="0"/>
              <a:t>26.01.2017</a:t>
            </a:fld>
            <a:endParaRPr lang="nb-NO" dirty="0"/>
          </a:p>
        </p:txBody>
      </p:sp>
      <p:sp>
        <p:nvSpPr>
          <p:cNvPr id="18" name="Plassholder for bunntekst 4"/>
          <p:cNvSpPr>
            <a:spLocks noGrp="1"/>
          </p:cNvSpPr>
          <p:nvPr>
            <p:ph type="ftr" sz="quarter" idx="3"/>
          </p:nvPr>
        </p:nvSpPr>
        <p:spPr>
          <a:xfrm>
            <a:off x="6732240" y="5298914"/>
            <a:ext cx="2160240" cy="162017"/>
          </a:xfrm>
          <a:prstGeom prst="rect">
            <a:avLst/>
          </a:prstGeom>
        </p:spPr>
        <p:txBody>
          <a:bodyPr anchor="ctr" anchorCtr="0"/>
          <a:lstStyle>
            <a:lvl1pPr algn="l">
              <a:defRPr sz="1000" b="1">
                <a:solidFill>
                  <a:srgbClr val="039BAF"/>
                </a:solidFill>
              </a:defRPr>
            </a:lvl1pPr>
          </a:lstStyle>
          <a:p>
            <a:r>
              <a:rPr lang="nb-NO"/>
              <a:t>Helsedirektoratets kostråd</a:t>
            </a:r>
            <a:endParaRPr lang="nb-NO" dirty="0"/>
          </a:p>
        </p:txBody>
      </p:sp>
      <p:sp>
        <p:nvSpPr>
          <p:cNvPr id="19" name="Plassholder for lysbildenummer 5"/>
          <p:cNvSpPr>
            <a:spLocks noGrp="1"/>
          </p:cNvSpPr>
          <p:nvPr>
            <p:ph type="sldNum" sz="quarter" idx="4"/>
          </p:nvPr>
        </p:nvSpPr>
        <p:spPr>
          <a:xfrm>
            <a:off x="7884368" y="5514938"/>
            <a:ext cx="648072" cy="108011"/>
          </a:xfrm>
          <a:prstGeom prst="rect">
            <a:avLst/>
          </a:prstGeom>
        </p:spPr>
        <p:txBody>
          <a:bodyPr anchor="ctr" anchorCtr="0"/>
          <a:lstStyle>
            <a:lvl1pPr>
              <a:defRPr sz="800">
                <a:solidFill>
                  <a:srgbClr val="003244"/>
                </a:solidFill>
              </a:defRPr>
            </a:lvl1pPr>
          </a:lstStyle>
          <a:p>
            <a:fld id="{CDA22134-EA94-4B2E-9154-EB8F13265450}" type="slidenum">
              <a:rPr lang="nb-NO" smtClean="0"/>
              <a:pPr/>
              <a:t>‹#›</a:t>
            </a:fld>
            <a:endParaRPr lang="nb-NO" dirty="0"/>
          </a:p>
        </p:txBody>
      </p:sp>
    </p:spTree>
    <p:extLst>
      <p:ext uri="{BB962C8B-B14F-4D97-AF65-F5344CB8AC3E}">
        <p14:creationId xmlns:p14="http://schemas.microsoft.com/office/powerpoint/2010/main" val="3495779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14" name="Plassholder for innhold 2"/>
          <p:cNvSpPr>
            <a:spLocks noGrp="1"/>
          </p:cNvSpPr>
          <p:nvPr>
            <p:ph idx="1"/>
          </p:nvPr>
        </p:nvSpPr>
        <p:spPr>
          <a:xfrm>
            <a:off x="468000" y="2215042"/>
            <a:ext cx="3960000" cy="297259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5" name="Plassholder for innhold 2"/>
          <p:cNvSpPr>
            <a:spLocks noGrp="1"/>
          </p:cNvSpPr>
          <p:nvPr>
            <p:ph idx="11"/>
          </p:nvPr>
        </p:nvSpPr>
        <p:spPr>
          <a:xfrm>
            <a:off x="4724400" y="2215042"/>
            <a:ext cx="3960000" cy="297259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Text Placeholder 3"/>
          <p:cNvSpPr>
            <a:spLocks noGrp="1"/>
          </p:cNvSpPr>
          <p:nvPr>
            <p:ph type="body" sz="quarter" idx="12"/>
          </p:nvPr>
        </p:nvSpPr>
        <p:spPr>
          <a:xfrm>
            <a:off x="468000" y="1416000"/>
            <a:ext cx="3960000" cy="799042"/>
          </a:xfrm>
        </p:spPr>
        <p:txBody>
          <a:bodyPr anchor="b"/>
          <a:lstStyle>
            <a:lvl1pPr marL="0" indent="0">
              <a:buNone/>
              <a:defRPr b="1"/>
            </a:lvl1pPr>
          </a:lstStyle>
          <a:p>
            <a:pPr lvl="0"/>
            <a:r>
              <a:rPr lang="nb-NO"/>
              <a:t>Klikk for å redigere tekststiler i malen</a:t>
            </a:r>
          </a:p>
        </p:txBody>
      </p:sp>
      <p:sp>
        <p:nvSpPr>
          <p:cNvPr id="12" name="Text Placeholder 3"/>
          <p:cNvSpPr>
            <a:spLocks noGrp="1"/>
          </p:cNvSpPr>
          <p:nvPr>
            <p:ph type="body" sz="quarter" idx="13"/>
          </p:nvPr>
        </p:nvSpPr>
        <p:spPr>
          <a:xfrm>
            <a:off x="4724400" y="1416000"/>
            <a:ext cx="3960000" cy="799042"/>
          </a:xfrm>
        </p:spPr>
        <p:txBody>
          <a:bodyPr anchor="b"/>
          <a:lstStyle>
            <a:lvl1pPr marL="0" indent="0">
              <a:buNone/>
              <a:defRPr b="1"/>
            </a:lvl1pPr>
          </a:lstStyle>
          <a:p>
            <a:pPr lvl="0"/>
            <a:r>
              <a:rPr lang="nb-NO"/>
              <a:t>Klikk for å redigere tekststiler i malen</a:t>
            </a:r>
          </a:p>
        </p:txBody>
      </p:sp>
      <p:sp>
        <p:nvSpPr>
          <p:cNvPr id="11" name="Plassholder for dato 3"/>
          <p:cNvSpPr>
            <a:spLocks noGrp="1"/>
          </p:cNvSpPr>
          <p:nvPr>
            <p:ph type="dt" sz="half" idx="2"/>
          </p:nvPr>
        </p:nvSpPr>
        <p:spPr>
          <a:xfrm>
            <a:off x="6732240" y="5514938"/>
            <a:ext cx="1080120" cy="108011"/>
          </a:xfrm>
          <a:prstGeom prst="rect">
            <a:avLst/>
          </a:prstGeom>
        </p:spPr>
        <p:txBody>
          <a:bodyPr anchor="ctr" anchorCtr="0"/>
          <a:lstStyle>
            <a:lvl1pPr>
              <a:defRPr sz="800">
                <a:solidFill>
                  <a:srgbClr val="003244"/>
                </a:solidFill>
              </a:defRPr>
            </a:lvl1pPr>
          </a:lstStyle>
          <a:p>
            <a:fld id="{78858E05-2F1F-4634-AE14-BBEFDC7C08E1}" type="datetime1">
              <a:rPr lang="nb-NO" smtClean="0"/>
              <a:t>26.01.2017</a:t>
            </a:fld>
            <a:endParaRPr lang="nb-NO" dirty="0"/>
          </a:p>
        </p:txBody>
      </p:sp>
      <p:sp>
        <p:nvSpPr>
          <p:cNvPr id="13" name="Plassholder for bunntekst 4"/>
          <p:cNvSpPr>
            <a:spLocks noGrp="1"/>
          </p:cNvSpPr>
          <p:nvPr>
            <p:ph type="ftr" sz="quarter" idx="3"/>
          </p:nvPr>
        </p:nvSpPr>
        <p:spPr>
          <a:xfrm>
            <a:off x="6732240" y="5298914"/>
            <a:ext cx="2160240" cy="162017"/>
          </a:xfrm>
          <a:prstGeom prst="rect">
            <a:avLst/>
          </a:prstGeom>
        </p:spPr>
        <p:txBody>
          <a:bodyPr anchor="ctr" anchorCtr="0"/>
          <a:lstStyle>
            <a:lvl1pPr algn="l">
              <a:defRPr sz="1000" b="1">
                <a:solidFill>
                  <a:srgbClr val="039BAF"/>
                </a:solidFill>
              </a:defRPr>
            </a:lvl1pPr>
          </a:lstStyle>
          <a:p>
            <a:r>
              <a:rPr lang="nb-NO"/>
              <a:t>Helsedirektoratets kostråd</a:t>
            </a:r>
            <a:endParaRPr lang="nb-NO" dirty="0"/>
          </a:p>
        </p:txBody>
      </p:sp>
      <p:sp>
        <p:nvSpPr>
          <p:cNvPr id="17" name="Plassholder for lysbildenummer 5"/>
          <p:cNvSpPr>
            <a:spLocks noGrp="1"/>
          </p:cNvSpPr>
          <p:nvPr>
            <p:ph type="sldNum" sz="quarter" idx="4"/>
          </p:nvPr>
        </p:nvSpPr>
        <p:spPr>
          <a:xfrm>
            <a:off x="7884368" y="5514938"/>
            <a:ext cx="648072" cy="108011"/>
          </a:xfrm>
          <a:prstGeom prst="rect">
            <a:avLst/>
          </a:prstGeom>
        </p:spPr>
        <p:txBody>
          <a:bodyPr anchor="ctr" anchorCtr="0"/>
          <a:lstStyle>
            <a:lvl1pPr>
              <a:defRPr sz="800">
                <a:solidFill>
                  <a:srgbClr val="003244"/>
                </a:solidFill>
              </a:defRPr>
            </a:lvl1pPr>
          </a:lstStyle>
          <a:p>
            <a:fld id="{CDA22134-EA94-4B2E-9154-EB8F13265450}" type="slidenum">
              <a:rPr lang="nb-NO" smtClean="0"/>
              <a:pPr/>
              <a:t>‹#›</a:t>
            </a:fld>
            <a:endParaRPr lang="nb-NO" dirty="0"/>
          </a:p>
        </p:txBody>
      </p:sp>
    </p:spTree>
    <p:extLst>
      <p:ext uri="{BB962C8B-B14F-4D97-AF65-F5344CB8AC3E}">
        <p14:creationId xmlns:p14="http://schemas.microsoft.com/office/powerpoint/2010/main" val="3720690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tel og innhold #2">
    <p:spTree>
      <p:nvGrpSpPr>
        <p:cNvPr id="1" name=""/>
        <p:cNvGrpSpPr/>
        <p:nvPr/>
      </p:nvGrpSpPr>
      <p:grpSpPr>
        <a:xfrm>
          <a:off x="0" y="0"/>
          <a:ext cx="0" cy="0"/>
          <a:chOff x="0" y="0"/>
          <a:chExt cx="0" cy="0"/>
        </a:xfrm>
      </p:grpSpPr>
      <p:sp>
        <p:nvSpPr>
          <p:cNvPr id="10" name="Rektangel 9"/>
          <p:cNvSpPr/>
          <p:nvPr userDrawn="1"/>
        </p:nvSpPr>
        <p:spPr>
          <a:xfrm>
            <a:off x="0" y="5230362"/>
            <a:ext cx="9144000" cy="4846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b-NO"/>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266404" y="5414400"/>
            <a:ext cx="1076709" cy="146292"/>
          </a:xfrm>
          <a:prstGeom prst="rect">
            <a:avLst/>
          </a:prstGeom>
        </p:spPr>
      </p:pic>
      <p:sp>
        <p:nvSpPr>
          <p:cNvPr id="11" name="Plassholder for dato 3"/>
          <p:cNvSpPr>
            <a:spLocks noGrp="1"/>
          </p:cNvSpPr>
          <p:nvPr>
            <p:ph type="dt" sz="half" idx="2"/>
          </p:nvPr>
        </p:nvSpPr>
        <p:spPr>
          <a:xfrm>
            <a:off x="6732240" y="5514938"/>
            <a:ext cx="1080120" cy="108011"/>
          </a:xfrm>
          <a:prstGeom prst="rect">
            <a:avLst/>
          </a:prstGeom>
        </p:spPr>
        <p:txBody>
          <a:bodyPr anchor="ctr" anchorCtr="0"/>
          <a:lstStyle>
            <a:lvl1pPr>
              <a:defRPr sz="800">
                <a:solidFill>
                  <a:schemeClr val="bg1"/>
                </a:solidFill>
              </a:defRPr>
            </a:lvl1pPr>
          </a:lstStyle>
          <a:p>
            <a:fld id="{E064DEFE-E3EF-439F-A54F-EF15C07DCC86}" type="datetime1">
              <a:rPr lang="nb-NO" smtClean="0"/>
              <a:t>26.01.2017</a:t>
            </a:fld>
            <a:endParaRPr lang="nb-NO" dirty="0"/>
          </a:p>
        </p:txBody>
      </p:sp>
      <p:sp>
        <p:nvSpPr>
          <p:cNvPr id="12" name="Plassholder for bunntekst 4"/>
          <p:cNvSpPr>
            <a:spLocks noGrp="1"/>
          </p:cNvSpPr>
          <p:nvPr>
            <p:ph type="ftr" sz="quarter" idx="3"/>
          </p:nvPr>
        </p:nvSpPr>
        <p:spPr>
          <a:xfrm>
            <a:off x="6732240" y="5298914"/>
            <a:ext cx="2160240" cy="162017"/>
          </a:xfrm>
          <a:prstGeom prst="rect">
            <a:avLst/>
          </a:prstGeom>
        </p:spPr>
        <p:txBody>
          <a:bodyPr anchor="ctr" anchorCtr="0"/>
          <a:lstStyle>
            <a:lvl1pPr algn="l">
              <a:defRPr sz="1000" b="1">
                <a:solidFill>
                  <a:schemeClr val="bg1"/>
                </a:solidFill>
              </a:defRPr>
            </a:lvl1pPr>
          </a:lstStyle>
          <a:p>
            <a:r>
              <a:rPr lang="nb-NO"/>
              <a:t>Helsedirektoratets kostråd</a:t>
            </a:r>
            <a:endParaRPr lang="nb-NO" dirty="0"/>
          </a:p>
        </p:txBody>
      </p:sp>
      <p:sp>
        <p:nvSpPr>
          <p:cNvPr id="13" name="Plassholder for lysbildenummer 5"/>
          <p:cNvSpPr>
            <a:spLocks noGrp="1"/>
          </p:cNvSpPr>
          <p:nvPr>
            <p:ph type="sldNum" sz="quarter" idx="4"/>
          </p:nvPr>
        </p:nvSpPr>
        <p:spPr>
          <a:xfrm>
            <a:off x="7884368" y="5514938"/>
            <a:ext cx="648072" cy="108011"/>
          </a:xfrm>
          <a:prstGeom prst="rect">
            <a:avLst/>
          </a:prstGeom>
        </p:spPr>
        <p:txBody>
          <a:bodyPr anchor="ctr" anchorCtr="0"/>
          <a:lstStyle>
            <a:lvl1pPr>
              <a:defRPr sz="800">
                <a:solidFill>
                  <a:schemeClr val="bg1"/>
                </a:solidFill>
              </a:defRPr>
            </a:lvl1pPr>
          </a:lstStyle>
          <a:p>
            <a:fld id="{CDA22134-EA94-4B2E-9154-EB8F13265450}" type="slidenum">
              <a:rPr lang="nb-NO" smtClean="0"/>
              <a:pPr/>
              <a:t>‹#›</a:t>
            </a:fld>
            <a:endParaRPr lang="nb-NO" dirty="0"/>
          </a:p>
        </p:txBody>
      </p:sp>
    </p:spTree>
    <p:extLst>
      <p:ext uri="{BB962C8B-B14F-4D97-AF65-F5344CB8AC3E}">
        <p14:creationId xmlns:p14="http://schemas.microsoft.com/office/powerpoint/2010/main" val="1374075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tellysbilde">
    <p:spTree>
      <p:nvGrpSpPr>
        <p:cNvPr id="1" name=""/>
        <p:cNvGrpSpPr/>
        <p:nvPr/>
      </p:nvGrpSpPr>
      <p:grpSpPr>
        <a:xfrm>
          <a:off x="0" y="0"/>
          <a:ext cx="0" cy="0"/>
          <a:chOff x="0" y="0"/>
          <a:chExt cx="0" cy="0"/>
        </a:xfrm>
      </p:grpSpPr>
      <p:sp>
        <p:nvSpPr>
          <p:cNvPr id="14" name="Tittel 1"/>
          <p:cNvSpPr>
            <a:spLocks noGrp="1"/>
          </p:cNvSpPr>
          <p:nvPr>
            <p:ph type="ctrTitle"/>
          </p:nvPr>
        </p:nvSpPr>
        <p:spPr>
          <a:xfrm>
            <a:off x="685800" y="4183401"/>
            <a:ext cx="7772400" cy="402291"/>
          </a:xfrm>
        </p:spPr>
        <p:txBody>
          <a:bodyPr>
            <a:spAutoFit/>
          </a:bodyPr>
          <a:lstStyle>
            <a:lvl1pPr algn="l">
              <a:defRPr>
                <a:solidFill>
                  <a:srgbClr val="0093A7"/>
                </a:solidFill>
              </a:defRPr>
            </a:lvl1pPr>
          </a:lstStyle>
          <a:p>
            <a:r>
              <a:rPr lang="nb-NO" dirty="0"/>
              <a:t>Klikk for å redigere tittelstil</a:t>
            </a:r>
          </a:p>
        </p:txBody>
      </p:sp>
      <p:sp>
        <p:nvSpPr>
          <p:cNvPr id="15" name="Undertittel 2"/>
          <p:cNvSpPr>
            <a:spLocks noGrp="1"/>
          </p:cNvSpPr>
          <p:nvPr>
            <p:ph type="subTitle" idx="1"/>
          </p:nvPr>
        </p:nvSpPr>
        <p:spPr>
          <a:xfrm>
            <a:off x="685800" y="4716000"/>
            <a:ext cx="7772400" cy="340735"/>
          </a:xfrm>
        </p:spPr>
        <p:txBody>
          <a:bodyPr wrap="square">
            <a:spAutoFit/>
          </a:bodyPr>
          <a:lstStyle>
            <a:lvl1pPr marL="0" indent="0" algn="l">
              <a:buNone/>
              <a:defRPr>
                <a:solidFill>
                  <a:srgbClr val="0093A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Klikk for å redigere undertittelstil i malen</a:t>
            </a:r>
          </a:p>
        </p:txBody>
      </p:sp>
      <p:pic>
        <p:nvPicPr>
          <p:cNvPr id="16" name="Bilde 15"/>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83568" y="3925063"/>
            <a:ext cx="1682357" cy="228581"/>
          </a:xfrm>
          <a:prstGeom prst="rect">
            <a:avLst/>
          </a:prstGeom>
        </p:spPr>
      </p:pic>
      <p:pic>
        <p:nvPicPr>
          <p:cNvPr id="7" name="Plassholder for innhold 5"/>
          <p:cNvPicPr>
            <a:picLocks noChangeAspect="1"/>
          </p:cNvPicPr>
          <p:nvPr userDrawn="1"/>
        </p:nvPicPr>
        <p:blipFill>
          <a:blip r:embed="rId3">
            <a:extLst>
              <a:ext uri="{28A0092B-C50C-407E-A947-70E740481C1C}">
                <a14:useLocalDpi xmlns:a14="http://schemas.microsoft.com/office/drawing/2010/main" val="0"/>
              </a:ext>
            </a:extLst>
          </a:blip>
          <a:srcRect t="34791" b="34791"/>
          <a:stretch>
            <a:fillRect/>
          </a:stretch>
        </p:blipFill>
        <p:spPr>
          <a:xfrm>
            <a:off x="0" y="5194"/>
            <a:ext cx="9144000" cy="4175753"/>
          </a:xfrm>
          <a:prstGeom prst="rect">
            <a:avLst/>
          </a:prstGeom>
        </p:spPr>
      </p:pic>
    </p:spTree>
    <p:extLst>
      <p:ext uri="{BB962C8B-B14F-4D97-AF65-F5344CB8AC3E}">
        <p14:creationId xmlns:p14="http://schemas.microsoft.com/office/powerpoint/2010/main" val="390420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o innholdsdeler #2">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14" name="Plassholder for innhold 2"/>
          <p:cNvSpPr>
            <a:spLocks noGrp="1"/>
          </p:cNvSpPr>
          <p:nvPr>
            <p:ph idx="1"/>
          </p:nvPr>
        </p:nvSpPr>
        <p:spPr>
          <a:xfrm>
            <a:off x="468000" y="1416000"/>
            <a:ext cx="3960000" cy="377163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5" name="Plassholder for innhold 2"/>
          <p:cNvSpPr>
            <a:spLocks noGrp="1"/>
          </p:cNvSpPr>
          <p:nvPr>
            <p:ph idx="11"/>
          </p:nvPr>
        </p:nvSpPr>
        <p:spPr>
          <a:xfrm>
            <a:off x="4724400" y="1416000"/>
            <a:ext cx="3960000" cy="377163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Rektangel 11"/>
          <p:cNvSpPr/>
          <p:nvPr userDrawn="1"/>
        </p:nvSpPr>
        <p:spPr>
          <a:xfrm>
            <a:off x="0" y="5230362"/>
            <a:ext cx="9144000" cy="4846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b-NO"/>
          </a:p>
        </p:txBody>
      </p:sp>
      <p:pic>
        <p:nvPicPr>
          <p:cNvPr id="13" name="Bilde 12"/>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266404" y="5414400"/>
            <a:ext cx="1076709" cy="146292"/>
          </a:xfrm>
          <a:prstGeom prst="rect">
            <a:avLst/>
          </a:prstGeom>
        </p:spPr>
      </p:pic>
      <p:sp>
        <p:nvSpPr>
          <p:cNvPr id="17" name="Plassholder for dato 3"/>
          <p:cNvSpPr>
            <a:spLocks noGrp="1"/>
          </p:cNvSpPr>
          <p:nvPr>
            <p:ph type="dt" sz="half" idx="2"/>
          </p:nvPr>
        </p:nvSpPr>
        <p:spPr>
          <a:xfrm>
            <a:off x="6732240" y="5514938"/>
            <a:ext cx="1080120" cy="108011"/>
          </a:xfrm>
          <a:prstGeom prst="rect">
            <a:avLst/>
          </a:prstGeom>
        </p:spPr>
        <p:txBody>
          <a:bodyPr anchor="ctr" anchorCtr="0"/>
          <a:lstStyle>
            <a:lvl1pPr>
              <a:defRPr sz="800">
                <a:solidFill>
                  <a:schemeClr val="bg1"/>
                </a:solidFill>
              </a:defRPr>
            </a:lvl1pPr>
          </a:lstStyle>
          <a:p>
            <a:fld id="{FCA28C64-468B-48D1-8953-B569AF523D98}" type="datetime1">
              <a:rPr lang="nb-NO" smtClean="0"/>
              <a:t>26.01.2017</a:t>
            </a:fld>
            <a:endParaRPr lang="nb-NO" dirty="0"/>
          </a:p>
        </p:txBody>
      </p:sp>
      <p:sp>
        <p:nvSpPr>
          <p:cNvPr id="18" name="Plassholder for bunntekst 4"/>
          <p:cNvSpPr>
            <a:spLocks noGrp="1"/>
          </p:cNvSpPr>
          <p:nvPr>
            <p:ph type="ftr" sz="quarter" idx="3"/>
          </p:nvPr>
        </p:nvSpPr>
        <p:spPr>
          <a:xfrm>
            <a:off x="6732240" y="5298914"/>
            <a:ext cx="2160240" cy="162017"/>
          </a:xfrm>
          <a:prstGeom prst="rect">
            <a:avLst/>
          </a:prstGeom>
        </p:spPr>
        <p:txBody>
          <a:bodyPr anchor="ctr" anchorCtr="0"/>
          <a:lstStyle>
            <a:lvl1pPr algn="l">
              <a:defRPr sz="1000" b="1">
                <a:solidFill>
                  <a:schemeClr val="bg1"/>
                </a:solidFill>
              </a:defRPr>
            </a:lvl1pPr>
          </a:lstStyle>
          <a:p>
            <a:r>
              <a:rPr lang="nb-NO"/>
              <a:t>Helsedirektoratets kostråd</a:t>
            </a:r>
            <a:endParaRPr lang="nb-NO" dirty="0"/>
          </a:p>
        </p:txBody>
      </p:sp>
      <p:sp>
        <p:nvSpPr>
          <p:cNvPr id="19" name="Plassholder for lysbildenummer 5"/>
          <p:cNvSpPr>
            <a:spLocks noGrp="1"/>
          </p:cNvSpPr>
          <p:nvPr>
            <p:ph type="sldNum" sz="quarter" idx="4"/>
          </p:nvPr>
        </p:nvSpPr>
        <p:spPr>
          <a:xfrm>
            <a:off x="7884368" y="5514938"/>
            <a:ext cx="648072" cy="108011"/>
          </a:xfrm>
          <a:prstGeom prst="rect">
            <a:avLst/>
          </a:prstGeom>
        </p:spPr>
        <p:txBody>
          <a:bodyPr anchor="ctr" anchorCtr="0"/>
          <a:lstStyle>
            <a:lvl1pPr>
              <a:defRPr sz="800">
                <a:solidFill>
                  <a:schemeClr val="bg1"/>
                </a:solidFill>
              </a:defRPr>
            </a:lvl1pPr>
          </a:lstStyle>
          <a:p>
            <a:fld id="{CDA22134-EA94-4B2E-9154-EB8F13265450}" type="slidenum">
              <a:rPr lang="nb-NO" smtClean="0"/>
              <a:pPr/>
              <a:t>‹#›</a:t>
            </a:fld>
            <a:endParaRPr lang="nb-NO" dirty="0"/>
          </a:p>
        </p:txBody>
      </p:sp>
    </p:spTree>
    <p:extLst>
      <p:ext uri="{BB962C8B-B14F-4D97-AF65-F5344CB8AC3E}">
        <p14:creationId xmlns:p14="http://schemas.microsoft.com/office/powerpoint/2010/main" val="4074857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ire innholdsdeler #2">
    <p:spTree>
      <p:nvGrpSpPr>
        <p:cNvPr id="1" name=""/>
        <p:cNvGrpSpPr/>
        <p:nvPr/>
      </p:nvGrpSpPr>
      <p:grpSpPr>
        <a:xfrm>
          <a:off x="0" y="0"/>
          <a:ext cx="0" cy="0"/>
          <a:chOff x="0" y="0"/>
          <a:chExt cx="0" cy="0"/>
        </a:xfrm>
      </p:grpSpPr>
      <p:sp>
        <p:nvSpPr>
          <p:cNvPr id="17" name="Rektangel 16"/>
          <p:cNvSpPr/>
          <p:nvPr userDrawn="1"/>
        </p:nvSpPr>
        <p:spPr>
          <a:xfrm>
            <a:off x="0" y="5230362"/>
            <a:ext cx="9144000" cy="4846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b-NO"/>
          </a:p>
        </p:txBody>
      </p:sp>
      <p:pic>
        <p:nvPicPr>
          <p:cNvPr id="18" name="Bilde 17"/>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266404" y="5414400"/>
            <a:ext cx="1076709" cy="146292"/>
          </a:xfrm>
          <a:prstGeom prst="rect">
            <a:avLst/>
          </a:prstGeom>
        </p:spPr>
      </p:pic>
      <p:sp>
        <p:nvSpPr>
          <p:cNvPr id="19" name="Plassholder for dato 3"/>
          <p:cNvSpPr>
            <a:spLocks noGrp="1"/>
          </p:cNvSpPr>
          <p:nvPr>
            <p:ph type="dt" sz="half" idx="2"/>
          </p:nvPr>
        </p:nvSpPr>
        <p:spPr>
          <a:xfrm>
            <a:off x="6732240" y="5514938"/>
            <a:ext cx="1080120" cy="108011"/>
          </a:xfrm>
          <a:prstGeom prst="rect">
            <a:avLst/>
          </a:prstGeom>
        </p:spPr>
        <p:txBody>
          <a:bodyPr anchor="ctr" anchorCtr="0"/>
          <a:lstStyle>
            <a:lvl1pPr>
              <a:defRPr sz="800">
                <a:solidFill>
                  <a:schemeClr val="bg1"/>
                </a:solidFill>
              </a:defRPr>
            </a:lvl1pPr>
          </a:lstStyle>
          <a:p>
            <a:fld id="{96986A03-F610-4F36-8914-49A4F4A6D132}" type="datetime1">
              <a:rPr lang="nb-NO" smtClean="0"/>
              <a:t>26.01.2017</a:t>
            </a:fld>
            <a:endParaRPr lang="nb-NO" dirty="0"/>
          </a:p>
        </p:txBody>
      </p:sp>
      <p:sp>
        <p:nvSpPr>
          <p:cNvPr id="20" name="Plassholder for bunntekst 4"/>
          <p:cNvSpPr>
            <a:spLocks noGrp="1"/>
          </p:cNvSpPr>
          <p:nvPr>
            <p:ph type="ftr" sz="quarter" idx="3"/>
          </p:nvPr>
        </p:nvSpPr>
        <p:spPr>
          <a:xfrm>
            <a:off x="6732240" y="5298914"/>
            <a:ext cx="2160240" cy="162017"/>
          </a:xfrm>
          <a:prstGeom prst="rect">
            <a:avLst/>
          </a:prstGeom>
        </p:spPr>
        <p:txBody>
          <a:bodyPr anchor="ctr" anchorCtr="0"/>
          <a:lstStyle>
            <a:lvl1pPr algn="l">
              <a:defRPr sz="1000" b="1">
                <a:solidFill>
                  <a:schemeClr val="bg1"/>
                </a:solidFill>
              </a:defRPr>
            </a:lvl1pPr>
          </a:lstStyle>
          <a:p>
            <a:r>
              <a:rPr lang="nb-NO"/>
              <a:t>Helsedirektoratets kostråd</a:t>
            </a:r>
            <a:endParaRPr lang="nb-NO" dirty="0"/>
          </a:p>
        </p:txBody>
      </p:sp>
      <p:sp>
        <p:nvSpPr>
          <p:cNvPr id="21" name="Plassholder for lysbildenummer 5"/>
          <p:cNvSpPr>
            <a:spLocks noGrp="1"/>
          </p:cNvSpPr>
          <p:nvPr>
            <p:ph type="sldNum" sz="quarter" idx="4"/>
          </p:nvPr>
        </p:nvSpPr>
        <p:spPr>
          <a:xfrm>
            <a:off x="7884368" y="5514938"/>
            <a:ext cx="648072" cy="108011"/>
          </a:xfrm>
          <a:prstGeom prst="rect">
            <a:avLst/>
          </a:prstGeom>
        </p:spPr>
        <p:txBody>
          <a:bodyPr anchor="ctr" anchorCtr="0"/>
          <a:lstStyle>
            <a:lvl1pPr>
              <a:defRPr sz="800">
                <a:solidFill>
                  <a:schemeClr val="bg1"/>
                </a:solidFill>
              </a:defRPr>
            </a:lvl1pPr>
          </a:lstStyle>
          <a:p>
            <a:fld id="{CDA22134-EA94-4B2E-9154-EB8F13265450}" type="slidenum">
              <a:rPr lang="nb-NO" smtClean="0"/>
              <a:pPr/>
              <a:t>‹#›</a:t>
            </a:fld>
            <a:endParaRPr lang="nb-NO" dirty="0"/>
          </a:p>
        </p:txBody>
      </p:sp>
      <p:sp>
        <p:nvSpPr>
          <p:cNvPr id="2" name="Tittel 1"/>
          <p:cNvSpPr>
            <a:spLocks noGrp="1"/>
          </p:cNvSpPr>
          <p:nvPr>
            <p:ph type="title"/>
          </p:nvPr>
        </p:nvSpPr>
        <p:spPr/>
        <p:txBody>
          <a:bodyPr/>
          <a:lstStyle/>
          <a:p>
            <a:r>
              <a:rPr lang="nb-NO"/>
              <a:t>Klikk for å redigere tittelstil</a:t>
            </a:r>
          </a:p>
        </p:txBody>
      </p:sp>
      <p:sp>
        <p:nvSpPr>
          <p:cNvPr id="14" name="Plassholder for innhold 2"/>
          <p:cNvSpPr>
            <a:spLocks noGrp="1"/>
          </p:cNvSpPr>
          <p:nvPr>
            <p:ph idx="1"/>
          </p:nvPr>
        </p:nvSpPr>
        <p:spPr>
          <a:xfrm>
            <a:off x="468000" y="1416000"/>
            <a:ext cx="3960000" cy="1800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5" name="Plassholder for innhold 2"/>
          <p:cNvSpPr>
            <a:spLocks noGrp="1"/>
          </p:cNvSpPr>
          <p:nvPr>
            <p:ph idx="11"/>
          </p:nvPr>
        </p:nvSpPr>
        <p:spPr>
          <a:xfrm>
            <a:off x="4724400" y="1416000"/>
            <a:ext cx="3960000" cy="1800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innhold 2"/>
          <p:cNvSpPr>
            <a:spLocks noGrp="1"/>
          </p:cNvSpPr>
          <p:nvPr>
            <p:ph idx="12"/>
          </p:nvPr>
        </p:nvSpPr>
        <p:spPr>
          <a:xfrm>
            <a:off x="468000" y="3385812"/>
            <a:ext cx="3960000" cy="1800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3" name="Plassholder for innhold 2"/>
          <p:cNvSpPr>
            <a:spLocks noGrp="1"/>
          </p:cNvSpPr>
          <p:nvPr>
            <p:ph idx="13"/>
          </p:nvPr>
        </p:nvSpPr>
        <p:spPr>
          <a:xfrm>
            <a:off x="4724400" y="3385812"/>
            <a:ext cx="3960000" cy="1800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592956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ammenligning #2">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14" name="Plassholder for innhold 2"/>
          <p:cNvSpPr>
            <a:spLocks noGrp="1"/>
          </p:cNvSpPr>
          <p:nvPr>
            <p:ph idx="1"/>
          </p:nvPr>
        </p:nvSpPr>
        <p:spPr>
          <a:xfrm>
            <a:off x="468000" y="2215042"/>
            <a:ext cx="3960000" cy="297259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5" name="Plassholder for innhold 2"/>
          <p:cNvSpPr>
            <a:spLocks noGrp="1"/>
          </p:cNvSpPr>
          <p:nvPr>
            <p:ph idx="11"/>
          </p:nvPr>
        </p:nvSpPr>
        <p:spPr>
          <a:xfrm>
            <a:off x="4724400" y="2215042"/>
            <a:ext cx="3960000" cy="297259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Text Placeholder 3"/>
          <p:cNvSpPr>
            <a:spLocks noGrp="1"/>
          </p:cNvSpPr>
          <p:nvPr>
            <p:ph type="body" sz="quarter" idx="12"/>
          </p:nvPr>
        </p:nvSpPr>
        <p:spPr>
          <a:xfrm>
            <a:off x="468000" y="1416000"/>
            <a:ext cx="3960000" cy="799042"/>
          </a:xfrm>
        </p:spPr>
        <p:txBody>
          <a:bodyPr anchor="b"/>
          <a:lstStyle>
            <a:lvl1pPr marL="0" indent="0">
              <a:buNone/>
              <a:defRPr b="1"/>
            </a:lvl1pPr>
          </a:lstStyle>
          <a:p>
            <a:pPr lvl="0"/>
            <a:r>
              <a:rPr lang="nb-NO"/>
              <a:t>Klikk for å redigere tekststiler i malen</a:t>
            </a:r>
          </a:p>
        </p:txBody>
      </p:sp>
      <p:sp>
        <p:nvSpPr>
          <p:cNvPr id="12" name="Text Placeholder 3"/>
          <p:cNvSpPr>
            <a:spLocks noGrp="1"/>
          </p:cNvSpPr>
          <p:nvPr>
            <p:ph type="body" sz="quarter" idx="13"/>
          </p:nvPr>
        </p:nvSpPr>
        <p:spPr>
          <a:xfrm>
            <a:off x="4724400" y="1416000"/>
            <a:ext cx="3960000" cy="799042"/>
          </a:xfrm>
        </p:spPr>
        <p:txBody>
          <a:bodyPr anchor="b"/>
          <a:lstStyle>
            <a:lvl1pPr marL="0" indent="0">
              <a:buNone/>
              <a:defRPr b="1"/>
            </a:lvl1pPr>
          </a:lstStyle>
          <a:p>
            <a:pPr lvl="0"/>
            <a:r>
              <a:rPr lang="nb-NO"/>
              <a:t>Klikk for å redigere tekststiler i malen</a:t>
            </a:r>
          </a:p>
        </p:txBody>
      </p:sp>
      <p:sp>
        <p:nvSpPr>
          <p:cNvPr id="13" name="Rektangel 12"/>
          <p:cNvSpPr/>
          <p:nvPr userDrawn="1"/>
        </p:nvSpPr>
        <p:spPr>
          <a:xfrm>
            <a:off x="0" y="5230362"/>
            <a:ext cx="9144000" cy="4846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b-NO"/>
          </a:p>
        </p:txBody>
      </p:sp>
      <p:pic>
        <p:nvPicPr>
          <p:cNvPr id="17" name="Bilde 16"/>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266404" y="5414400"/>
            <a:ext cx="1076709" cy="146292"/>
          </a:xfrm>
          <a:prstGeom prst="rect">
            <a:avLst/>
          </a:prstGeom>
        </p:spPr>
      </p:pic>
      <p:sp>
        <p:nvSpPr>
          <p:cNvPr id="18" name="Plassholder for dato 3"/>
          <p:cNvSpPr>
            <a:spLocks noGrp="1"/>
          </p:cNvSpPr>
          <p:nvPr>
            <p:ph type="dt" sz="half" idx="2"/>
          </p:nvPr>
        </p:nvSpPr>
        <p:spPr>
          <a:xfrm>
            <a:off x="6732240" y="5514938"/>
            <a:ext cx="1080120" cy="108011"/>
          </a:xfrm>
          <a:prstGeom prst="rect">
            <a:avLst/>
          </a:prstGeom>
        </p:spPr>
        <p:txBody>
          <a:bodyPr anchor="ctr" anchorCtr="0"/>
          <a:lstStyle>
            <a:lvl1pPr>
              <a:defRPr sz="800">
                <a:solidFill>
                  <a:schemeClr val="bg1"/>
                </a:solidFill>
              </a:defRPr>
            </a:lvl1pPr>
          </a:lstStyle>
          <a:p>
            <a:fld id="{FB7A0804-DEDD-44DA-9716-2106587ADC57}" type="datetime1">
              <a:rPr lang="nb-NO" smtClean="0"/>
              <a:t>26.01.2017</a:t>
            </a:fld>
            <a:endParaRPr lang="nb-NO" dirty="0"/>
          </a:p>
        </p:txBody>
      </p:sp>
      <p:sp>
        <p:nvSpPr>
          <p:cNvPr id="19" name="Plassholder for bunntekst 4"/>
          <p:cNvSpPr>
            <a:spLocks noGrp="1"/>
          </p:cNvSpPr>
          <p:nvPr>
            <p:ph type="ftr" sz="quarter" idx="3"/>
          </p:nvPr>
        </p:nvSpPr>
        <p:spPr>
          <a:xfrm>
            <a:off x="6732240" y="5298914"/>
            <a:ext cx="2160240" cy="162017"/>
          </a:xfrm>
          <a:prstGeom prst="rect">
            <a:avLst/>
          </a:prstGeom>
        </p:spPr>
        <p:txBody>
          <a:bodyPr anchor="ctr" anchorCtr="0"/>
          <a:lstStyle>
            <a:lvl1pPr algn="l">
              <a:defRPr sz="1000" b="1">
                <a:solidFill>
                  <a:schemeClr val="bg1"/>
                </a:solidFill>
              </a:defRPr>
            </a:lvl1pPr>
          </a:lstStyle>
          <a:p>
            <a:r>
              <a:rPr lang="nb-NO"/>
              <a:t>Helsedirektoratets kostråd</a:t>
            </a:r>
            <a:endParaRPr lang="nb-NO" dirty="0"/>
          </a:p>
        </p:txBody>
      </p:sp>
      <p:sp>
        <p:nvSpPr>
          <p:cNvPr id="20" name="Plassholder for lysbildenummer 5"/>
          <p:cNvSpPr>
            <a:spLocks noGrp="1"/>
          </p:cNvSpPr>
          <p:nvPr>
            <p:ph type="sldNum" sz="quarter" idx="4"/>
          </p:nvPr>
        </p:nvSpPr>
        <p:spPr>
          <a:xfrm>
            <a:off x="7884368" y="5514938"/>
            <a:ext cx="648072" cy="108011"/>
          </a:xfrm>
          <a:prstGeom prst="rect">
            <a:avLst/>
          </a:prstGeom>
        </p:spPr>
        <p:txBody>
          <a:bodyPr anchor="ctr" anchorCtr="0"/>
          <a:lstStyle>
            <a:lvl1pPr>
              <a:defRPr sz="800">
                <a:solidFill>
                  <a:schemeClr val="bg1"/>
                </a:solidFill>
              </a:defRPr>
            </a:lvl1pPr>
          </a:lstStyle>
          <a:p>
            <a:fld id="{CDA22134-EA94-4B2E-9154-EB8F13265450}" type="slidenum">
              <a:rPr lang="nb-NO" smtClean="0"/>
              <a:pPr/>
              <a:t>‹#›</a:t>
            </a:fld>
            <a:endParaRPr lang="nb-NO" dirty="0"/>
          </a:p>
        </p:txBody>
      </p:sp>
    </p:spTree>
    <p:extLst>
      <p:ext uri="{BB962C8B-B14F-4D97-AF65-F5344CB8AC3E}">
        <p14:creationId xmlns:p14="http://schemas.microsoft.com/office/powerpoint/2010/main" val="2130061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cSld name="Titel, clipartbillede og tekst">
    <p:spTree>
      <p:nvGrpSpPr>
        <p:cNvPr id="1" name=""/>
        <p:cNvGrpSpPr/>
        <p:nvPr/>
      </p:nvGrpSpPr>
      <p:grpSpPr>
        <a:xfrm>
          <a:off x="0" y="0"/>
          <a:ext cx="0" cy="0"/>
          <a:chOff x="0" y="0"/>
          <a:chExt cx="0" cy="0"/>
        </a:xfrm>
      </p:grpSpPr>
      <p:sp>
        <p:nvSpPr>
          <p:cNvPr id="2" name="Titel 1"/>
          <p:cNvSpPr>
            <a:spLocks noGrp="1"/>
          </p:cNvSpPr>
          <p:nvPr>
            <p:ph type="title"/>
          </p:nvPr>
        </p:nvSpPr>
        <p:spPr>
          <a:xfrm>
            <a:off x="685800" y="508000"/>
            <a:ext cx="7772400" cy="402291"/>
          </a:xfrm>
        </p:spPr>
        <p:txBody>
          <a:bodyPr/>
          <a:lstStyle/>
          <a:p>
            <a:r>
              <a:rPr lang="da-DK"/>
              <a:t>Klik for at redigere titeltypografi i masteren</a:t>
            </a:r>
          </a:p>
        </p:txBody>
      </p:sp>
      <p:sp>
        <p:nvSpPr>
          <p:cNvPr id="3" name="Pladsholder til multimedieklip 2"/>
          <p:cNvSpPr>
            <a:spLocks noGrp="1"/>
          </p:cNvSpPr>
          <p:nvPr>
            <p:ph type="clipArt" sz="half" idx="1"/>
          </p:nvPr>
        </p:nvSpPr>
        <p:spPr>
          <a:xfrm>
            <a:off x="685800" y="1333500"/>
            <a:ext cx="3810000" cy="3619500"/>
          </a:xfrm>
        </p:spPr>
        <p:txBody>
          <a:bodyPr/>
          <a:lstStyle/>
          <a:p>
            <a:pPr lvl="0"/>
            <a:endParaRPr lang="da-DK" noProof="0"/>
          </a:p>
        </p:txBody>
      </p:sp>
      <p:sp>
        <p:nvSpPr>
          <p:cNvPr id="4" name="Pladsholder til tekst 3"/>
          <p:cNvSpPr>
            <a:spLocks noGrp="1"/>
          </p:cNvSpPr>
          <p:nvPr>
            <p:ph type="body" sz="half" idx="2"/>
          </p:nvPr>
        </p:nvSpPr>
        <p:spPr>
          <a:xfrm>
            <a:off x="4648200" y="1333500"/>
            <a:ext cx="3810000" cy="3619500"/>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a:xfrm>
            <a:off x="609601" y="5334000"/>
            <a:ext cx="938213" cy="254000"/>
          </a:xfrm>
          <a:prstGeom prst="rect">
            <a:avLst/>
          </a:prstGeom>
        </p:spPr>
        <p:txBody>
          <a:bodyPr/>
          <a:lstStyle>
            <a:lvl1pPr>
              <a:defRPr/>
            </a:lvl1pPr>
          </a:lstStyle>
          <a:p>
            <a:pPr>
              <a:defRPr/>
            </a:pPr>
            <a:fld id="{8D03A8AB-53BC-4979-BE47-924332EC7A77}" type="datetime1">
              <a:rPr lang="nb-NO" smtClean="0"/>
              <a:t>26.01.2017</a:t>
            </a:fld>
            <a:endParaRPr lang="nn-NO"/>
          </a:p>
        </p:txBody>
      </p:sp>
      <p:sp>
        <p:nvSpPr>
          <p:cNvPr id="6" name="Pladsholder til sidefod 5"/>
          <p:cNvSpPr>
            <a:spLocks noGrp="1"/>
          </p:cNvSpPr>
          <p:nvPr>
            <p:ph type="ftr" sz="quarter" idx="11"/>
          </p:nvPr>
        </p:nvSpPr>
        <p:spPr>
          <a:xfrm>
            <a:off x="1547814" y="5334000"/>
            <a:ext cx="5386387" cy="254000"/>
          </a:xfrm>
          <a:prstGeom prst="rect">
            <a:avLst/>
          </a:prstGeom>
        </p:spPr>
        <p:txBody>
          <a:bodyPr/>
          <a:lstStyle>
            <a:lvl1pPr>
              <a:defRPr/>
            </a:lvl1pPr>
          </a:lstStyle>
          <a:p>
            <a:pPr>
              <a:defRPr/>
            </a:pPr>
            <a:r>
              <a:rPr lang="nn-NO"/>
              <a:t>Helsedirektoratets kostråd</a:t>
            </a:r>
            <a:endParaRPr lang="nn-NO" sz="1400" b="0">
              <a:solidFill>
                <a:schemeClr val="tx1"/>
              </a:solidFill>
              <a:latin typeface="Times" pitchFamily="18" charset="0"/>
            </a:endParaRPr>
          </a:p>
        </p:txBody>
      </p:sp>
      <p:sp>
        <p:nvSpPr>
          <p:cNvPr id="7" name="Pladsholder til diasnummer 6"/>
          <p:cNvSpPr>
            <a:spLocks noGrp="1"/>
          </p:cNvSpPr>
          <p:nvPr>
            <p:ph type="sldNum" sz="quarter" idx="12"/>
          </p:nvPr>
        </p:nvSpPr>
        <p:spPr>
          <a:xfrm>
            <a:off x="8077200" y="5334000"/>
            <a:ext cx="685800" cy="254000"/>
          </a:xfrm>
        </p:spPr>
        <p:txBody>
          <a:bodyPr/>
          <a:lstStyle>
            <a:lvl1pPr>
              <a:defRPr/>
            </a:lvl1pPr>
          </a:lstStyle>
          <a:p>
            <a:pPr>
              <a:defRPr/>
            </a:pPr>
            <a:r>
              <a:rPr lang="nn-NO"/>
              <a:t>| </a:t>
            </a:r>
            <a:fld id="{E9B6F58C-DE5E-40C5-BD40-7E3A635548B0}" type="slidenum">
              <a:rPr lang="nn-NO"/>
              <a:pPr>
                <a:defRPr/>
              </a:pPr>
              <a:t>‹#›</a:t>
            </a:fld>
            <a:endParaRPr lang="nn-NO" sz="1400"/>
          </a:p>
        </p:txBody>
      </p:sp>
    </p:spTree>
    <p:extLst>
      <p:ext uri="{BB962C8B-B14F-4D97-AF65-F5344CB8AC3E}">
        <p14:creationId xmlns:p14="http://schemas.microsoft.com/office/powerpoint/2010/main" val="3039890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33500"/>
            <a:ext cx="3810000" cy="3619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3810000" cy="3619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1" y="5334000"/>
            <a:ext cx="938213" cy="254000"/>
          </a:xfrm>
          <a:prstGeom prst="rect">
            <a:avLst/>
          </a:prstGeom>
          <a:ln/>
        </p:spPr>
        <p:txBody>
          <a:bodyPr/>
          <a:lstStyle>
            <a:lvl1pPr>
              <a:defRPr/>
            </a:lvl1pPr>
          </a:lstStyle>
          <a:p>
            <a:pPr>
              <a:defRPr/>
            </a:pPr>
            <a:fld id="{321800B0-918E-464C-9452-1C4E0C5A629A}" type="datetime1">
              <a:rPr lang="nb-NO" smtClean="0"/>
              <a:t>26.01.2017</a:t>
            </a:fld>
            <a:endParaRPr lang="nb-NO"/>
          </a:p>
        </p:txBody>
      </p:sp>
      <p:sp>
        <p:nvSpPr>
          <p:cNvPr id="6" name="Footer Placeholder 5"/>
          <p:cNvSpPr>
            <a:spLocks noGrp="1" noChangeArrowheads="1"/>
          </p:cNvSpPr>
          <p:nvPr>
            <p:ph type="ftr" sz="quarter" idx="11"/>
          </p:nvPr>
        </p:nvSpPr>
        <p:spPr>
          <a:xfrm>
            <a:off x="1547814" y="5334000"/>
            <a:ext cx="5386387" cy="254000"/>
          </a:xfrm>
          <a:prstGeom prst="rect">
            <a:avLst/>
          </a:prstGeom>
          <a:ln/>
        </p:spPr>
        <p:txBody>
          <a:bodyPr/>
          <a:lstStyle>
            <a:lvl1pPr>
              <a:defRPr/>
            </a:lvl1pPr>
          </a:lstStyle>
          <a:p>
            <a:pPr>
              <a:defRPr/>
            </a:pPr>
            <a:r>
              <a:rPr lang="en-US"/>
              <a:t>Helsedirektoratets kostråd</a:t>
            </a:r>
            <a:endParaRPr lang="nb-NO"/>
          </a:p>
        </p:txBody>
      </p:sp>
      <p:sp>
        <p:nvSpPr>
          <p:cNvPr id="7" name="Rectangle 6"/>
          <p:cNvSpPr>
            <a:spLocks noGrp="1" noChangeArrowheads="1"/>
          </p:cNvSpPr>
          <p:nvPr>
            <p:ph type="sldNum" sz="quarter" idx="12"/>
          </p:nvPr>
        </p:nvSpPr>
        <p:spPr>
          <a:ln/>
        </p:spPr>
        <p:txBody>
          <a:bodyPr/>
          <a:lstStyle>
            <a:lvl1pPr>
              <a:defRPr/>
            </a:lvl1pPr>
          </a:lstStyle>
          <a:p>
            <a:pPr>
              <a:defRPr/>
            </a:pPr>
            <a:r>
              <a:rPr lang="nb-NO"/>
              <a:t>| </a:t>
            </a:r>
            <a:fld id="{9AE2509A-0E4F-48D3-A1C5-3FBA3C1F85E0}" type="slidenum">
              <a:rPr lang="nb-NO"/>
              <a:pPr>
                <a:defRPr/>
              </a:pPr>
              <a:t>‹#›</a:t>
            </a:fld>
            <a:endParaRPr lang="nb-NO" sz="1400"/>
          </a:p>
        </p:txBody>
      </p:sp>
    </p:spTree>
    <p:extLst>
      <p:ext uri="{BB962C8B-B14F-4D97-AF65-F5344CB8AC3E}">
        <p14:creationId xmlns:p14="http://schemas.microsoft.com/office/powerpoint/2010/main" val="236243614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cSld name="Tittel, innhold og 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85800" y="508000"/>
            <a:ext cx="7772400" cy="402291"/>
          </a:xfrm>
        </p:spPr>
        <p:txBody>
          <a:bodyPr/>
          <a:lstStyle/>
          <a:p>
            <a:r>
              <a:rPr lang="nb-NO"/>
              <a:t>Klikk for å redigere tittelstil</a:t>
            </a:r>
          </a:p>
        </p:txBody>
      </p:sp>
      <p:sp>
        <p:nvSpPr>
          <p:cNvPr id="3" name="Plassholder for innhold 2"/>
          <p:cNvSpPr>
            <a:spLocks noGrp="1"/>
          </p:cNvSpPr>
          <p:nvPr>
            <p:ph sz="half" idx="1"/>
          </p:nvPr>
        </p:nvSpPr>
        <p:spPr>
          <a:xfrm>
            <a:off x="685800" y="1333500"/>
            <a:ext cx="3815862" cy="36195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quarter" idx="2"/>
          </p:nvPr>
        </p:nvSpPr>
        <p:spPr>
          <a:xfrm>
            <a:off x="4642338" y="1333500"/>
            <a:ext cx="3815862" cy="174625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innhold 4"/>
          <p:cNvSpPr>
            <a:spLocks noGrp="1"/>
          </p:cNvSpPr>
          <p:nvPr>
            <p:ph sz="quarter" idx="3"/>
          </p:nvPr>
        </p:nvSpPr>
        <p:spPr>
          <a:xfrm>
            <a:off x="4642338" y="3206750"/>
            <a:ext cx="3815862" cy="174625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Rectangle 4"/>
          <p:cNvSpPr>
            <a:spLocks noGrp="1" noChangeArrowheads="1"/>
          </p:cNvSpPr>
          <p:nvPr>
            <p:ph type="dt" sz="half" idx="10"/>
          </p:nvPr>
        </p:nvSpPr>
        <p:spPr>
          <a:xfrm>
            <a:off x="685800" y="5334000"/>
            <a:ext cx="914400" cy="254000"/>
          </a:xfrm>
          <a:prstGeom prst="rect">
            <a:avLst/>
          </a:prstGeom>
          <a:ln/>
        </p:spPr>
        <p:txBody>
          <a:bodyPr lIns="81043" tIns="40522" rIns="81043" bIns="40522"/>
          <a:lstStyle>
            <a:lvl1pPr>
              <a:defRPr/>
            </a:lvl1pPr>
          </a:lstStyle>
          <a:p>
            <a:pPr>
              <a:defRPr/>
            </a:pPr>
            <a:fld id="{2BD8005D-9EEA-45FA-980E-DE527F563653}" type="datetime1">
              <a:rPr lang="nb-NO" altLang="nb-NO" smtClean="0"/>
              <a:t>26.01.2017</a:t>
            </a:fld>
            <a:endParaRPr lang="nn-NO" altLang="nb-NO"/>
          </a:p>
        </p:txBody>
      </p:sp>
      <p:sp>
        <p:nvSpPr>
          <p:cNvPr id="7" name="Rectangle 5"/>
          <p:cNvSpPr>
            <a:spLocks noGrp="1" noChangeArrowheads="1"/>
          </p:cNvSpPr>
          <p:nvPr>
            <p:ph type="ftr" sz="quarter" idx="11"/>
          </p:nvPr>
        </p:nvSpPr>
        <p:spPr>
          <a:xfrm>
            <a:off x="1600200" y="5334000"/>
            <a:ext cx="5486400" cy="254000"/>
          </a:xfrm>
          <a:prstGeom prst="rect">
            <a:avLst/>
          </a:prstGeom>
          <a:ln/>
        </p:spPr>
        <p:txBody>
          <a:bodyPr lIns="81043" tIns="40522" rIns="81043" bIns="40522"/>
          <a:lstStyle>
            <a:lvl1pPr>
              <a:defRPr/>
            </a:lvl1pPr>
          </a:lstStyle>
          <a:p>
            <a:pPr>
              <a:defRPr/>
            </a:pPr>
            <a:r>
              <a:rPr lang="nn-NO" altLang="nb-NO"/>
              <a:t>Helsedirektoratets kostråd</a:t>
            </a:r>
            <a:endParaRPr lang="nn-NO" altLang="nb-NO" sz="1200" b="0">
              <a:latin typeface="Times" pitchFamily="18" charset="0"/>
            </a:endParaRPr>
          </a:p>
        </p:txBody>
      </p:sp>
      <p:sp>
        <p:nvSpPr>
          <p:cNvPr id="8" name="Rectangle 6"/>
          <p:cNvSpPr>
            <a:spLocks noGrp="1" noChangeArrowheads="1"/>
          </p:cNvSpPr>
          <p:nvPr>
            <p:ph type="sldNum" sz="quarter" idx="12"/>
          </p:nvPr>
        </p:nvSpPr>
        <p:spPr>
          <a:ln/>
        </p:spPr>
        <p:txBody>
          <a:bodyPr lIns="81043" tIns="40522" rIns="81043" bIns="40522"/>
          <a:lstStyle>
            <a:lvl1pPr>
              <a:defRPr/>
            </a:lvl1pPr>
          </a:lstStyle>
          <a:p>
            <a:pPr>
              <a:defRPr/>
            </a:pPr>
            <a:r>
              <a:rPr lang="nn-NO" altLang="nb-NO"/>
              <a:t>| </a:t>
            </a:r>
            <a:fld id="{DF3A4A4C-5984-4D58-B388-3C5639B8EC24}" type="slidenum">
              <a:rPr lang="nn-NO" altLang="nb-NO"/>
              <a:pPr>
                <a:defRPr/>
              </a:pPr>
              <a:t>‹#›</a:t>
            </a:fld>
            <a:endParaRPr lang="nn-NO" altLang="nb-NO" sz="1200"/>
          </a:p>
        </p:txBody>
      </p:sp>
    </p:spTree>
    <p:extLst>
      <p:ext uri="{BB962C8B-B14F-4D97-AF65-F5344CB8AC3E}">
        <p14:creationId xmlns:p14="http://schemas.microsoft.com/office/powerpoint/2010/main" val="24951588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Titel og tabel">
    <p:spTree>
      <p:nvGrpSpPr>
        <p:cNvPr id="1" name=""/>
        <p:cNvGrpSpPr/>
        <p:nvPr/>
      </p:nvGrpSpPr>
      <p:grpSpPr>
        <a:xfrm>
          <a:off x="0" y="0"/>
          <a:ext cx="0" cy="0"/>
          <a:chOff x="0" y="0"/>
          <a:chExt cx="0" cy="0"/>
        </a:xfrm>
      </p:grpSpPr>
      <p:sp>
        <p:nvSpPr>
          <p:cNvPr id="2" name="Titel 1"/>
          <p:cNvSpPr>
            <a:spLocks noGrp="1"/>
          </p:cNvSpPr>
          <p:nvPr>
            <p:ph type="title"/>
          </p:nvPr>
        </p:nvSpPr>
        <p:spPr>
          <a:xfrm>
            <a:off x="685800" y="508000"/>
            <a:ext cx="7772400" cy="402291"/>
          </a:xfrm>
        </p:spPr>
        <p:txBody>
          <a:bodyPr/>
          <a:lstStyle/>
          <a:p>
            <a:r>
              <a:rPr lang="da-DK"/>
              <a:t>Klik for at redigere titeltypografi i masteren</a:t>
            </a:r>
          </a:p>
        </p:txBody>
      </p:sp>
      <p:sp>
        <p:nvSpPr>
          <p:cNvPr id="3" name="Pladsholder til tabel 2"/>
          <p:cNvSpPr>
            <a:spLocks noGrp="1"/>
          </p:cNvSpPr>
          <p:nvPr>
            <p:ph type="tbl" idx="1"/>
          </p:nvPr>
        </p:nvSpPr>
        <p:spPr>
          <a:xfrm>
            <a:off x="685800" y="1333500"/>
            <a:ext cx="7772400" cy="3619500"/>
          </a:xfrm>
        </p:spPr>
        <p:txBody>
          <a:bodyPr/>
          <a:lstStyle/>
          <a:p>
            <a:pPr lvl="0"/>
            <a:endParaRPr lang="da-DK" noProof="0"/>
          </a:p>
        </p:txBody>
      </p:sp>
      <p:sp>
        <p:nvSpPr>
          <p:cNvPr id="4" name="Pladsholder til dato 3"/>
          <p:cNvSpPr>
            <a:spLocks noGrp="1"/>
          </p:cNvSpPr>
          <p:nvPr>
            <p:ph type="dt" sz="half" idx="10"/>
          </p:nvPr>
        </p:nvSpPr>
        <p:spPr>
          <a:xfrm>
            <a:off x="609601" y="5334000"/>
            <a:ext cx="938213" cy="254000"/>
          </a:xfrm>
          <a:prstGeom prst="rect">
            <a:avLst/>
          </a:prstGeom>
        </p:spPr>
        <p:txBody>
          <a:bodyPr/>
          <a:lstStyle>
            <a:lvl1pPr>
              <a:defRPr/>
            </a:lvl1pPr>
          </a:lstStyle>
          <a:p>
            <a:pPr>
              <a:defRPr/>
            </a:pPr>
            <a:fld id="{6E8702FC-771E-4335-B2B9-82E707E7B2C6}" type="datetime1">
              <a:rPr lang="nb-NO" smtClean="0"/>
              <a:t>26.01.2017</a:t>
            </a:fld>
            <a:endParaRPr lang="nn-NO"/>
          </a:p>
        </p:txBody>
      </p:sp>
      <p:sp>
        <p:nvSpPr>
          <p:cNvPr id="5" name="Pladsholder til sidefod 4"/>
          <p:cNvSpPr>
            <a:spLocks noGrp="1"/>
          </p:cNvSpPr>
          <p:nvPr>
            <p:ph type="ftr" sz="quarter" idx="11"/>
          </p:nvPr>
        </p:nvSpPr>
        <p:spPr>
          <a:xfrm>
            <a:off x="1547814" y="5334000"/>
            <a:ext cx="5386387" cy="254000"/>
          </a:xfrm>
          <a:prstGeom prst="rect">
            <a:avLst/>
          </a:prstGeom>
        </p:spPr>
        <p:txBody>
          <a:bodyPr/>
          <a:lstStyle>
            <a:lvl1pPr>
              <a:defRPr/>
            </a:lvl1pPr>
          </a:lstStyle>
          <a:p>
            <a:pPr>
              <a:defRPr/>
            </a:pPr>
            <a:r>
              <a:rPr lang="nn-NO"/>
              <a:t>Helsedirektoratets kostråd</a:t>
            </a:r>
            <a:endParaRPr lang="nn-NO" sz="1400" b="0">
              <a:solidFill>
                <a:schemeClr val="tx1"/>
              </a:solidFill>
              <a:latin typeface="Times" pitchFamily="18" charset="0"/>
            </a:endParaRPr>
          </a:p>
        </p:txBody>
      </p:sp>
      <p:sp>
        <p:nvSpPr>
          <p:cNvPr id="6" name="Pladsholder til diasnummer 5"/>
          <p:cNvSpPr>
            <a:spLocks noGrp="1"/>
          </p:cNvSpPr>
          <p:nvPr>
            <p:ph type="sldNum" sz="quarter" idx="12"/>
          </p:nvPr>
        </p:nvSpPr>
        <p:spPr>
          <a:xfrm>
            <a:off x="8077200" y="5334000"/>
            <a:ext cx="685800" cy="254000"/>
          </a:xfrm>
        </p:spPr>
        <p:txBody>
          <a:bodyPr/>
          <a:lstStyle>
            <a:lvl1pPr>
              <a:defRPr/>
            </a:lvl1pPr>
          </a:lstStyle>
          <a:p>
            <a:pPr>
              <a:defRPr/>
            </a:pPr>
            <a:r>
              <a:rPr lang="nn-NO"/>
              <a:t>| </a:t>
            </a:r>
            <a:fld id="{ECCDB76A-D8D8-4306-A2E7-4CB130866950}" type="slidenum">
              <a:rPr lang="nn-NO"/>
              <a:pPr>
                <a:defRPr/>
              </a:pPr>
              <a:t>‹#›</a:t>
            </a:fld>
            <a:endParaRPr lang="nn-NO" sz="1400"/>
          </a:p>
        </p:txBody>
      </p:sp>
    </p:spTree>
    <p:extLst>
      <p:ext uri="{BB962C8B-B14F-4D97-AF65-F5344CB8AC3E}">
        <p14:creationId xmlns:p14="http://schemas.microsoft.com/office/powerpoint/2010/main" val="3745167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85" y="-205545"/>
            <a:ext cx="9143999" cy="6585405"/>
          </a:xfrm>
          <a:prstGeom prst="rect">
            <a:avLst/>
          </a:prstGeom>
          <a:noFill/>
          <a:ln>
            <a:noFill/>
          </a:ln>
        </p:spPr>
      </p:pic>
      <p:sp>
        <p:nvSpPr>
          <p:cNvPr id="2" name="Title 1"/>
          <p:cNvSpPr>
            <a:spLocks noGrp="1"/>
          </p:cNvSpPr>
          <p:nvPr>
            <p:ph type="title"/>
          </p:nvPr>
        </p:nvSpPr>
        <p:spPr/>
        <p:txBody>
          <a:bodyPr/>
          <a:lstStyle/>
          <a:p>
            <a:r>
              <a:rPr lang="nb-NO" dirty="0" err="1"/>
              <a:t>Click</a:t>
            </a:r>
            <a:r>
              <a:rPr lang="nb-NO" dirty="0"/>
              <a:t> to </a:t>
            </a:r>
            <a:r>
              <a:rPr lang="nb-NO" dirty="0" err="1"/>
              <a:t>edit</a:t>
            </a:r>
            <a:r>
              <a:rPr lang="nb-NO" dirty="0"/>
              <a:t> Master </a:t>
            </a:r>
            <a:r>
              <a:rPr lang="nb-NO" dirty="0" err="1"/>
              <a:t>title</a:t>
            </a:r>
            <a:r>
              <a:rPr lang="nb-NO" dirty="0"/>
              <a:t> style</a:t>
            </a:r>
            <a:endParaRPr lang="en-US" dirty="0"/>
          </a:p>
        </p:txBody>
      </p:sp>
      <p:sp>
        <p:nvSpPr>
          <p:cNvPr id="3" name="Date Placeholder 2"/>
          <p:cNvSpPr>
            <a:spLocks noGrp="1"/>
          </p:cNvSpPr>
          <p:nvPr>
            <p:ph type="dt" sz="half" idx="10"/>
          </p:nvPr>
        </p:nvSpPr>
        <p:spPr>
          <a:xfrm>
            <a:off x="7308304" y="5316915"/>
            <a:ext cx="1080120" cy="108011"/>
          </a:xfrm>
          <a:prstGeom prst="rect">
            <a:avLst/>
          </a:prstGeom>
        </p:spPr>
        <p:txBody>
          <a:bodyPr/>
          <a:lstStyle/>
          <a:p>
            <a:fld id="{C1B612B4-643E-4FBD-BC6D-83F2B8A52427}" type="datetime1">
              <a:rPr lang="nb-NO" smtClean="0"/>
              <a:t>26.01.2017</a:t>
            </a:fld>
            <a:endParaRPr lang="nb-NO" dirty="0"/>
          </a:p>
        </p:txBody>
      </p:sp>
      <p:sp>
        <p:nvSpPr>
          <p:cNvPr id="4" name="Footer Placeholder 3"/>
          <p:cNvSpPr>
            <a:spLocks noGrp="1"/>
          </p:cNvSpPr>
          <p:nvPr>
            <p:ph type="ftr" sz="quarter" idx="11"/>
          </p:nvPr>
        </p:nvSpPr>
        <p:spPr>
          <a:xfrm>
            <a:off x="6660232" y="5161756"/>
            <a:ext cx="2088232" cy="162017"/>
          </a:xfrm>
          <a:prstGeom prst="rect">
            <a:avLst/>
          </a:prstGeom>
        </p:spPr>
        <p:txBody>
          <a:bodyPr/>
          <a:lstStyle/>
          <a:p>
            <a:r>
              <a:rPr lang="nb-NO" dirty="0"/>
              <a:t>Helsedirektoratets kostråd</a:t>
            </a:r>
          </a:p>
        </p:txBody>
      </p:sp>
      <p:sp>
        <p:nvSpPr>
          <p:cNvPr id="5" name="Slide Number Placeholder 4"/>
          <p:cNvSpPr>
            <a:spLocks noGrp="1"/>
          </p:cNvSpPr>
          <p:nvPr>
            <p:ph type="sldNum" sz="quarter" idx="12"/>
          </p:nvPr>
        </p:nvSpPr>
        <p:spPr/>
        <p:txBody>
          <a:bodyPr/>
          <a:lstStyle/>
          <a:p>
            <a:fld id="{CDA22134-EA94-4B2E-9154-EB8F13265450}" type="slidenum">
              <a:rPr lang="nb-NO" smtClean="0"/>
              <a:pPr/>
              <a:t>‹#›</a:t>
            </a:fld>
            <a:endParaRPr lang="nb-NO" dirty="0"/>
          </a:p>
        </p:txBody>
      </p:sp>
      <p:sp>
        <p:nvSpPr>
          <p:cNvPr id="8" name="Text Placeholder 7"/>
          <p:cNvSpPr>
            <a:spLocks noGrp="1"/>
          </p:cNvSpPr>
          <p:nvPr>
            <p:ph type="body" sz="quarter" idx="13"/>
          </p:nvPr>
        </p:nvSpPr>
        <p:spPr>
          <a:xfrm>
            <a:off x="454025" y="1201738"/>
            <a:ext cx="8221663" cy="3816350"/>
          </a:xfrm>
        </p:spPr>
        <p:txBody>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a:p>
        </p:txBody>
      </p:sp>
      <p:pic>
        <p:nvPicPr>
          <p:cNvPr id="9" name="Bilde 10"/>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266238" y="5375052"/>
            <a:ext cx="1076709" cy="146744"/>
          </a:xfrm>
          <a:prstGeom prst="rect">
            <a:avLst/>
          </a:prstGeom>
        </p:spPr>
      </p:pic>
    </p:spTree>
    <p:extLst>
      <p:ext uri="{BB962C8B-B14F-4D97-AF65-F5344CB8AC3E}">
        <p14:creationId xmlns:p14="http://schemas.microsoft.com/office/powerpoint/2010/main" val="52043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a:t>Click</a:t>
            </a:r>
            <a:r>
              <a:rPr lang="nb-NO" dirty="0"/>
              <a:t> to </a:t>
            </a:r>
            <a:r>
              <a:rPr lang="nb-NO" dirty="0" err="1"/>
              <a:t>edit</a:t>
            </a:r>
            <a:r>
              <a:rPr lang="nb-NO" dirty="0"/>
              <a:t> Master </a:t>
            </a:r>
            <a:r>
              <a:rPr lang="nb-NO" dirty="0" err="1"/>
              <a:t>title</a:t>
            </a:r>
            <a:r>
              <a:rPr lang="nb-NO" dirty="0"/>
              <a:t> style</a:t>
            </a:r>
            <a:endParaRPr lang="en-US" dirty="0"/>
          </a:p>
        </p:txBody>
      </p:sp>
      <p:sp>
        <p:nvSpPr>
          <p:cNvPr id="5" name="Slide Number Placeholder 4"/>
          <p:cNvSpPr>
            <a:spLocks noGrp="1"/>
          </p:cNvSpPr>
          <p:nvPr>
            <p:ph type="sldNum" sz="quarter" idx="12"/>
          </p:nvPr>
        </p:nvSpPr>
        <p:spPr/>
        <p:txBody>
          <a:bodyPr/>
          <a:lstStyle/>
          <a:p>
            <a:fld id="{CDA22134-EA94-4B2E-9154-EB8F13265450}" type="slidenum">
              <a:rPr lang="nb-NO" smtClean="0"/>
              <a:pPr/>
              <a:t>‹#›</a:t>
            </a:fld>
            <a:endParaRPr lang="nb-NO" dirty="0"/>
          </a:p>
        </p:txBody>
      </p:sp>
      <p:sp>
        <p:nvSpPr>
          <p:cNvPr id="8" name="Text Placeholder 7"/>
          <p:cNvSpPr>
            <a:spLocks noGrp="1"/>
          </p:cNvSpPr>
          <p:nvPr>
            <p:ph type="body" sz="quarter" idx="13"/>
          </p:nvPr>
        </p:nvSpPr>
        <p:spPr>
          <a:xfrm>
            <a:off x="454025" y="1201738"/>
            <a:ext cx="8221663" cy="3816350"/>
          </a:xfrm>
        </p:spPr>
        <p:txBody>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a:p>
        </p:txBody>
      </p:sp>
    </p:spTree>
    <p:extLst>
      <p:ext uri="{BB962C8B-B14F-4D97-AF65-F5344CB8AC3E}">
        <p14:creationId xmlns:p14="http://schemas.microsoft.com/office/powerpoint/2010/main" val="520438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3" name="Plassholder for bilde 2"/>
          <p:cNvSpPr>
            <a:spLocks noGrp="1"/>
          </p:cNvSpPr>
          <p:nvPr>
            <p:ph type="pic" idx="10"/>
          </p:nvPr>
        </p:nvSpPr>
        <p:spPr>
          <a:xfrm>
            <a:off x="0" y="2203"/>
            <a:ext cx="9144000" cy="347979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endParaRPr lang="nb-NO" dirty="0"/>
          </a:p>
        </p:txBody>
      </p:sp>
      <p:pic>
        <p:nvPicPr>
          <p:cNvPr id="12" name="Bild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t="39054"/>
          <a:stretch/>
        </p:blipFill>
        <p:spPr>
          <a:xfrm>
            <a:off x="0" y="4086000"/>
            <a:ext cx="9144000" cy="1632856"/>
          </a:xfrm>
          <a:prstGeom prst="rect">
            <a:avLst/>
          </a:prstGeom>
          <a:solidFill>
            <a:schemeClr val="accent1"/>
          </a:solidFill>
        </p:spPr>
      </p:pic>
      <p:sp>
        <p:nvSpPr>
          <p:cNvPr id="14" name="Tittel 1"/>
          <p:cNvSpPr>
            <a:spLocks noGrp="1"/>
          </p:cNvSpPr>
          <p:nvPr>
            <p:ph type="ctrTitle"/>
          </p:nvPr>
        </p:nvSpPr>
        <p:spPr>
          <a:xfrm>
            <a:off x="685800" y="4122000"/>
            <a:ext cx="7772400" cy="617734"/>
          </a:xfrm>
        </p:spPr>
        <p:txBody>
          <a:bodyPr>
            <a:spAutoFit/>
          </a:bodyPr>
          <a:lstStyle>
            <a:lvl1pPr algn="l">
              <a:defRPr>
                <a:solidFill>
                  <a:schemeClr val="bg1"/>
                </a:solidFill>
              </a:defRPr>
            </a:lvl1pPr>
          </a:lstStyle>
          <a:p>
            <a:r>
              <a:rPr lang="nb-NO"/>
              <a:t>Klikk for å redigere tittelstil</a:t>
            </a:r>
            <a:endParaRPr lang="nb-NO" dirty="0"/>
          </a:p>
        </p:txBody>
      </p:sp>
      <p:sp>
        <p:nvSpPr>
          <p:cNvPr id="15" name="Undertittel 2"/>
          <p:cNvSpPr>
            <a:spLocks noGrp="1"/>
          </p:cNvSpPr>
          <p:nvPr>
            <p:ph type="subTitle" idx="1"/>
          </p:nvPr>
        </p:nvSpPr>
        <p:spPr>
          <a:xfrm>
            <a:off x="685800" y="4716000"/>
            <a:ext cx="7772400" cy="448457"/>
          </a:xfrm>
        </p:spPr>
        <p:txBody>
          <a:bodyPr wrap="square">
            <a:sp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pic>
        <p:nvPicPr>
          <p:cNvPr id="16" name="Bilde 15"/>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287805" y="3778496"/>
            <a:ext cx="1682357" cy="228581"/>
          </a:xfrm>
          <a:prstGeom prst="rect">
            <a:avLst/>
          </a:prstGeom>
        </p:spPr>
      </p:pic>
      <p:sp>
        <p:nvSpPr>
          <p:cNvPr id="17" name="Plassholder for tekst 4"/>
          <p:cNvSpPr>
            <a:spLocks noGrp="1"/>
          </p:cNvSpPr>
          <p:nvPr>
            <p:ph type="body" sz="quarter" idx="11" hasCustomPrompt="1"/>
          </p:nvPr>
        </p:nvSpPr>
        <p:spPr>
          <a:xfrm>
            <a:off x="685720" y="5378400"/>
            <a:ext cx="7772479" cy="309958"/>
          </a:xfrm>
        </p:spPr>
        <p:txBody>
          <a:bodyPr wrap="square" anchor="b" anchorCtr="0">
            <a:spAutoFit/>
          </a:bodyPr>
          <a:lstStyle>
            <a:lvl1pPr marL="0" indent="0">
              <a:buNone/>
              <a:defRPr sz="1400">
                <a:solidFill>
                  <a:schemeClr val="bg1"/>
                </a:solidFill>
              </a:defRPr>
            </a:lvl1pPr>
          </a:lstStyle>
          <a:p>
            <a:pPr lvl="0"/>
            <a:r>
              <a:rPr lang="nb-NO" dirty="0"/>
              <a:t>Sted, dato</a:t>
            </a:r>
          </a:p>
        </p:txBody>
      </p:sp>
    </p:spTree>
    <p:extLst>
      <p:ext uri="{BB962C8B-B14F-4D97-AF65-F5344CB8AC3E}">
        <p14:creationId xmlns:p14="http://schemas.microsoft.com/office/powerpoint/2010/main" val="1638722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tellysbilde #2">
    <p:spTree>
      <p:nvGrpSpPr>
        <p:cNvPr id="1" name=""/>
        <p:cNvGrpSpPr/>
        <p:nvPr/>
      </p:nvGrpSpPr>
      <p:grpSpPr>
        <a:xfrm>
          <a:off x="0" y="0"/>
          <a:ext cx="0" cy="0"/>
          <a:chOff x="0" y="0"/>
          <a:chExt cx="0" cy="0"/>
        </a:xfrm>
      </p:grpSpPr>
      <p:sp>
        <p:nvSpPr>
          <p:cNvPr id="13" name="Plassholder for bilde 2"/>
          <p:cNvSpPr>
            <a:spLocks noGrp="1"/>
          </p:cNvSpPr>
          <p:nvPr>
            <p:ph type="pic" idx="10"/>
          </p:nvPr>
        </p:nvSpPr>
        <p:spPr>
          <a:xfrm>
            <a:off x="0" y="2203"/>
            <a:ext cx="9144000" cy="347979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endParaRPr lang="nb-NO" dirty="0"/>
          </a:p>
        </p:txBody>
      </p:sp>
      <p:pic>
        <p:nvPicPr>
          <p:cNvPr id="10" name="Bilde 9"/>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287805" y="3778496"/>
            <a:ext cx="1682357" cy="228581"/>
          </a:xfrm>
          <a:prstGeom prst="rect">
            <a:avLst/>
          </a:prstGeom>
        </p:spPr>
      </p:pic>
      <p:pic>
        <p:nvPicPr>
          <p:cNvPr id="11" name="Bild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t="39054"/>
          <a:stretch/>
        </p:blipFill>
        <p:spPr>
          <a:xfrm>
            <a:off x="0" y="4085914"/>
            <a:ext cx="9144000" cy="1632856"/>
          </a:xfrm>
          <a:prstGeom prst="rect">
            <a:avLst/>
          </a:prstGeom>
          <a:solidFill>
            <a:srgbClr val="0093A7"/>
          </a:solidFill>
        </p:spPr>
      </p:pic>
      <p:sp>
        <p:nvSpPr>
          <p:cNvPr id="12" name="Tittel 1"/>
          <p:cNvSpPr>
            <a:spLocks noGrp="1"/>
          </p:cNvSpPr>
          <p:nvPr>
            <p:ph type="ctrTitle"/>
          </p:nvPr>
        </p:nvSpPr>
        <p:spPr>
          <a:xfrm>
            <a:off x="685800" y="4123000"/>
            <a:ext cx="7772400" cy="617734"/>
          </a:xfrm>
        </p:spPr>
        <p:txBody>
          <a:bodyPr>
            <a:spAutoFit/>
          </a:bodyPr>
          <a:lstStyle>
            <a:lvl1pPr algn="l">
              <a:defRPr>
                <a:solidFill>
                  <a:schemeClr val="bg1"/>
                </a:solidFill>
              </a:defRPr>
            </a:lvl1pPr>
          </a:lstStyle>
          <a:p>
            <a:r>
              <a:rPr lang="nb-NO"/>
              <a:t>Klikk for å redigere tittelstil</a:t>
            </a:r>
            <a:endParaRPr lang="nb-NO" dirty="0"/>
          </a:p>
        </p:txBody>
      </p:sp>
      <p:sp>
        <p:nvSpPr>
          <p:cNvPr id="14" name="Undertittel 2"/>
          <p:cNvSpPr>
            <a:spLocks noGrp="1"/>
          </p:cNvSpPr>
          <p:nvPr>
            <p:ph type="subTitle" idx="1"/>
          </p:nvPr>
        </p:nvSpPr>
        <p:spPr>
          <a:xfrm>
            <a:off x="685800" y="4714888"/>
            <a:ext cx="7772400" cy="448457"/>
          </a:xfrm>
        </p:spPr>
        <p:txBody>
          <a:bodyPr wrap="square">
            <a:sp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
        <p:nvSpPr>
          <p:cNvPr id="15" name="Plassholder for tekst 4"/>
          <p:cNvSpPr>
            <a:spLocks noGrp="1"/>
          </p:cNvSpPr>
          <p:nvPr>
            <p:ph type="body" sz="quarter" idx="11" hasCustomPrompt="1"/>
          </p:nvPr>
        </p:nvSpPr>
        <p:spPr>
          <a:xfrm>
            <a:off x="685720" y="5379268"/>
            <a:ext cx="7772479" cy="309958"/>
          </a:xfrm>
        </p:spPr>
        <p:txBody>
          <a:bodyPr wrap="square" anchor="b" anchorCtr="0">
            <a:spAutoFit/>
          </a:bodyPr>
          <a:lstStyle>
            <a:lvl1pPr marL="0" indent="0">
              <a:buNone/>
              <a:defRPr sz="1400">
                <a:solidFill>
                  <a:schemeClr val="bg1"/>
                </a:solidFill>
              </a:defRPr>
            </a:lvl1pPr>
          </a:lstStyle>
          <a:p>
            <a:pPr lvl="0"/>
            <a:r>
              <a:rPr lang="nb-NO" dirty="0"/>
              <a:t>Sted, dato</a:t>
            </a:r>
          </a:p>
        </p:txBody>
      </p:sp>
    </p:spTree>
    <p:extLst>
      <p:ext uri="{BB962C8B-B14F-4D97-AF65-F5344CB8AC3E}">
        <p14:creationId xmlns:p14="http://schemas.microsoft.com/office/powerpoint/2010/main" val="3445505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tellysbilde #3">
    <p:spTree>
      <p:nvGrpSpPr>
        <p:cNvPr id="1" name=""/>
        <p:cNvGrpSpPr/>
        <p:nvPr/>
      </p:nvGrpSpPr>
      <p:grpSpPr>
        <a:xfrm>
          <a:off x="0" y="0"/>
          <a:ext cx="0" cy="0"/>
          <a:chOff x="0" y="0"/>
          <a:chExt cx="0" cy="0"/>
        </a:xfrm>
      </p:grpSpPr>
      <p:sp>
        <p:nvSpPr>
          <p:cNvPr id="13" name="Plassholder for bilde 2"/>
          <p:cNvSpPr>
            <a:spLocks noGrp="1"/>
          </p:cNvSpPr>
          <p:nvPr>
            <p:ph type="pic" idx="10"/>
          </p:nvPr>
        </p:nvSpPr>
        <p:spPr>
          <a:xfrm>
            <a:off x="0" y="2203"/>
            <a:ext cx="9144000" cy="347979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endParaRPr lang="nb-NO" dirty="0"/>
          </a:p>
        </p:txBody>
      </p:sp>
      <p:pic>
        <p:nvPicPr>
          <p:cNvPr id="10" name="Bilde 9"/>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287805" y="3778496"/>
            <a:ext cx="1682357" cy="228581"/>
          </a:xfrm>
          <a:prstGeom prst="rect">
            <a:avLst/>
          </a:prstGeom>
        </p:spPr>
      </p:pic>
      <p:pic>
        <p:nvPicPr>
          <p:cNvPr id="11" name="Bild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t="39054"/>
          <a:stretch/>
        </p:blipFill>
        <p:spPr>
          <a:xfrm>
            <a:off x="0" y="4085914"/>
            <a:ext cx="9144000" cy="1632856"/>
          </a:xfrm>
          <a:prstGeom prst="rect">
            <a:avLst/>
          </a:prstGeom>
          <a:solidFill>
            <a:schemeClr val="accent2"/>
          </a:solidFill>
        </p:spPr>
      </p:pic>
      <p:sp>
        <p:nvSpPr>
          <p:cNvPr id="12" name="Tittel 1"/>
          <p:cNvSpPr>
            <a:spLocks noGrp="1"/>
          </p:cNvSpPr>
          <p:nvPr>
            <p:ph type="ctrTitle"/>
          </p:nvPr>
        </p:nvSpPr>
        <p:spPr>
          <a:xfrm>
            <a:off x="685800" y="4123000"/>
            <a:ext cx="7772400" cy="617734"/>
          </a:xfrm>
        </p:spPr>
        <p:txBody>
          <a:bodyPr>
            <a:spAutoFit/>
          </a:bodyPr>
          <a:lstStyle>
            <a:lvl1pPr algn="l">
              <a:defRPr>
                <a:solidFill>
                  <a:schemeClr val="bg1"/>
                </a:solidFill>
              </a:defRPr>
            </a:lvl1pPr>
          </a:lstStyle>
          <a:p>
            <a:r>
              <a:rPr lang="nb-NO"/>
              <a:t>Klikk for å redigere tittelstil</a:t>
            </a:r>
            <a:endParaRPr lang="nb-NO" dirty="0"/>
          </a:p>
        </p:txBody>
      </p:sp>
      <p:sp>
        <p:nvSpPr>
          <p:cNvPr id="14" name="Undertittel 2"/>
          <p:cNvSpPr>
            <a:spLocks noGrp="1"/>
          </p:cNvSpPr>
          <p:nvPr>
            <p:ph type="subTitle" idx="1"/>
          </p:nvPr>
        </p:nvSpPr>
        <p:spPr>
          <a:xfrm>
            <a:off x="685800" y="4714888"/>
            <a:ext cx="7772400" cy="448457"/>
          </a:xfrm>
        </p:spPr>
        <p:txBody>
          <a:bodyPr wrap="square">
            <a:sp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
        <p:nvSpPr>
          <p:cNvPr id="15" name="Plassholder for tekst 4"/>
          <p:cNvSpPr>
            <a:spLocks noGrp="1"/>
          </p:cNvSpPr>
          <p:nvPr>
            <p:ph type="body" sz="quarter" idx="11" hasCustomPrompt="1"/>
          </p:nvPr>
        </p:nvSpPr>
        <p:spPr>
          <a:xfrm>
            <a:off x="685720" y="5379268"/>
            <a:ext cx="7772479" cy="309958"/>
          </a:xfrm>
        </p:spPr>
        <p:txBody>
          <a:bodyPr wrap="square" anchor="b" anchorCtr="0">
            <a:spAutoFit/>
          </a:bodyPr>
          <a:lstStyle>
            <a:lvl1pPr marL="0" indent="0">
              <a:buNone/>
              <a:defRPr sz="1400">
                <a:solidFill>
                  <a:schemeClr val="bg1"/>
                </a:solidFill>
              </a:defRPr>
            </a:lvl1pPr>
          </a:lstStyle>
          <a:p>
            <a:pPr lvl="0"/>
            <a:r>
              <a:rPr lang="nb-NO" dirty="0"/>
              <a:t>Sted, dato</a:t>
            </a:r>
          </a:p>
        </p:txBody>
      </p:sp>
    </p:spTree>
    <p:extLst>
      <p:ext uri="{BB962C8B-B14F-4D97-AF65-F5344CB8AC3E}">
        <p14:creationId xmlns:p14="http://schemas.microsoft.com/office/powerpoint/2010/main" val="93131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tellysbilde #4">
    <p:spTree>
      <p:nvGrpSpPr>
        <p:cNvPr id="1" name=""/>
        <p:cNvGrpSpPr/>
        <p:nvPr/>
      </p:nvGrpSpPr>
      <p:grpSpPr>
        <a:xfrm>
          <a:off x="0" y="0"/>
          <a:ext cx="0" cy="0"/>
          <a:chOff x="0" y="0"/>
          <a:chExt cx="0" cy="0"/>
        </a:xfrm>
      </p:grpSpPr>
      <p:sp>
        <p:nvSpPr>
          <p:cNvPr id="13" name="Plassholder for bilde 2"/>
          <p:cNvSpPr>
            <a:spLocks noGrp="1"/>
          </p:cNvSpPr>
          <p:nvPr>
            <p:ph type="pic" idx="10"/>
          </p:nvPr>
        </p:nvSpPr>
        <p:spPr>
          <a:xfrm>
            <a:off x="0" y="2203"/>
            <a:ext cx="9144000" cy="347979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endParaRPr lang="nb-NO" dirty="0"/>
          </a:p>
        </p:txBody>
      </p:sp>
      <p:pic>
        <p:nvPicPr>
          <p:cNvPr id="10" name="Bilde 9"/>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287805" y="3778496"/>
            <a:ext cx="1682357" cy="228581"/>
          </a:xfrm>
          <a:prstGeom prst="rect">
            <a:avLst/>
          </a:prstGeom>
        </p:spPr>
      </p:pic>
      <p:pic>
        <p:nvPicPr>
          <p:cNvPr id="11" name="Bild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t="39054"/>
          <a:stretch/>
        </p:blipFill>
        <p:spPr>
          <a:xfrm>
            <a:off x="0" y="4086000"/>
            <a:ext cx="9144000" cy="1632856"/>
          </a:xfrm>
          <a:prstGeom prst="rect">
            <a:avLst/>
          </a:prstGeom>
          <a:solidFill>
            <a:schemeClr val="accent6"/>
          </a:solidFill>
        </p:spPr>
      </p:pic>
      <p:sp>
        <p:nvSpPr>
          <p:cNvPr id="12" name="Tittel 1"/>
          <p:cNvSpPr>
            <a:spLocks noGrp="1"/>
          </p:cNvSpPr>
          <p:nvPr>
            <p:ph type="ctrTitle"/>
          </p:nvPr>
        </p:nvSpPr>
        <p:spPr>
          <a:xfrm>
            <a:off x="685800" y="4122000"/>
            <a:ext cx="7772400" cy="617734"/>
          </a:xfrm>
        </p:spPr>
        <p:txBody>
          <a:bodyPr>
            <a:spAutoFit/>
          </a:bodyPr>
          <a:lstStyle>
            <a:lvl1pPr algn="l">
              <a:defRPr>
                <a:solidFill>
                  <a:schemeClr val="bg1"/>
                </a:solidFill>
              </a:defRPr>
            </a:lvl1pPr>
          </a:lstStyle>
          <a:p>
            <a:r>
              <a:rPr lang="nb-NO"/>
              <a:t>Klikk for å redigere tittelstil</a:t>
            </a:r>
            <a:endParaRPr lang="nb-NO" dirty="0"/>
          </a:p>
        </p:txBody>
      </p:sp>
      <p:sp>
        <p:nvSpPr>
          <p:cNvPr id="14" name="Undertittel 2"/>
          <p:cNvSpPr>
            <a:spLocks noGrp="1"/>
          </p:cNvSpPr>
          <p:nvPr>
            <p:ph type="subTitle" idx="1"/>
          </p:nvPr>
        </p:nvSpPr>
        <p:spPr>
          <a:xfrm>
            <a:off x="685800" y="4716000"/>
            <a:ext cx="7772400" cy="448457"/>
          </a:xfrm>
        </p:spPr>
        <p:txBody>
          <a:bodyPr wrap="square">
            <a:sp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
        <p:nvSpPr>
          <p:cNvPr id="15" name="Plassholder for tekst 4"/>
          <p:cNvSpPr>
            <a:spLocks noGrp="1"/>
          </p:cNvSpPr>
          <p:nvPr>
            <p:ph type="body" sz="quarter" idx="11" hasCustomPrompt="1"/>
          </p:nvPr>
        </p:nvSpPr>
        <p:spPr>
          <a:xfrm>
            <a:off x="685720" y="5378400"/>
            <a:ext cx="7772479" cy="309958"/>
          </a:xfrm>
        </p:spPr>
        <p:txBody>
          <a:bodyPr wrap="square" anchor="b" anchorCtr="0">
            <a:spAutoFit/>
          </a:bodyPr>
          <a:lstStyle>
            <a:lvl1pPr marL="0" indent="0">
              <a:buNone/>
              <a:defRPr sz="1400">
                <a:solidFill>
                  <a:schemeClr val="bg1"/>
                </a:solidFill>
              </a:defRPr>
            </a:lvl1pPr>
          </a:lstStyle>
          <a:p>
            <a:pPr lvl="0"/>
            <a:r>
              <a:rPr lang="nb-NO" dirty="0"/>
              <a:t>Sted, dato</a:t>
            </a:r>
          </a:p>
        </p:txBody>
      </p:sp>
    </p:spTree>
    <p:extLst>
      <p:ext uri="{BB962C8B-B14F-4D97-AF65-F5344CB8AC3E}">
        <p14:creationId xmlns:p14="http://schemas.microsoft.com/office/powerpoint/2010/main" val="847202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tellysbilde #5">
    <p:spTree>
      <p:nvGrpSpPr>
        <p:cNvPr id="1" name=""/>
        <p:cNvGrpSpPr/>
        <p:nvPr/>
      </p:nvGrpSpPr>
      <p:grpSpPr>
        <a:xfrm>
          <a:off x="0" y="0"/>
          <a:ext cx="0" cy="0"/>
          <a:chOff x="0" y="0"/>
          <a:chExt cx="0" cy="0"/>
        </a:xfrm>
      </p:grpSpPr>
      <p:sp>
        <p:nvSpPr>
          <p:cNvPr id="13" name="Plassholder for bilde 2"/>
          <p:cNvSpPr>
            <a:spLocks noGrp="1"/>
          </p:cNvSpPr>
          <p:nvPr>
            <p:ph type="pic" idx="10"/>
          </p:nvPr>
        </p:nvSpPr>
        <p:spPr>
          <a:xfrm>
            <a:off x="0" y="2203"/>
            <a:ext cx="9144000" cy="347979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endParaRPr lang="nb-NO" dirty="0"/>
          </a:p>
        </p:txBody>
      </p:sp>
      <p:pic>
        <p:nvPicPr>
          <p:cNvPr id="10" name="Bilde 9"/>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287805" y="3778496"/>
            <a:ext cx="1682357" cy="228581"/>
          </a:xfrm>
          <a:prstGeom prst="rect">
            <a:avLst/>
          </a:prstGeom>
        </p:spPr>
      </p:pic>
      <p:pic>
        <p:nvPicPr>
          <p:cNvPr id="11" name="Bild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t="39054"/>
          <a:stretch/>
        </p:blipFill>
        <p:spPr>
          <a:xfrm>
            <a:off x="0" y="4085914"/>
            <a:ext cx="9144000" cy="1632856"/>
          </a:xfrm>
          <a:prstGeom prst="rect">
            <a:avLst/>
          </a:prstGeom>
          <a:solidFill>
            <a:srgbClr val="76428D"/>
          </a:solidFill>
        </p:spPr>
      </p:pic>
      <p:sp>
        <p:nvSpPr>
          <p:cNvPr id="12" name="Tittel 1"/>
          <p:cNvSpPr>
            <a:spLocks noGrp="1"/>
          </p:cNvSpPr>
          <p:nvPr>
            <p:ph type="ctrTitle"/>
          </p:nvPr>
        </p:nvSpPr>
        <p:spPr>
          <a:xfrm>
            <a:off x="685800" y="4123000"/>
            <a:ext cx="7772400" cy="617734"/>
          </a:xfrm>
        </p:spPr>
        <p:txBody>
          <a:bodyPr>
            <a:spAutoFit/>
          </a:bodyPr>
          <a:lstStyle>
            <a:lvl1pPr algn="l">
              <a:defRPr>
                <a:solidFill>
                  <a:schemeClr val="bg1"/>
                </a:solidFill>
              </a:defRPr>
            </a:lvl1pPr>
          </a:lstStyle>
          <a:p>
            <a:r>
              <a:rPr lang="nb-NO"/>
              <a:t>Klikk for å redigere tittelstil</a:t>
            </a:r>
            <a:endParaRPr lang="nb-NO" dirty="0"/>
          </a:p>
        </p:txBody>
      </p:sp>
      <p:sp>
        <p:nvSpPr>
          <p:cNvPr id="14" name="Undertittel 2"/>
          <p:cNvSpPr>
            <a:spLocks noGrp="1"/>
          </p:cNvSpPr>
          <p:nvPr>
            <p:ph type="subTitle" idx="1"/>
          </p:nvPr>
        </p:nvSpPr>
        <p:spPr>
          <a:xfrm>
            <a:off x="685800" y="4714888"/>
            <a:ext cx="7772400" cy="448457"/>
          </a:xfrm>
        </p:spPr>
        <p:txBody>
          <a:bodyPr wrap="square">
            <a:sp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
        <p:nvSpPr>
          <p:cNvPr id="15" name="Plassholder for tekst 4"/>
          <p:cNvSpPr>
            <a:spLocks noGrp="1"/>
          </p:cNvSpPr>
          <p:nvPr>
            <p:ph type="body" sz="quarter" idx="11" hasCustomPrompt="1"/>
          </p:nvPr>
        </p:nvSpPr>
        <p:spPr>
          <a:xfrm>
            <a:off x="685720" y="5379268"/>
            <a:ext cx="7772479" cy="309958"/>
          </a:xfrm>
        </p:spPr>
        <p:txBody>
          <a:bodyPr wrap="square" anchor="b" anchorCtr="0">
            <a:spAutoFit/>
          </a:bodyPr>
          <a:lstStyle>
            <a:lvl1pPr marL="0" indent="0">
              <a:buNone/>
              <a:defRPr sz="1400">
                <a:solidFill>
                  <a:schemeClr val="bg1"/>
                </a:solidFill>
              </a:defRPr>
            </a:lvl1pPr>
          </a:lstStyle>
          <a:p>
            <a:pPr lvl="0"/>
            <a:r>
              <a:rPr lang="nb-NO"/>
              <a:t>Sted, dato</a:t>
            </a:r>
            <a:endParaRPr lang="nb-NO" dirty="0"/>
          </a:p>
        </p:txBody>
      </p:sp>
    </p:spTree>
    <p:extLst>
      <p:ext uri="{BB962C8B-B14F-4D97-AF65-F5344CB8AC3E}">
        <p14:creationId xmlns:p14="http://schemas.microsoft.com/office/powerpoint/2010/main" val="3504503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42000"/>
          </a:schemeClr>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3610" y="431983"/>
            <a:ext cx="8222389" cy="402291"/>
          </a:xfrm>
          <a:prstGeom prst="rect">
            <a:avLst/>
          </a:prstGeom>
        </p:spPr>
        <p:txBody>
          <a:bodyPr vert="horz" wrap="square" lIns="90000" tIns="46800" rIns="90000" bIns="46800" rtlCol="0" anchor="t" anchorCtr="0">
            <a:spAutoFit/>
          </a:bodyPr>
          <a:lstStyle/>
          <a:p>
            <a:r>
              <a:rPr lang="nb-NO" dirty="0"/>
              <a:t>Klikk for å redigere tittelstil</a:t>
            </a:r>
          </a:p>
        </p:txBody>
      </p:sp>
      <p:sp>
        <p:nvSpPr>
          <p:cNvPr id="3" name="Plassholder for tekst 2"/>
          <p:cNvSpPr>
            <a:spLocks noGrp="1"/>
          </p:cNvSpPr>
          <p:nvPr>
            <p:ph type="body" idx="1"/>
          </p:nvPr>
        </p:nvSpPr>
        <p:spPr>
          <a:xfrm>
            <a:off x="470954" y="1273324"/>
            <a:ext cx="8205045" cy="3914312"/>
          </a:xfrm>
          <a:prstGeom prst="rect">
            <a:avLst/>
          </a:prstGeom>
        </p:spPr>
        <p:txBody>
          <a:bodyPr vert="horz" lIns="90000" tIns="46800" rIns="90000" bIns="4680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7" name="Plassholder for lysbildenummer 5"/>
          <p:cNvSpPr>
            <a:spLocks noGrp="1"/>
          </p:cNvSpPr>
          <p:nvPr>
            <p:ph type="sldNum" sz="quarter" idx="4"/>
          </p:nvPr>
        </p:nvSpPr>
        <p:spPr>
          <a:xfrm>
            <a:off x="8388424" y="5316915"/>
            <a:ext cx="360040" cy="108011"/>
          </a:xfrm>
          <a:prstGeom prst="rect">
            <a:avLst/>
          </a:prstGeom>
        </p:spPr>
        <p:txBody>
          <a:bodyPr anchor="ctr" anchorCtr="0"/>
          <a:lstStyle>
            <a:lvl1pPr algn="r">
              <a:defRPr sz="800">
                <a:solidFill>
                  <a:srgbClr val="003244"/>
                </a:solidFill>
              </a:defRPr>
            </a:lvl1pPr>
          </a:lstStyle>
          <a:p>
            <a:fld id="{CDA22134-EA94-4B2E-9154-EB8F13265450}" type="slidenum">
              <a:rPr lang="nb-NO" smtClean="0"/>
              <a:pPr/>
              <a:t>‹#›</a:t>
            </a:fld>
            <a:endParaRPr lang="nb-NO" dirty="0"/>
          </a:p>
        </p:txBody>
      </p:sp>
    </p:spTree>
    <p:extLst>
      <p:ext uri="{BB962C8B-B14F-4D97-AF65-F5344CB8AC3E}">
        <p14:creationId xmlns:p14="http://schemas.microsoft.com/office/powerpoint/2010/main" val="23642397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49"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50" r:id="rId15"/>
    <p:sldLayoutId id="2147483652" r:id="rId16"/>
    <p:sldLayoutId id="2147483670" r:id="rId17"/>
    <p:sldLayoutId id="2147483671" r:id="rId18"/>
    <p:sldLayoutId id="2147483653" r:id="rId19"/>
    <p:sldLayoutId id="2147483654" r:id="rId20"/>
    <p:sldLayoutId id="2147483669" r:id="rId21"/>
    <p:sldLayoutId id="2147483668" r:id="rId22"/>
    <p:sldLayoutId id="2147483677" r:id="rId23"/>
    <p:sldLayoutId id="2147483680" r:id="rId24"/>
    <p:sldLayoutId id="2147483681" r:id="rId25"/>
    <p:sldLayoutId id="2147483682" r:id="rId26"/>
  </p:sldLayoutIdLst>
  <p:hf sldNum="0" hdr="0" ftr="0"/>
  <p:txStyles>
    <p:titleStyle>
      <a:lvl1pPr algn="ctr" defTabSz="914400" rtl="0" eaLnBrk="1" latinLnBrk="0" hangingPunct="1">
        <a:spcBef>
          <a:spcPct val="0"/>
        </a:spcBef>
        <a:buNone/>
        <a:defRPr lang="nb-NO" sz="2000" kern="1200" cap="all" spc="100" dirty="0">
          <a:solidFill>
            <a:srgbClr val="0093A7"/>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1600" kern="1200">
          <a:solidFill>
            <a:srgbClr val="003244"/>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1600" kern="1200">
          <a:solidFill>
            <a:srgbClr val="003244"/>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1600" kern="1200">
          <a:solidFill>
            <a:srgbClr val="003244"/>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1600" kern="1200">
          <a:solidFill>
            <a:srgbClr val="003244"/>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1600" kern="1200">
          <a:solidFill>
            <a:srgbClr val="003244"/>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18.jpe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36.jpeg"/><Relationship Id="rId5" Type="http://schemas.microsoft.com/office/2007/relationships/hdphoto" Target="../media/hdphoto1.wdp"/><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33.jpeg"/><Relationship Id="rId5" Type="http://schemas.openxmlformats.org/officeDocument/2006/relationships/image" Target="../media/image39.jp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56.jpg"/><Relationship Id="rId5" Type="http://schemas.openxmlformats.org/officeDocument/2006/relationships/image" Target="../media/image55.jpeg"/><Relationship Id="rId4" Type="http://schemas.openxmlformats.org/officeDocument/2006/relationships/image" Target="../media/image54.jpg"/></Relationships>
</file>

<file path=ppt/slides/_rels/slide2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8.xml"/><Relationship Id="rId1" Type="http://schemas.openxmlformats.org/officeDocument/2006/relationships/slideLayout" Target="../slideLayouts/slideLayout2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g"/></Relationships>
</file>

<file path=ppt/slides/_rels/slide2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hyperlink" Target="http://www.matportalen.no/verktoy/kostholdsplanleggeren/maal_vekt_og_porsjonsstorrelser_for_matvarer-1" TargetMode="External"/><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hyperlink" Target="https://www.youtube.com/watch?v=M_WL0dIvCdI&amp;spfreload=10" TargetMode="External"/><Relationship Id="rId4" Type="http://schemas.openxmlformats.org/officeDocument/2006/relationships/hyperlink" Target="https://www.youtube.com/watch?v=oNEmhUCAnqQ"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652" y="4245397"/>
            <a:ext cx="8640960" cy="463846"/>
          </a:xfrm>
        </p:spPr>
        <p:txBody>
          <a:bodyPr/>
          <a:lstStyle/>
          <a:p>
            <a:pPr algn="ctr"/>
            <a:r>
              <a:rPr lang="nb-NO" sz="2400" b="1" dirty="0" smtClean="0"/>
              <a:t>Skolemåltidet</a:t>
            </a:r>
            <a:endParaRPr lang="nb-NO" sz="2400" b="1" dirty="0"/>
          </a:p>
        </p:txBody>
      </p:sp>
      <p:pic>
        <p:nvPicPr>
          <p:cNvPr id="5" name="Plassholder for bilde 4"/>
          <p:cNvPicPr>
            <a:picLocks noGrp="1" noChangeAspect="1"/>
          </p:cNvPicPr>
          <p:nvPr>
            <p:ph type="pic" idx="10"/>
          </p:nvPr>
        </p:nvPicPr>
        <p:blipFill>
          <a:blip r:embed="rId3">
            <a:extLst>
              <a:ext uri="{28A0092B-C50C-407E-A947-70E740481C1C}">
                <a14:useLocalDpi xmlns:a14="http://schemas.microsoft.com/office/drawing/2010/main" val="0"/>
              </a:ext>
            </a:extLst>
          </a:blip>
          <a:srcRect t="19664" b="19664"/>
          <a:stretch>
            <a:fillRect/>
          </a:stretch>
        </p:blipFill>
        <p:spPr>
          <a:xfrm>
            <a:off x="0" y="1"/>
            <a:ext cx="9144000" cy="3479794"/>
          </a:xfrm>
        </p:spPr>
      </p:pic>
      <p:sp>
        <p:nvSpPr>
          <p:cNvPr id="3" name="TekstSylinder 2"/>
          <p:cNvSpPr txBox="1"/>
          <p:nvPr/>
        </p:nvSpPr>
        <p:spPr>
          <a:xfrm>
            <a:off x="2195736" y="4873724"/>
            <a:ext cx="5832648" cy="461665"/>
          </a:xfrm>
          <a:prstGeom prst="rect">
            <a:avLst/>
          </a:prstGeom>
          <a:noFill/>
        </p:spPr>
        <p:txBody>
          <a:bodyPr wrap="square" rtlCol="0">
            <a:spAutoFit/>
          </a:bodyPr>
          <a:lstStyle/>
          <a:p>
            <a:r>
              <a:rPr lang="nb-NO" sz="2400" b="1" dirty="0" smtClean="0">
                <a:solidFill>
                  <a:schemeClr val="bg1"/>
                </a:solidFill>
              </a:rPr>
              <a:t>               Hvorfor og hvordan </a:t>
            </a:r>
            <a:endParaRPr lang="nb-NO" sz="2400" b="1" dirty="0">
              <a:solidFill>
                <a:schemeClr val="bg1"/>
              </a:solidFill>
            </a:endParaRPr>
          </a:p>
        </p:txBody>
      </p:sp>
    </p:spTree>
    <p:extLst>
      <p:ext uri="{BB962C8B-B14F-4D97-AF65-F5344CB8AC3E}">
        <p14:creationId xmlns:p14="http://schemas.microsoft.com/office/powerpoint/2010/main" val="3018780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337220"/>
            <a:ext cx="8208000" cy="617734"/>
          </a:xfrm>
        </p:spPr>
        <p:txBody>
          <a:bodyPr vert="horz" lIns="90000" tIns="46800" rIns="90000" bIns="46800" rtlCol="0" anchor="b" anchorCtr="0">
            <a:spAutoFit/>
          </a:bodyPr>
          <a:lstStyle/>
          <a:p>
            <a:pPr lvl="1" algn="l" rtl="0">
              <a:spcBef>
                <a:spcPct val="0"/>
              </a:spcBef>
            </a:pPr>
            <a:r>
              <a:rPr lang="nb-NO" sz="2000" b="1" kern="1200" dirty="0">
                <a:solidFill>
                  <a:schemeClr val="accent1"/>
                </a:solidFill>
                <a:latin typeface="Arial" panose="020B0604020202020204" pitchFamily="34" charset="0"/>
                <a:ea typeface="+mj-ea"/>
                <a:cs typeface="Arial" panose="020B0604020202020204" pitchFamily="34" charset="0"/>
              </a:rPr>
              <a:t>           GUNSTIGE HOVEDENDRINGER I MAT-/DRIKKETILBUD</a:t>
            </a:r>
            <a:br>
              <a:rPr lang="nb-NO" sz="2000" b="1" kern="1200" dirty="0">
                <a:solidFill>
                  <a:schemeClr val="accent1"/>
                </a:solidFill>
                <a:latin typeface="Arial" panose="020B0604020202020204" pitchFamily="34" charset="0"/>
                <a:ea typeface="+mj-ea"/>
                <a:cs typeface="Arial" panose="020B0604020202020204" pitchFamily="34" charset="0"/>
              </a:rPr>
            </a:br>
            <a:endParaRPr lang="nb-NO" sz="1400" b="1" kern="1200" dirty="0">
              <a:solidFill>
                <a:schemeClr val="accent1"/>
              </a:solidFill>
              <a:latin typeface="Arial" panose="020B0604020202020204" pitchFamily="34" charset="0"/>
              <a:ea typeface="+mj-ea"/>
              <a:cs typeface="Arial" panose="020B0604020202020204" pitchFamily="34" charset="0"/>
            </a:endParaRPr>
          </a:p>
        </p:txBody>
      </p:sp>
      <p:sp>
        <p:nvSpPr>
          <p:cNvPr id="6" name="Plassholder for lysbildenummer 5"/>
          <p:cNvSpPr>
            <a:spLocks noGrp="1"/>
          </p:cNvSpPr>
          <p:nvPr>
            <p:ph type="sldNum" sz="quarter" idx="4"/>
          </p:nvPr>
        </p:nvSpPr>
        <p:spPr/>
        <p:txBody>
          <a:bodyPr/>
          <a:lstStyle/>
          <a:p>
            <a:fld id="{CDA22134-EA94-4B2E-9154-EB8F13265450}" type="slidenum">
              <a:rPr lang="nb-NO" smtClean="0"/>
              <a:pPr/>
              <a:t>10</a:t>
            </a:fld>
            <a:endParaRPr lang="nb-NO" dirty="0"/>
          </a:p>
        </p:txBody>
      </p:sp>
      <p:graphicFrame>
        <p:nvGraphicFramePr>
          <p:cNvPr id="7" name="Tabell 6"/>
          <p:cNvGraphicFramePr>
            <a:graphicFrameLocks noGrp="1"/>
          </p:cNvGraphicFramePr>
          <p:nvPr>
            <p:extLst>
              <p:ext uri="{D42A27DB-BD31-4B8C-83A1-F6EECF244321}">
                <p14:modId xmlns:p14="http://schemas.microsoft.com/office/powerpoint/2010/main" val="711724280"/>
              </p:ext>
            </p:extLst>
          </p:nvPr>
        </p:nvGraphicFramePr>
        <p:xfrm>
          <a:off x="755576" y="1057300"/>
          <a:ext cx="7606181" cy="4005783"/>
        </p:xfrm>
        <a:graphic>
          <a:graphicData uri="http://schemas.openxmlformats.org/drawingml/2006/table">
            <a:tbl>
              <a:tblPr firstRow="1" firstCol="1" bandRow="1"/>
              <a:tblGrid>
                <a:gridCol w="1845399">
                  <a:extLst>
                    <a:ext uri="{9D8B030D-6E8A-4147-A177-3AD203B41FA5}">
                      <a16:colId xmlns:a16="http://schemas.microsoft.com/office/drawing/2014/main" xmlns="" val="20000"/>
                    </a:ext>
                  </a:extLst>
                </a:gridCol>
                <a:gridCol w="3225113">
                  <a:extLst>
                    <a:ext uri="{9D8B030D-6E8A-4147-A177-3AD203B41FA5}">
                      <a16:colId xmlns:a16="http://schemas.microsoft.com/office/drawing/2014/main" xmlns="" val="20001"/>
                    </a:ext>
                  </a:extLst>
                </a:gridCol>
                <a:gridCol w="2535669">
                  <a:extLst>
                    <a:ext uri="{9D8B030D-6E8A-4147-A177-3AD203B41FA5}">
                      <a16:colId xmlns:a16="http://schemas.microsoft.com/office/drawing/2014/main" xmlns="" val="20002"/>
                    </a:ext>
                  </a:extLst>
                </a:gridCol>
              </a:tblGrid>
              <a:tr h="486576">
                <a:tc>
                  <a:txBody>
                    <a:bodyPr/>
                    <a:lstStyle/>
                    <a:p>
                      <a:pPr algn="l">
                        <a:lnSpc>
                          <a:spcPct val="115000"/>
                        </a:lnSpc>
                        <a:spcAft>
                          <a:spcPts val="0"/>
                        </a:spcAft>
                      </a:pPr>
                      <a:r>
                        <a:rPr lang="nb-NO" sz="1800" b="1" dirty="0">
                          <a:solidFill>
                            <a:srgbClr val="FFFFFF"/>
                          </a:solidFill>
                          <a:effectLst/>
                          <a:latin typeface="Calibri"/>
                          <a:ea typeface="Calibri"/>
                          <a:cs typeface="Times New Roman"/>
                        </a:rPr>
                        <a:t> Øk tilbudet av</a:t>
                      </a:r>
                      <a:endParaRPr lang="nb-NO"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algn="ctr">
                        <a:lnSpc>
                          <a:spcPct val="115000"/>
                        </a:lnSpc>
                        <a:spcAft>
                          <a:spcPts val="0"/>
                        </a:spcAft>
                      </a:pPr>
                      <a:r>
                        <a:rPr lang="nb-NO" sz="1800" b="1" dirty="0">
                          <a:solidFill>
                            <a:srgbClr val="FFFFFF"/>
                          </a:solidFill>
                          <a:effectLst/>
                          <a:latin typeface="Calibri"/>
                          <a:ea typeface="Calibri"/>
                          <a:cs typeface="Times New Roman"/>
                        </a:rPr>
                        <a:t>Bytt ut</a:t>
                      </a:r>
                      <a:endParaRPr lang="nb-NO"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r">
                        <a:lnSpc>
                          <a:spcPct val="115000"/>
                        </a:lnSpc>
                        <a:spcAft>
                          <a:spcPts val="0"/>
                        </a:spcAft>
                      </a:pPr>
                      <a:r>
                        <a:rPr lang="nb-NO" sz="1800" b="1" dirty="0">
                          <a:solidFill>
                            <a:srgbClr val="FFFFFF"/>
                          </a:solidFill>
                          <a:effectLst/>
                          <a:latin typeface="Calibri"/>
                          <a:ea typeface="Calibri"/>
                          <a:cs typeface="Times New Roman"/>
                        </a:rPr>
                        <a:t>Begrens tilbudet av</a:t>
                      </a:r>
                      <a:endParaRPr lang="nb-NO"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xmlns="" val="10000"/>
                  </a:ext>
                </a:extLst>
              </a:tr>
              <a:tr h="752444">
                <a:tc>
                  <a:txBody>
                    <a:bodyPr/>
                    <a:lstStyle/>
                    <a:p>
                      <a:pPr algn="l">
                        <a:lnSpc>
                          <a:spcPct val="115000"/>
                        </a:lnSpc>
                        <a:spcAft>
                          <a:spcPts val="0"/>
                        </a:spcAft>
                      </a:pPr>
                      <a:r>
                        <a:rPr lang="nb-NO" sz="1800" dirty="0">
                          <a:solidFill>
                            <a:srgbClr val="4F6228"/>
                          </a:solidFill>
                          <a:effectLst/>
                          <a:latin typeface="Calibri"/>
                          <a:ea typeface="Calibri"/>
                          <a:cs typeface="Times New Roman"/>
                        </a:rPr>
                        <a:t>Grønnsaker</a:t>
                      </a:r>
                      <a:endParaRPr lang="nb-NO" sz="1800" dirty="0">
                        <a:effectLst/>
                        <a:latin typeface="Calibri"/>
                        <a:ea typeface="Calibri"/>
                        <a:cs typeface="Times New Roman"/>
                      </a:endParaRPr>
                    </a:p>
                    <a:p>
                      <a:pPr algn="l">
                        <a:lnSpc>
                          <a:spcPct val="115000"/>
                        </a:lnSpc>
                        <a:spcAft>
                          <a:spcPts val="0"/>
                        </a:spcAft>
                      </a:pPr>
                      <a:r>
                        <a:rPr lang="nb-NO" sz="1800" dirty="0">
                          <a:solidFill>
                            <a:srgbClr val="4F6228"/>
                          </a:solidFill>
                          <a:effectLst/>
                          <a:latin typeface="Calibri"/>
                          <a:ea typeface="Calibri"/>
                          <a:cs typeface="Times New Roman"/>
                        </a:rPr>
                        <a:t>Belgfrukter</a:t>
                      </a:r>
                      <a:endParaRPr lang="nb-NO"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15000"/>
                        </a:lnSpc>
                        <a:spcAft>
                          <a:spcPts val="0"/>
                        </a:spcAft>
                      </a:pPr>
                      <a:r>
                        <a:rPr lang="nb-NO" sz="1800" dirty="0">
                          <a:solidFill>
                            <a:srgbClr val="E36C0A"/>
                          </a:solidFill>
                          <a:effectLst/>
                          <a:latin typeface="Calibri"/>
                          <a:ea typeface="Calibri"/>
                          <a:cs typeface="Times New Roman"/>
                        </a:rPr>
                        <a:t>«Fine» kornprodukter </a:t>
                      </a:r>
                      <a:br>
                        <a:rPr lang="nb-NO" sz="1800" dirty="0">
                          <a:solidFill>
                            <a:srgbClr val="E36C0A"/>
                          </a:solidFill>
                          <a:effectLst/>
                          <a:latin typeface="Calibri"/>
                          <a:ea typeface="Calibri"/>
                          <a:cs typeface="Times New Roman"/>
                        </a:rPr>
                      </a:br>
                      <a:r>
                        <a:rPr lang="nb-NO" sz="1800" dirty="0">
                          <a:solidFill>
                            <a:srgbClr val="E36C0A"/>
                          </a:solidFill>
                          <a:effectLst/>
                          <a:latin typeface="Calibri"/>
                          <a:ea typeface="Calibri"/>
                          <a:cs typeface="Times New Roman"/>
                          <a:sym typeface="Wingdings"/>
                        </a:rPr>
                        <a:t></a:t>
                      </a:r>
                      <a:r>
                        <a:rPr lang="nb-NO" sz="1800" dirty="0">
                          <a:solidFill>
                            <a:srgbClr val="E36C0A"/>
                          </a:solidFill>
                          <a:effectLst/>
                          <a:latin typeface="Calibri"/>
                          <a:ea typeface="Calibri"/>
                          <a:cs typeface="Times New Roman"/>
                        </a:rPr>
                        <a:t> fullkorn</a:t>
                      </a:r>
                      <a:endParaRPr lang="nb-NO"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r">
                        <a:lnSpc>
                          <a:spcPct val="115000"/>
                        </a:lnSpc>
                        <a:spcAft>
                          <a:spcPts val="0"/>
                        </a:spcAft>
                      </a:pPr>
                      <a:r>
                        <a:rPr lang="nb-NO" sz="1800" dirty="0">
                          <a:solidFill>
                            <a:srgbClr val="C00000"/>
                          </a:solidFill>
                          <a:effectLst/>
                          <a:latin typeface="Calibri"/>
                          <a:ea typeface="Calibri"/>
                          <a:cs typeface="Times New Roman"/>
                        </a:rPr>
                        <a:t>Bearbeidet kjøtt</a:t>
                      </a:r>
                      <a:endParaRPr lang="nb-NO" sz="1800" dirty="0">
                        <a:effectLst/>
                        <a:latin typeface="Calibri"/>
                        <a:ea typeface="Calibri"/>
                        <a:cs typeface="Times New Roman"/>
                      </a:endParaRPr>
                    </a:p>
                    <a:p>
                      <a:pPr algn="r">
                        <a:lnSpc>
                          <a:spcPct val="115000"/>
                        </a:lnSpc>
                        <a:spcAft>
                          <a:spcPts val="0"/>
                        </a:spcAft>
                      </a:pPr>
                      <a:r>
                        <a:rPr lang="nb-NO" sz="1800" dirty="0">
                          <a:solidFill>
                            <a:srgbClr val="C00000"/>
                          </a:solidFill>
                          <a:effectLst/>
                          <a:latin typeface="Calibri"/>
                          <a:ea typeface="Calibri"/>
                          <a:cs typeface="Times New Roman"/>
                        </a:rPr>
                        <a:t>Rødt kjøtt</a:t>
                      </a:r>
                      <a:endParaRPr lang="nb-NO"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extLst>
                  <a:ext uri="{0D108BD9-81ED-4DB2-BD59-A6C34878D82A}">
                    <a16:rowId xmlns:a16="http://schemas.microsoft.com/office/drawing/2014/main" xmlns="" val="10001"/>
                  </a:ext>
                </a:extLst>
              </a:tr>
              <a:tr h="1128668">
                <a:tc>
                  <a:txBody>
                    <a:bodyPr/>
                    <a:lstStyle/>
                    <a:p>
                      <a:pPr algn="l">
                        <a:lnSpc>
                          <a:spcPct val="115000"/>
                        </a:lnSpc>
                        <a:spcAft>
                          <a:spcPts val="0"/>
                        </a:spcAft>
                      </a:pPr>
                      <a:r>
                        <a:rPr lang="nb-NO" sz="1800" dirty="0">
                          <a:solidFill>
                            <a:srgbClr val="4F6228"/>
                          </a:solidFill>
                          <a:effectLst/>
                          <a:latin typeface="Calibri"/>
                          <a:ea typeface="Calibri"/>
                          <a:cs typeface="Times New Roman"/>
                        </a:rPr>
                        <a:t>Frukt og bær</a:t>
                      </a:r>
                      <a:endParaRPr lang="nb-NO"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15000"/>
                        </a:lnSpc>
                        <a:spcAft>
                          <a:spcPts val="0"/>
                        </a:spcAft>
                      </a:pPr>
                      <a:r>
                        <a:rPr lang="nb-NO" sz="1800" dirty="0">
                          <a:solidFill>
                            <a:srgbClr val="E36C0A"/>
                          </a:solidFill>
                          <a:effectLst/>
                          <a:latin typeface="Calibri"/>
                          <a:ea typeface="Calibri"/>
                          <a:cs typeface="Times New Roman"/>
                        </a:rPr>
                        <a:t>Smør/hard</a:t>
                      </a:r>
                      <a:r>
                        <a:rPr lang="nb-NO" sz="1800" baseline="0" dirty="0">
                          <a:solidFill>
                            <a:srgbClr val="E36C0A"/>
                          </a:solidFill>
                          <a:effectLst/>
                          <a:latin typeface="Calibri"/>
                          <a:ea typeface="Calibri"/>
                          <a:cs typeface="Times New Roman"/>
                        </a:rPr>
                        <a:t> margarin</a:t>
                      </a:r>
                      <a:r>
                        <a:rPr lang="nb-NO" sz="1800" dirty="0">
                          <a:solidFill>
                            <a:srgbClr val="E36C0A"/>
                          </a:solidFill>
                          <a:effectLst/>
                          <a:latin typeface="Calibri"/>
                          <a:ea typeface="Calibri"/>
                          <a:cs typeface="Times New Roman"/>
                        </a:rPr>
                        <a:t> </a:t>
                      </a:r>
                      <a:br>
                        <a:rPr lang="nb-NO" sz="1800" dirty="0">
                          <a:solidFill>
                            <a:srgbClr val="E36C0A"/>
                          </a:solidFill>
                          <a:effectLst/>
                          <a:latin typeface="Calibri"/>
                          <a:ea typeface="Calibri"/>
                          <a:cs typeface="Times New Roman"/>
                        </a:rPr>
                      </a:br>
                      <a:r>
                        <a:rPr lang="nb-NO" sz="1800" dirty="0">
                          <a:solidFill>
                            <a:srgbClr val="E36C0A"/>
                          </a:solidFill>
                          <a:effectLst/>
                          <a:latin typeface="Calibri"/>
                          <a:ea typeface="Calibri"/>
                          <a:cs typeface="Times New Roman"/>
                          <a:sym typeface="Wingdings"/>
                        </a:rPr>
                        <a:t></a:t>
                      </a:r>
                      <a:r>
                        <a:rPr lang="nb-NO" sz="1800" dirty="0">
                          <a:solidFill>
                            <a:srgbClr val="E36C0A"/>
                          </a:solidFill>
                          <a:effectLst/>
                          <a:latin typeface="Calibri"/>
                          <a:ea typeface="Calibri"/>
                          <a:cs typeface="Times New Roman"/>
                        </a:rPr>
                        <a:t> myk</a:t>
                      </a:r>
                      <a:r>
                        <a:rPr lang="nb-NO" sz="1800" baseline="0" dirty="0">
                          <a:solidFill>
                            <a:srgbClr val="E36C0A"/>
                          </a:solidFill>
                          <a:effectLst/>
                          <a:latin typeface="Calibri"/>
                          <a:ea typeface="Calibri"/>
                          <a:cs typeface="Times New Roman"/>
                        </a:rPr>
                        <a:t> margarin, flytende margarin/</a:t>
                      </a:r>
                      <a:r>
                        <a:rPr lang="nb-NO" sz="1800" dirty="0">
                          <a:solidFill>
                            <a:srgbClr val="E36C0A"/>
                          </a:solidFill>
                          <a:effectLst/>
                          <a:latin typeface="Calibri"/>
                          <a:ea typeface="Calibri"/>
                          <a:cs typeface="Times New Roman"/>
                        </a:rPr>
                        <a:t>vegetabilske oljer</a:t>
                      </a:r>
                      <a:endParaRPr lang="nb-NO"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r">
                        <a:lnSpc>
                          <a:spcPct val="115000"/>
                        </a:lnSpc>
                        <a:spcAft>
                          <a:spcPts val="0"/>
                        </a:spcAft>
                      </a:pPr>
                      <a:r>
                        <a:rPr lang="nb-NO" sz="1800" dirty="0">
                          <a:solidFill>
                            <a:srgbClr val="C00000"/>
                          </a:solidFill>
                          <a:effectLst/>
                          <a:latin typeface="Calibri"/>
                          <a:ea typeface="Calibri"/>
                          <a:cs typeface="Times New Roman"/>
                        </a:rPr>
                        <a:t>Mat og drikke med tilsatt sukker</a:t>
                      </a:r>
                      <a:endParaRPr lang="nb-NO"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extLst>
                  <a:ext uri="{0D108BD9-81ED-4DB2-BD59-A6C34878D82A}">
                    <a16:rowId xmlns:a16="http://schemas.microsoft.com/office/drawing/2014/main" xmlns="" val="10002"/>
                  </a:ext>
                </a:extLst>
              </a:tr>
              <a:tr h="876309">
                <a:tc>
                  <a:txBody>
                    <a:bodyPr/>
                    <a:lstStyle/>
                    <a:p>
                      <a:pPr algn="l">
                        <a:lnSpc>
                          <a:spcPct val="115000"/>
                        </a:lnSpc>
                        <a:spcAft>
                          <a:spcPts val="0"/>
                        </a:spcAft>
                      </a:pPr>
                      <a:r>
                        <a:rPr lang="nb-NO" sz="1800" dirty="0">
                          <a:solidFill>
                            <a:srgbClr val="4F6228"/>
                          </a:solidFill>
                          <a:effectLst/>
                          <a:latin typeface="Calibri"/>
                          <a:ea typeface="Calibri"/>
                          <a:cs typeface="Times New Roman"/>
                        </a:rPr>
                        <a:t>Fisk og sjømat</a:t>
                      </a:r>
                      <a:endParaRPr lang="nb-NO"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15000"/>
                        </a:lnSpc>
                        <a:spcAft>
                          <a:spcPts val="0"/>
                        </a:spcAft>
                      </a:pPr>
                      <a:r>
                        <a:rPr lang="nb-NO" sz="1800" dirty="0">
                          <a:solidFill>
                            <a:srgbClr val="E36C0A"/>
                          </a:solidFill>
                          <a:effectLst/>
                          <a:latin typeface="Calibri"/>
                          <a:ea typeface="Calibri"/>
                          <a:cs typeface="Times New Roman"/>
                        </a:rPr>
                        <a:t>Melkeprodukter med høyt fettinnhold </a:t>
                      </a:r>
                      <a:br>
                        <a:rPr lang="nb-NO" sz="1800" dirty="0">
                          <a:solidFill>
                            <a:srgbClr val="E36C0A"/>
                          </a:solidFill>
                          <a:effectLst/>
                          <a:latin typeface="Calibri"/>
                          <a:ea typeface="Calibri"/>
                          <a:cs typeface="Times New Roman"/>
                        </a:rPr>
                      </a:br>
                      <a:r>
                        <a:rPr lang="nb-NO" sz="1800" dirty="0">
                          <a:solidFill>
                            <a:srgbClr val="E36C0A"/>
                          </a:solidFill>
                          <a:effectLst/>
                          <a:latin typeface="Calibri"/>
                          <a:ea typeface="Calibri"/>
                          <a:cs typeface="Times New Roman"/>
                          <a:sym typeface="Wingdings"/>
                        </a:rPr>
                        <a:t></a:t>
                      </a:r>
                      <a:r>
                        <a:rPr lang="nb-NO" sz="1800" dirty="0">
                          <a:solidFill>
                            <a:srgbClr val="E36C0A"/>
                          </a:solidFill>
                          <a:effectLst/>
                          <a:latin typeface="Calibri"/>
                          <a:ea typeface="Calibri"/>
                          <a:cs typeface="Times New Roman"/>
                        </a:rPr>
                        <a:t> melkeprodukter med lavt fettinnhold</a:t>
                      </a:r>
                      <a:endParaRPr lang="nb-NO"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r">
                        <a:lnSpc>
                          <a:spcPct val="115000"/>
                        </a:lnSpc>
                        <a:spcAft>
                          <a:spcPts val="0"/>
                        </a:spcAft>
                      </a:pPr>
                      <a:r>
                        <a:rPr lang="nb-NO" sz="1800" dirty="0">
                          <a:solidFill>
                            <a:srgbClr val="C00000"/>
                          </a:solidFill>
                          <a:effectLst/>
                          <a:latin typeface="Calibri"/>
                          <a:ea typeface="Calibri"/>
                          <a:cs typeface="Times New Roman"/>
                        </a:rPr>
                        <a:t>Salt</a:t>
                      </a:r>
                      <a:endParaRPr lang="nb-NO"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extLst>
                  <a:ext uri="{0D108BD9-81ED-4DB2-BD59-A6C34878D82A}">
                    <a16:rowId xmlns:a16="http://schemas.microsoft.com/office/drawing/2014/main" xmlns="" val="10003"/>
                  </a:ext>
                </a:extLst>
              </a:tr>
              <a:tr h="376223">
                <a:tc>
                  <a:txBody>
                    <a:bodyPr/>
                    <a:lstStyle/>
                    <a:p>
                      <a:pPr algn="l">
                        <a:lnSpc>
                          <a:spcPct val="115000"/>
                        </a:lnSpc>
                        <a:spcAft>
                          <a:spcPts val="0"/>
                        </a:spcAft>
                      </a:pPr>
                      <a:r>
                        <a:rPr lang="nb-NO" sz="1800" dirty="0">
                          <a:solidFill>
                            <a:srgbClr val="4F6228"/>
                          </a:solidFill>
                          <a:effectLst/>
                          <a:latin typeface="Calibri"/>
                          <a:ea typeface="Calibri"/>
                          <a:cs typeface="Times New Roman"/>
                        </a:rPr>
                        <a:t>Nøtter og frø </a:t>
                      </a:r>
                      <a:endParaRPr lang="nb-NO"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15000"/>
                        </a:lnSpc>
                        <a:spcAft>
                          <a:spcPts val="0"/>
                        </a:spcAft>
                      </a:pPr>
                      <a:r>
                        <a:rPr lang="nb-NO" sz="1800">
                          <a:solidFill>
                            <a:srgbClr val="E36C0A"/>
                          </a:solidFill>
                          <a:effectLst/>
                          <a:latin typeface="Calibri"/>
                          <a:ea typeface="Calibri"/>
                          <a:cs typeface="Times New Roman"/>
                        </a:rPr>
                        <a:t> </a:t>
                      </a:r>
                      <a:endParaRPr lang="nb-NO" sz="18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r">
                        <a:lnSpc>
                          <a:spcPct val="115000"/>
                        </a:lnSpc>
                        <a:spcAft>
                          <a:spcPts val="0"/>
                        </a:spcAft>
                      </a:pPr>
                      <a:endParaRPr lang="nb-NO"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4234651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73730" y="244468"/>
            <a:ext cx="8208000" cy="433068"/>
          </a:xfrm>
        </p:spPr>
        <p:txBody>
          <a:bodyPr/>
          <a:lstStyle/>
          <a:p>
            <a:r>
              <a:rPr lang="nb-NO" sz="2200" b="1" dirty="0" smtClean="0">
                <a:solidFill>
                  <a:schemeClr val="accent1"/>
                </a:solidFill>
              </a:rPr>
              <a:t>Nøkkelhullet – et sunnere valg</a:t>
            </a:r>
            <a:endParaRPr lang="nb-NO" sz="2200" b="1" dirty="0">
              <a:solidFill>
                <a:schemeClr val="accent1"/>
              </a:solidFill>
            </a:endParaRPr>
          </a:p>
        </p:txBody>
      </p:sp>
      <p:sp>
        <p:nvSpPr>
          <p:cNvPr id="3" name="Plassholder for innhold 2"/>
          <p:cNvSpPr>
            <a:spLocks noGrp="1"/>
          </p:cNvSpPr>
          <p:nvPr>
            <p:ph idx="1"/>
          </p:nvPr>
        </p:nvSpPr>
        <p:spPr>
          <a:xfrm>
            <a:off x="550992" y="802027"/>
            <a:ext cx="8208000" cy="4307105"/>
          </a:xfrm>
        </p:spPr>
        <p:txBody>
          <a:bodyPr>
            <a:noAutofit/>
          </a:bodyPr>
          <a:lstStyle/>
          <a:p>
            <a:pPr fontAlgn="base">
              <a:lnSpc>
                <a:spcPct val="80000"/>
              </a:lnSpc>
              <a:spcAft>
                <a:spcPct val="0"/>
              </a:spcAft>
            </a:pPr>
            <a:endParaRPr lang="nb-NO" altLang="nb-NO" kern="0" dirty="0" smtClean="0">
              <a:solidFill>
                <a:schemeClr val="tx2"/>
              </a:solidFill>
            </a:endParaRPr>
          </a:p>
          <a:p>
            <a:pPr fontAlgn="base">
              <a:lnSpc>
                <a:spcPct val="80000"/>
              </a:lnSpc>
              <a:spcAft>
                <a:spcPct val="0"/>
              </a:spcAft>
            </a:pPr>
            <a:r>
              <a:rPr lang="nb-NO" altLang="nb-NO" kern="0" dirty="0" smtClean="0">
                <a:solidFill>
                  <a:schemeClr val="tx2"/>
                </a:solidFill>
              </a:rPr>
              <a:t>Frivillig nordisk merkeordning </a:t>
            </a:r>
            <a:r>
              <a:rPr lang="nb-NO" altLang="nb-NO" kern="0" dirty="0">
                <a:solidFill>
                  <a:schemeClr val="tx2"/>
                </a:solidFill>
              </a:rPr>
              <a:t>for sunnere </a:t>
            </a:r>
            <a:r>
              <a:rPr lang="nb-NO" altLang="nb-NO" kern="0" dirty="0" smtClean="0">
                <a:solidFill>
                  <a:schemeClr val="tx2"/>
                </a:solidFill>
              </a:rPr>
              <a:t>matvarer – egen forskrift</a:t>
            </a:r>
          </a:p>
          <a:p>
            <a:pPr marL="0" indent="0" fontAlgn="base">
              <a:lnSpc>
                <a:spcPct val="80000"/>
              </a:lnSpc>
              <a:spcAft>
                <a:spcPct val="0"/>
              </a:spcAft>
              <a:buNone/>
            </a:pPr>
            <a:endParaRPr lang="nb-NO" altLang="nb-NO" kern="0" dirty="0" smtClean="0">
              <a:solidFill>
                <a:schemeClr val="tx2"/>
              </a:solidFill>
            </a:endParaRPr>
          </a:p>
          <a:p>
            <a:pPr fontAlgn="base">
              <a:lnSpc>
                <a:spcPct val="80000"/>
              </a:lnSpc>
              <a:spcAft>
                <a:spcPct val="0"/>
              </a:spcAft>
            </a:pPr>
            <a:r>
              <a:rPr lang="nb-NO" dirty="0" smtClean="0">
                <a:solidFill>
                  <a:srgbClr val="00546E"/>
                </a:solidFill>
              </a:rPr>
              <a:t>Omfatter matvarer </a:t>
            </a:r>
            <a:r>
              <a:rPr lang="nb-NO" dirty="0">
                <a:solidFill>
                  <a:srgbClr val="00546E"/>
                </a:solidFill>
              </a:rPr>
              <a:t>som utgjør grunnlaget i sunt og variert i kostholdet</a:t>
            </a:r>
          </a:p>
          <a:p>
            <a:pPr fontAlgn="base">
              <a:lnSpc>
                <a:spcPct val="80000"/>
              </a:lnSpc>
              <a:spcAft>
                <a:spcPct val="0"/>
              </a:spcAft>
            </a:pPr>
            <a:endParaRPr lang="nb-NO" altLang="nb-NO" dirty="0" smtClean="0">
              <a:solidFill>
                <a:schemeClr val="tx2"/>
              </a:solidFill>
            </a:endParaRPr>
          </a:p>
          <a:p>
            <a:pPr fontAlgn="base">
              <a:lnSpc>
                <a:spcPct val="80000"/>
              </a:lnSpc>
              <a:spcAft>
                <a:spcPct val="0"/>
              </a:spcAft>
            </a:pPr>
            <a:r>
              <a:rPr lang="nb-NO" dirty="0">
                <a:solidFill>
                  <a:srgbClr val="00546E"/>
                </a:solidFill>
              </a:rPr>
              <a:t>Positiv veiledning til sunnere alternativ i </a:t>
            </a:r>
            <a:r>
              <a:rPr lang="nb-NO" dirty="0" smtClean="0">
                <a:solidFill>
                  <a:srgbClr val="00546E"/>
                </a:solidFill>
              </a:rPr>
              <a:t>kjøpsøyeblikket</a:t>
            </a:r>
          </a:p>
          <a:p>
            <a:pPr marL="0" indent="0" fontAlgn="base">
              <a:lnSpc>
                <a:spcPct val="80000"/>
              </a:lnSpc>
              <a:spcAft>
                <a:spcPct val="0"/>
              </a:spcAft>
              <a:buNone/>
            </a:pPr>
            <a:endParaRPr lang="nb-NO" altLang="nb-NO" dirty="0">
              <a:solidFill>
                <a:schemeClr val="tx2"/>
              </a:solidFill>
            </a:endParaRPr>
          </a:p>
          <a:p>
            <a:pPr fontAlgn="base">
              <a:lnSpc>
                <a:spcPct val="80000"/>
              </a:lnSpc>
              <a:spcAft>
                <a:spcPct val="0"/>
              </a:spcAft>
            </a:pPr>
            <a:r>
              <a:rPr lang="nb-NO" altLang="nb-NO" kern="0" dirty="0" smtClean="0">
                <a:solidFill>
                  <a:schemeClr val="tx2"/>
                </a:solidFill>
              </a:rPr>
              <a:t>Sammenlignet med andre </a:t>
            </a:r>
            <a:r>
              <a:rPr lang="nb-NO" altLang="nb-NO" kern="0" dirty="0">
                <a:solidFill>
                  <a:schemeClr val="tx2"/>
                </a:solidFill>
              </a:rPr>
              <a:t>matvarer av samme type oppfyller produkter </a:t>
            </a:r>
            <a:r>
              <a:rPr lang="nb-NO" altLang="nb-NO" kern="0" dirty="0" smtClean="0">
                <a:solidFill>
                  <a:schemeClr val="tx2"/>
                </a:solidFill>
              </a:rPr>
              <a:t>med</a:t>
            </a:r>
          </a:p>
          <a:p>
            <a:pPr marL="0" indent="0" fontAlgn="base">
              <a:lnSpc>
                <a:spcPct val="80000"/>
              </a:lnSpc>
              <a:spcAft>
                <a:spcPct val="0"/>
              </a:spcAft>
              <a:buNone/>
            </a:pPr>
            <a:r>
              <a:rPr lang="nb-NO" altLang="nb-NO" kern="0" dirty="0">
                <a:solidFill>
                  <a:schemeClr val="tx2"/>
                </a:solidFill>
              </a:rPr>
              <a:t> </a:t>
            </a:r>
            <a:r>
              <a:rPr lang="nb-NO" altLang="nb-NO" kern="0" dirty="0" smtClean="0">
                <a:solidFill>
                  <a:schemeClr val="tx2"/>
                </a:solidFill>
              </a:rPr>
              <a:t>     Nøkkelhullet </a:t>
            </a:r>
            <a:r>
              <a:rPr lang="nb-NO" altLang="nb-NO" kern="0" dirty="0">
                <a:solidFill>
                  <a:schemeClr val="tx2"/>
                </a:solidFill>
              </a:rPr>
              <a:t>ett eller flere av disse kravene:</a:t>
            </a:r>
          </a:p>
          <a:p>
            <a:pPr lvl="1" fontAlgn="base">
              <a:lnSpc>
                <a:spcPct val="80000"/>
              </a:lnSpc>
              <a:spcAft>
                <a:spcPct val="0"/>
              </a:spcAft>
              <a:buFontTx/>
              <a:buChar char="–"/>
            </a:pPr>
            <a:r>
              <a:rPr lang="nb-NO" altLang="nb-NO" kern="0" dirty="0" smtClean="0">
                <a:solidFill>
                  <a:srgbClr val="008000"/>
                </a:solidFill>
              </a:rPr>
              <a:t>mindre </a:t>
            </a:r>
            <a:r>
              <a:rPr lang="nb-NO" altLang="nb-NO" kern="0" dirty="0">
                <a:solidFill>
                  <a:srgbClr val="008000"/>
                </a:solidFill>
              </a:rPr>
              <a:t>og sunnere fett </a:t>
            </a:r>
          </a:p>
          <a:p>
            <a:pPr lvl="1" fontAlgn="base">
              <a:lnSpc>
                <a:spcPct val="80000"/>
              </a:lnSpc>
              <a:spcAft>
                <a:spcPct val="0"/>
              </a:spcAft>
              <a:buFontTx/>
              <a:buChar char="–"/>
            </a:pPr>
            <a:r>
              <a:rPr lang="nb-NO" altLang="nb-NO" kern="0" dirty="0" smtClean="0">
                <a:solidFill>
                  <a:srgbClr val="008000"/>
                </a:solidFill>
              </a:rPr>
              <a:t>mindre </a:t>
            </a:r>
            <a:r>
              <a:rPr lang="nb-NO" altLang="nb-NO" kern="0" dirty="0">
                <a:solidFill>
                  <a:srgbClr val="008000"/>
                </a:solidFill>
              </a:rPr>
              <a:t>sukker</a:t>
            </a:r>
          </a:p>
          <a:p>
            <a:pPr lvl="1" fontAlgn="base">
              <a:lnSpc>
                <a:spcPct val="80000"/>
              </a:lnSpc>
              <a:spcAft>
                <a:spcPct val="0"/>
              </a:spcAft>
              <a:buFontTx/>
              <a:buChar char="–"/>
            </a:pPr>
            <a:r>
              <a:rPr lang="nb-NO" altLang="nb-NO" kern="0" dirty="0" smtClean="0">
                <a:solidFill>
                  <a:srgbClr val="008000"/>
                </a:solidFill>
              </a:rPr>
              <a:t>mindre </a:t>
            </a:r>
            <a:r>
              <a:rPr lang="nb-NO" altLang="nb-NO" kern="0" dirty="0">
                <a:solidFill>
                  <a:srgbClr val="008000"/>
                </a:solidFill>
              </a:rPr>
              <a:t>salt</a:t>
            </a:r>
          </a:p>
          <a:p>
            <a:pPr lvl="1" fontAlgn="base">
              <a:lnSpc>
                <a:spcPct val="80000"/>
              </a:lnSpc>
              <a:spcAft>
                <a:spcPct val="0"/>
              </a:spcAft>
              <a:buFontTx/>
              <a:buChar char="–"/>
            </a:pPr>
            <a:r>
              <a:rPr lang="nb-NO" altLang="nb-NO" kern="0" dirty="0" smtClean="0">
                <a:solidFill>
                  <a:srgbClr val="008000"/>
                </a:solidFill>
              </a:rPr>
              <a:t>mer </a:t>
            </a:r>
            <a:r>
              <a:rPr lang="nb-NO" altLang="nb-NO" kern="0" dirty="0">
                <a:solidFill>
                  <a:srgbClr val="008000"/>
                </a:solidFill>
              </a:rPr>
              <a:t>fiber </a:t>
            </a:r>
            <a:r>
              <a:rPr lang="nb-NO" altLang="nb-NO" kern="0" dirty="0" smtClean="0">
                <a:solidFill>
                  <a:srgbClr val="008000"/>
                </a:solidFill>
              </a:rPr>
              <a:t>og fullkorn</a:t>
            </a:r>
            <a:endParaRPr lang="nb-NO" altLang="nb-NO" kern="0" dirty="0">
              <a:solidFill>
                <a:srgbClr val="008000"/>
              </a:solidFill>
            </a:endParaRPr>
          </a:p>
          <a:p>
            <a:pPr lvl="1" fontAlgn="base">
              <a:lnSpc>
                <a:spcPct val="80000"/>
              </a:lnSpc>
              <a:spcAft>
                <a:spcPct val="0"/>
              </a:spcAft>
              <a:buFontTx/>
              <a:buChar char="–"/>
            </a:pPr>
            <a:r>
              <a:rPr lang="nb-NO" altLang="nb-NO" kern="0" dirty="0" smtClean="0">
                <a:solidFill>
                  <a:srgbClr val="008000"/>
                </a:solidFill>
              </a:rPr>
              <a:t>krav </a:t>
            </a:r>
            <a:r>
              <a:rPr lang="nb-NO" altLang="nb-NO" kern="0" dirty="0">
                <a:solidFill>
                  <a:srgbClr val="008000"/>
                </a:solidFill>
              </a:rPr>
              <a:t>til </a:t>
            </a:r>
            <a:r>
              <a:rPr lang="nb-NO" altLang="nb-NO" kern="0" dirty="0" smtClean="0">
                <a:solidFill>
                  <a:srgbClr val="008000"/>
                </a:solidFill>
              </a:rPr>
              <a:t>mengde grønnsaker, frukt, fisk og kjøtt i enkelte grupper</a:t>
            </a:r>
          </a:p>
          <a:p>
            <a:pPr marL="0" indent="0" fontAlgn="base">
              <a:lnSpc>
                <a:spcPct val="80000"/>
              </a:lnSpc>
              <a:spcAft>
                <a:spcPct val="0"/>
              </a:spcAft>
              <a:buNone/>
            </a:pPr>
            <a:endParaRPr lang="nb-NO" dirty="0" smtClean="0">
              <a:solidFill>
                <a:schemeClr val="tx2"/>
              </a:solidFill>
            </a:endParaRPr>
          </a:p>
          <a:p>
            <a:pPr fontAlgn="base">
              <a:lnSpc>
                <a:spcPct val="80000"/>
              </a:lnSpc>
              <a:spcAft>
                <a:spcPct val="0"/>
              </a:spcAft>
              <a:buFontTx/>
              <a:buChar char="•"/>
            </a:pPr>
            <a:r>
              <a:rPr lang="nb-NO" dirty="0" smtClean="0"/>
              <a:t>Revidert </a:t>
            </a:r>
            <a:r>
              <a:rPr lang="nb-NO" dirty="0"/>
              <a:t>forskrift med bl.a. nye </a:t>
            </a:r>
            <a:r>
              <a:rPr lang="nb-NO" dirty="0" smtClean="0"/>
              <a:t>matvaregrupper </a:t>
            </a:r>
            <a:r>
              <a:rPr lang="nb-NO" dirty="0"/>
              <a:t>og strengere </a:t>
            </a:r>
            <a:r>
              <a:rPr lang="nb-NO" dirty="0" smtClean="0"/>
              <a:t>saltkrav fra 01.03.15</a:t>
            </a:r>
          </a:p>
          <a:p>
            <a:pPr marL="0" indent="0" fontAlgn="base">
              <a:lnSpc>
                <a:spcPct val="80000"/>
              </a:lnSpc>
              <a:spcAft>
                <a:spcPct val="0"/>
              </a:spcAft>
              <a:buNone/>
            </a:pPr>
            <a:endParaRPr lang="nb-NO" dirty="0" smtClean="0"/>
          </a:p>
          <a:p>
            <a:pPr fontAlgn="base">
              <a:lnSpc>
                <a:spcPct val="80000"/>
              </a:lnSpc>
              <a:spcAft>
                <a:spcPct val="0"/>
              </a:spcAft>
              <a:buFontTx/>
              <a:buChar char="•"/>
            </a:pPr>
            <a:r>
              <a:rPr lang="nb-NO" dirty="0"/>
              <a:t>Alle kjenner nøkkelhullet (</a:t>
            </a:r>
            <a:r>
              <a:rPr lang="nb-NO" dirty="0" smtClean="0"/>
              <a:t>99 %), </a:t>
            </a:r>
            <a:r>
              <a:rPr lang="nb-NO" dirty="0"/>
              <a:t>8 av 10 forstår at det betyr et sunnere valg</a:t>
            </a:r>
          </a:p>
          <a:p>
            <a:pPr fontAlgn="base">
              <a:lnSpc>
                <a:spcPct val="80000"/>
              </a:lnSpc>
              <a:spcAft>
                <a:spcPct val="0"/>
              </a:spcAft>
              <a:buFontTx/>
              <a:buChar char="•"/>
            </a:pPr>
            <a:endParaRPr lang="nb-NO" dirty="0"/>
          </a:p>
          <a:p>
            <a:pPr fontAlgn="base">
              <a:lnSpc>
                <a:spcPct val="80000"/>
              </a:lnSpc>
              <a:spcAft>
                <a:spcPct val="0"/>
              </a:spcAft>
              <a:buFontTx/>
              <a:buChar char="•"/>
            </a:pPr>
            <a:endParaRPr lang="nb-NO" dirty="0"/>
          </a:p>
          <a:p>
            <a:pPr lvl="0" fontAlgn="base">
              <a:lnSpc>
                <a:spcPct val="80000"/>
              </a:lnSpc>
              <a:spcAft>
                <a:spcPct val="0"/>
              </a:spcAft>
              <a:buFontTx/>
              <a:buChar char="•"/>
            </a:pPr>
            <a:endParaRPr lang="nb-NO" dirty="0"/>
          </a:p>
        </p:txBody>
      </p:sp>
      <p:sp>
        <p:nvSpPr>
          <p:cNvPr id="5" name="Plassholder for lysbildenummer 4"/>
          <p:cNvSpPr>
            <a:spLocks noGrp="1"/>
          </p:cNvSpPr>
          <p:nvPr>
            <p:ph type="sldNum" sz="quarter" idx="4"/>
          </p:nvPr>
        </p:nvSpPr>
        <p:spPr/>
        <p:txBody>
          <a:bodyPr/>
          <a:lstStyle/>
          <a:p>
            <a:fld id="{CDA22134-EA94-4B2E-9154-EB8F13265450}" type="slidenum">
              <a:rPr lang="nb-NO" smtClean="0"/>
              <a:pPr/>
              <a:t>11</a:t>
            </a:fld>
            <a:endParaRPr lang="nb-NO" dirty="0"/>
          </a:p>
        </p:txBody>
      </p:sp>
      <p:pic>
        <p:nvPicPr>
          <p:cNvPr id="9" name="Picture 62" descr="Nøkkelhull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147437"/>
            <a:ext cx="813246" cy="62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1285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489129" y="121196"/>
            <a:ext cx="8222389" cy="463846"/>
          </a:xfrm>
        </p:spPr>
        <p:txBody>
          <a:bodyPr/>
          <a:lstStyle/>
          <a:p>
            <a:r>
              <a:rPr lang="nb-NO" sz="2400" b="1" dirty="0"/>
              <a:t>anbefaling</a:t>
            </a:r>
          </a:p>
        </p:txBody>
      </p:sp>
      <p:sp>
        <p:nvSpPr>
          <p:cNvPr id="7" name="Plassholder for innhold 6"/>
          <p:cNvSpPr>
            <a:spLocks noGrp="1"/>
          </p:cNvSpPr>
          <p:nvPr>
            <p:ph idx="11"/>
          </p:nvPr>
        </p:nvSpPr>
        <p:spPr>
          <a:xfrm>
            <a:off x="4860032" y="1345332"/>
            <a:ext cx="3960000" cy="3771636"/>
          </a:xfrm>
        </p:spPr>
        <p:txBody>
          <a:bodyPr/>
          <a:lstStyle/>
          <a:p>
            <a:pPr marL="0" indent="0">
              <a:buNone/>
            </a:pPr>
            <a:r>
              <a:rPr lang="nb-NO" dirty="0"/>
              <a:t>                </a:t>
            </a:r>
            <a:r>
              <a:rPr lang="nb-NO" b="1" dirty="0" smtClean="0">
                <a:solidFill>
                  <a:schemeClr val="tx2"/>
                </a:solidFill>
                <a:latin typeface="+mn-lt"/>
              </a:rPr>
              <a:t>Salat </a:t>
            </a:r>
            <a:r>
              <a:rPr lang="nb-NO" b="1" dirty="0">
                <a:solidFill>
                  <a:schemeClr val="tx2"/>
                </a:solidFill>
                <a:latin typeface="+mn-lt"/>
              </a:rPr>
              <a:t>– </a:t>
            </a:r>
            <a:r>
              <a:rPr lang="nb-NO" b="1" dirty="0" smtClean="0">
                <a:solidFill>
                  <a:schemeClr val="tx2"/>
                </a:solidFill>
                <a:latin typeface="+mn-lt"/>
              </a:rPr>
              <a:t>porsjonssalg</a:t>
            </a:r>
            <a:endParaRPr lang="nb-NO" b="1" dirty="0">
              <a:solidFill>
                <a:schemeClr val="tx2"/>
              </a:solidFill>
              <a:latin typeface="+mn-lt"/>
            </a:endParaRPr>
          </a:p>
          <a:p>
            <a:pPr marL="0" indent="0">
              <a:buNone/>
            </a:pPr>
            <a:endParaRPr lang="nb-NO" dirty="0"/>
          </a:p>
          <a:p>
            <a:pPr marL="0" indent="0">
              <a:buNone/>
            </a:pPr>
            <a:endParaRPr lang="nb-NO" dirty="0"/>
          </a:p>
          <a:p>
            <a:pPr marL="0" indent="0">
              <a:buNone/>
            </a:pPr>
            <a:endParaRPr lang="nb-NO" dirty="0" smtClean="0"/>
          </a:p>
          <a:p>
            <a:pPr marL="0" indent="0">
              <a:buNone/>
            </a:pPr>
            <a:endParaRPr lang="nb-NO" dirty="0"/>
          </a:p>
          <a:p>
            <a:pPr marL="0" indent="0">
              <a:buNone/>
            </a:pPr>
            <a:r>
              <a:rPr lang="nb-NO" dirty="0"/>
              <a:t>	</a:t>
            </a:r>
          </a:p>
          <a:p>
            <a:pPr marL="0" indent="0">
              <a:buNone/>
            </a:pPr>
            <a:r>
              <a:rPr lang="nb-NO" b="1" dirty="0">
                <a:solidFill>
                  <a:schemeClr val="tx2"/>
                </a:solidFill>
                <a:latin typeface="+mn-lt"/>
              </a:rPr>
              <a:t>               </a:t>
            </a:r>
            <a:r>
              <a:rPr lang="nb-NO" b="1" dirty="0" smtClean="0">
                <a:solidFill>
                  <a:schemeClr val="tx2"/>
                </a:solidFill>
                <a:latin typeface="+mn-lt"/>
              </a:rPr>
              <a:t>    </a:t>
            </a:r>
          </a:p>
          <a:p>
            <a:pPr marL="0" indent="0">
              <a:buNone/>
            </a:pPr>
            <a:r>
              <a:rPr lang="nb-NO" b="1" dirty="0">
                <a:solidFill>
                  <a:schemeClr val="tx2"/>
                </a:solidFill>
                <a:latin typeface="+mn-lt"/>
              </a:rPr>
              <a:t> </a:t>
            </a:r>
            <a:r>
              <a:rPr lang="nb-NO" b="1" dirty="0" smtClean="0">
                <a:solidFill>
                  <a:schemeClr val="tx2"/>
                </a:solidFill>
                <a:latin typeface="+mn-lt"/>
              </a:rPr>
              <a:t>                       Salatbar – to versjoner</a:t>
            </a:r>
            <a:endParaRPr lang="nb-NO" b="1" dirty="0">
              <a:solidFill>
                <a:schemeClr val="tx2"/>
              </a:solidFill>
              <a:latin typeface="+mn-lt"/>
            </a:endParaRPr>
          </a:p>
          <a:p>
            <a:pPr marL="0" indent="0">
              <a:buNone/>
            </a:pPr>
            <a:endParaRPr lang="nb-NO" dirty="0"/>
          </a:p>
          <a:p>
            <a:pPr marL="0" indent="0">
              <a:buNone/>
            </a:pPr>
            <a:endParaRPr lang="nb-NO" dirty="0"/>
          </a:p>
        </p:txBody>
      </p:sp>
      <p:sp>
        <p:nvSpPr>
          <p:cNvPr id="4" name="Plassholder for dato 3"/>
          <p:cNvSpPr>
            <a:spLocks noGrp="1"/>
          </p:cNvSpPr>
          <p:nvPr>
            <p:ph type="dt" sz="half" idx="2"/>
          </p:nvPr>
        </p:nvSpPr>
        <p:spPr/>
        <p:txBody>
          <a:bodyPr/>
          <a:lstStyle/>
          <a:p>
            <a:fld id="{CEAF42E2-667B-4F4D-B1CE-D98F226650A5}" type="datetime1">
              <a:rPr lang="nb-NO" smtClean="0"/>
              <a:t>26.01.2017</a:t>
            </a:fld>
            <a:endParaRPr lang="nb-NO" dirty="0"/>
          </a:p>
        </p:txBody>
      </p:sp>
      <p:pic>
        <p:nvPicPr>
          <p:cNvPr id="8" name="Picture 19" descr="5 om dagen II"/>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89485" y="2889352"/>
            <a:ext cx="2998646" cy="237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Sylinder 9"/>
          <p:cNvSpPr txBox="1"/>
          <p:nvPr/>
        </p:nvSpPr>
        <p:spPr>
          <a:xfrm>
            <a:off x="587029" y="719907"/>
            <a:ext cx="8124489" cy="769441"/>
          </a:xfrm>
          <a:prstGeom prst="rect">
            <a:avLst/>
          </a:prstGeom>
          <a:noFill/>
        </p:spPr>
        <p:txBody>
          <a:bodyPr wrap="square" rtlCol="0">
            <a:spAutoFit/>
          </a:bodyPr>
          <a:lstStyle/>
          <a:p>
            <a:r>
              <a:rPr lang="nb-NO" sz="2200" b="1" dirty="0">
                <a:solidFill>
                  <a:srgbClr val="0093A7"/>
                </a:solidFill>
              </a:rPr>
              <a:t> </a:t>
            </a:r>
            <a:r>
              <a:rPr lang="nb-NO" sz="2200" b="1" dirty="0" smtClean="0">
                <a:solidFill>
                  <a:srgbClr val="0093A7"/>
                </a:solidFill>
              </a:rPr>
              <a:t> </a:t>
            </a:r>
            <a:r>
              <a:rPr lang="nb-NO" sz="2200" b="1" dirty="0">
                <a:solidFill>
                  <a:srgbClr val="0093A7"/>
                </a:solidFill>
              </a:rPr>
              <a:t>Grønnsaker, frukt og bær </a:t>
            </a:r>
            <a:r>
              <a:rPr lang="nb-NO" sz="2200" b="1" dirty="0" smtClean="0">
                <a:solidFill>
                  <a:srgbClr val="0093A7"/>
                </a:solidFill>
              </a:rPr>
              <a:t>daglig. Om abonnement: skolefrukt.no</a:t>
            </a:r>
            <a:endParaRPr lang="nb-NO" sz="2200" b="1" dirty="0">
              <a:solidFill>
                <a:srgbClr val="0093A7"/>
              </a:solidFill>
            </a:endParaRPr>
          </a:p>
          <a:p>
            <a:r>
              <a:rPr lang="nb-NO" sz="2200" b="1" dirty="0" smtClean="0">
                <a:solidFill>
                  <a:srgbClr val="0093A7"/>
                </a:solidFill>
              </a:rPr>
              <a:t> </a:t>
            </a:r>
            <a:endParaRPr lang="nb-NO" sz="2200" b="1" dirty="0">
              <a:solidFill>
                <a:srgbClr val="0093A7"/>
              </a:solidFill>
            </a:endParaRPr>
          </a:p>
        </p:txBody>
      </p:sp>
      <p:pic>
        <p:nvPicPr>
          <p:cNvPr id="11" name="Bild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72" y="3742065"/>
            <a:ext cx="1944216" cy="1518919"/>
          </a:xfrm>
          <a:prstGeom prst="rect">
            <a:avLst/>
          </a:prstGeom>
        </p:spPr>
      </p:pic>
      <p:pic>
        <p:nvPicPr>
          <p:cNvPr id="12" name="Bild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0612" y="1633364"/>
            <a:ext cx="1523256" cy="1562788"/>
          </a:xfrm>
          <a:prstGeom prst="rect">
            <a:avLst/>
          </a:prstGeom>
        </p:spPr>
      </p:pic>
      <p:sp>
        <p:nvSpPr>
          <p:cNvPr id="17" name="TekstSylinder 16"/>
          <p:cNvSpPr txBox="1"/>
          <p:nvPr/>
        </p:nvSpPr>
        <p:spPr>
          <a:xfrm>
            <a:off x="395536" y="1633364"/>
            <a:ext cx="5454620" cy="1015663"/>
          </a:xfrm>
          <a:prstGeom prst="rect">
            <a:avLst/>
          </a:prstGeom>
          <a:noFill/>
        </p:spPr>
        <p:txBody>
          <a:bodyPr wrap="square" rtlCol="0">
            <a:spAutoFit/>
          </a:bodyPr>
          <a:lstStyle/>
          <a:p>
            <a:r>
              <a:rPr lang="nb-NO" sz="2000" b="1" dirty="0" smtClean="0">
                <a:solidFill>
                  <a:schemeClr val="tx2"/>
                </a:solidFill>
              </a:rPr>
              <a:t>Ha grønt i </a:t>
            </a:r>
            <a:r>
              <a:rPr lang="nb-NO" sz="2000" b="1" dirty="0">
                <a:solidFill>
                  <a:schemeClr val="tx2"/>
                </a:solidFill>
              </a:rPr>
              <a:t>alle retter</a:t>
            </a:r>
            <a:r>
              <a:rPr lang="nb-NO" sz="2000" b="1" dirty="0" smtClean="0">
                <a:solidFill>
                  <a:schemeClr val="tx2"/>
                </a:solidFill>
              </a:rPr>
              <a:t>:</a:t>
            </a:r>
          </a:p>
          <a:p>
            <a:pPr marL="342900" indent="-342900">
              <a:buFont typeface="Arial" panose="020B0604020202020204" pitchFamily="34" charset="0"/>
              <a:buChar char="•"/>
            </a:pPr>
            <a:r>
              <a:rPr lang="nb-NO" sz="2000" b="1" dirty="0" smtClean="0">
                <a:solidFill>
                  <a:srgbClr val="0093A7"/>
                </a:solidFill>
              </a:rPr>
              <a:t>Brødmat, salater</a:t>
            </a:r>
          </a:p>
          <a:p>
            <a:pPr marL="342900" indent="-342900">
              <a:buFont typeface="Arial" panose="020B0604020202020204" pitchFamily="34" charset="0"/>
              <a:buChar char="•"/>
            </a:pPr>
            <a:r>
              <a:rPr lang="nb-NO" sz="2000" b="1" dirty="0" smtClean="0">
                <a:solidFill>
                  <a:srgbClr val="0093A7"/>
                </a:solidFill>
              </a:rPr>
              <a:t>Supper, sauser, gryter, tallerkenretter</a:t>
            </a:r>
            <a:endParaRPr lang="nb-NO" sz="2000" b="1" dirty="0">
              <a:solidFill>
                <a:srgbClr val="0093A7"/>
              </a:solidFill>
            </a:endParaRPr>
          </a:p>
        </p:txBody>
      </p:sp>
      <p:pic>
        <p:nvPicPr>
          <p:cNvPr id="18" name="Bild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9273" y="3703922"/>
            <a:ext cx="2291219" cy="1521780"/>
          </a:xfrm>
          <a:prstGeom prst="rect">
            <a:avLst/>
          </a:prstGeom>
        </p:spPr>
      </p:pic>
    </p:spTree>
    <p:extLst>
      <p:ext uri="{BB962C8B-B14F-4D97-AF65-F5344CB8AC3E}">
        <p14:creationId xmlns:p14="http://schemas.microsoft.com/office/powerpoint/2010/main" val="3180511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79685" y="230837"/>
            <a:ext cx="8222389" cy="402291"/>
          </a:xfrm>
        </p:spPr>
        <p:txBody>
          <a:bodyPr/>
          <a:lstStyle/>
          <a:p>
            <a:r>
              <a:rPr lang="nb-NO" sz="2400" b="1" dirty="0">
                <a:latin typeface="+mn-lt"/>
              </a:rPr>
              <a:t>anbefaling</a:t>
            </a:r>
            <a:endParaRPr lang="nb-NO" sz="2400" dirty="0">
              <a:latin typeface="+mn-lt"/>
            </a:endParaRPr>
          </a:p>
        </p:txBody>
      </p:sp>
      <p:sp>
        <p:nvSpPr>
          <p:cNvPr id="16" name="Plassholder for innhold 15"/>
          <p:cNvSpPr>
            <a:spLocks noGrp="1"/>
          </p:cNvSpPr>
          <p:nvPr>
            <p:ph idx="1"/>
          </p:nvPr>
        </p:nvSpPr>
        <p:spPr>
          <a:xfrm>
            <a:off x="446794" y="1071229"/>
            <a:ext cx="3960000" cy="3771636"/>
          </a:xfrm>
        </p:spPr>
        <p:txBody>
          <a:bodyPr/>
          <a:lstStyle/>
          <a:p>
            <a:pPr marL="0" indent="0">
              <a:buNone/>
            </a:pPr>
            <a:r>
              <a:rPr lang="nb-NO" sz="1800" b="1" dirty="0" smtClean="0">
                <a:solidFill>
                  <a:srgbClr val="0093A7"/>
                </a:solidFill>
                <a:cs typeface="Arial" panose="020B0604020202020204" pitchFamily="34" charset="0"/>
              </a:rPr>
              <a:t>Bruk matoljer</a:t>
            </a:r>
            <a:r>
              <a:rPr lang="nb-NO" sz="1800" b="1" dirty="0">
                <a:solidFill>
                  <a:srgbClr val="0093A7"/>
                </a:solidFill>
                <a:cs typeface="Arial" panose="020B0604020202020204" pitchFamily="34" charset="0"/>
              </a:rPr>
              <a:t>,  flytende og </a:t>
            </a:r>
            <a:r>
              <a:rPr lang="nb-NO" sz="1800" b="1" dirty="0" smtClean="0">
                <a:solidFill>
                  <a:srgbClr val="0093A7"/>
                </a:solidFill>
                <a:cs typeface="Arial" panose="020B0604020202020204" pitchFamily="34" charset="0"/>
              </a:rPr>
              <a:t/>
            </a:r>
            <a:br>
              <a:rPr lang="nb-NO" sz="1800" b="1" dirty="0" smtClean="0">
                <a:solidFill>
                  <a:srgbClr val="0093A7"/>
                </a:solidFill>
                <a:cs typeface="Arial" panose="020B0604020202020204" pitchFamily="34" charset="0"/>
              </a:rPr>
            </a:br>
            <a:r>
              <a:rPr lang="nb-NO" sz="1800" b="1" dirty="0" smtClean="0">
                <a:solidFill>
                  <a:srgbClr val="0093A7"/>
                </a:solidFill>
                <a:cs typeface="Arial" panose="020B0604020202020204" pitchFamily="34" charset="0"/>
              </a:rPr>
              <a:t>myk margarin</a:t>
            </a:r>
          </a:p>
          <a:p>
            <a:pPr marL="0" indent="0">
              <a:buNone/>
            </a:pPr>
            <a:r>
              <a:rPr lang="nb-NO" b="1" dirty="0" smtClean="0">
                <a:solidFill>
                  <a:srgbClr val="0093A7"/>
                </a:solidFill>
                <a:cs typeface="Arial" panose="020B0604020202020204" pitchFamily="34" charset="0"/>
              </a:rPr>
              <a:t>- fremfor hard margarin og smør</a:t>
            </a:r>
            <a:endParaRPr lang="nb-NO" b="1" dirty="0">
              <a:solidFill>
                <a:srgbClr val="0093A7"/>
              </a:solidFill>
              <a:cs typeface="Arial" panose="020B0604020202020204" pitchFamily="34" charset="0"/>
            </a:endParaRPr>
          </a:p>
        </p:txBody>
      </p:sp>
      <p:sp>
        <p:nvSpPr>
          <p:cNvPr id="17" name="Plassholder for innhold 16"/>
          <p:cNvSpPr>
            <a:spLocks noGrp="1"/>
          </p:cNvSpPr>
          <p:nvPr>
            <p:ph idx="11"/>
          </p:nvPr>
        </p:nvSpPr>
        <p:spPr>
          <a:xfrm>
            <a:off x="4724400" y="1102378"/>
            <a:ext cx="3960000" cy="3771636"/>
          </a:xfrm>
        </p:spPr>
        <p:txBody>
          <a:bodyPr/>
          <a:lstStyle/>
          <a:p>
            <a:pPr marL="0" indent="0">
              <a:buNone/>
            </a:pPr>
            <a:r>
              <a:rPr lang="nb-NO" dirty="0" smtClean="0">
                <a:solidFill>
                  <a:srgbClr val="0093A7"/>
                </a:solidFill>
              </a:rPr>
              <a:t>TIPS</a:t>
            </a:r>
          </a:p>
          <a:p>
            <a:pPr>
              <a:buFont typeface="Arial" charset="0"/>
              <a:buChar char="•"/>
            </a:pPr>
            <a:r>
              <a:rPr lang="nb-NO" dirty="0" smtClean="0">
                <a:solidFill>
                  <a:srgbClr val="0093A7"/>
                </a:solidFill>
              </a:rPr>
              <a:t>jo </a:t>
            </a:r>
            <a:r>
              <a:rPr lang="nb-NO" dirty="0">
                <a:solidFill>
                  <a:srgbClr val="0093A7"/>
                </a:solidFill>
              </a:rPr>
              <a:t>mykere margarinen og smøret er ved kjøleskaptemperatur, desto mer umettet fett inneholder de. </a:t>
            </a:r>
            <a:r>
              <a:rPr lang="nb-NO" dirty="0" smtClean="0">
                <a:solidFill>
                  <a:srgbClr val="0093A7"/>
                </a:solidFill>
              </a:rPr>
              <a:t/>
            </a:r>
            <a:br>
              <a:rPr lang="nb-NO" dirty="0" smtClean="0">
                <a:solidFill>
                  <a:srgbClr val="0093A7"/>
                </a:solidFill>
              </a:rPr>
            </a:br>
            <a:endParaRPr lang="nb-NO" dirty="0" smtClean="0">
              <a:solidFill>
                <a:srgbClr val="0093A7"/>
              </a:solidFill>
            </a:endParaRPr>
          </a:p>
          <a:p>
            <a:r>
              <a:rPr lang="nb-NO" dirty="0">
                <a:solidFill>
                  <a:srgbClr val="0093A7"/>
                </a:solidFill>
              </a:rPr>
              <a:t>Eksempler på oljer med lite mettede fettsyrer og mye umettede </a:t>
            </a:r>
            <a:r>
              <a:rPr lang="nb-NO" dirty="0" smtClean="0">
                <a:solidFill>
                  <a:srgbClr val="0093A7"/>
                </a:solidFill>
              </a:rPr>
              <a:t>fettsyrer:</a:t>
            </a:r>
            <a:endParaRPr lang="nb-NO" b="1" dirty="0">
              <a:solidFill>
                <a:srgbClr val="0093A7"/>
              </a:solidFill>
            </a:endParaRPr>
          </a:p>
          <a:p>
            <a:pPr lvl="1"/>
            <a:r>
              <a:rPr lang="nb-NO" dirty="0">
                <a:solidFill>
                  <a:srgbClr val="0093A7"/>
                </a:solidFill>
              </a:rPr>
              <a:t>rapsolje</a:t>
            </a:r>
          </a:p>
          <a:p>
            <a:pPr lvl="1"/>
            <a:r>
              <a:rPr lang="nb-NO" dirty="0">
                <a:solidFill>
                  <a:srgbClr val="0093A7"/>
                </a:solidFill>
              </a:rPr>
              <a:t>solsikkeolje</a:t>
            </a:r>
          </a:p>
          <a:p>
            <a:pPr lvl="1"/>
            <a:r>
              <a:rPr lang="nb-NO" dirty="0">
                <a:solidFill>
                  <a:srgbClr val="0093A7"/>
                </a:solidFill>
              </a:rPr>
              <a:t>olivenolje</a:t>
            </a:r>
          </a:p>
          <a:p>
            <a:pPr lvl="1"/>
            <a:r>
              <a:rPr lang="nb-NO" dirty="0">
                <a:solidFill>
                  <a:srgbClr val="0093A7"/>
                </a:solidFill>
              </a:rPr>
              <a:t>soyaolje</a:t>
            </a:r>
          </a:p>
          <a:p>
            <a:pPr marL="0" indent="0">
              <a:buNone/>
            </a:pPr>
            <a:endParaRPr lang="nb-NO" dirty="0"/>
          </a:p>
        </p:txBody>
      </p:sp>
      <p:pic>
        <p:nvPicPr>
          <p:cNvPr id="11" name="Picture 62" descr="Nøkkelhull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4586469"/>
            <a:ext cx="688051" cy="61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Oljer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2855561"/>
            <a:ext cx="2818559" cy="1983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Sylinder 7"/>
          <p:cNvSpPr txBox="1"/>
          <p:nvPr/>
        </p:nvSpPr>
        <p:spPr>
          <a:xfrm>
            <a:off x="2821514" y="4793336"/>
            <a:ext cx="2955390" cy="338554"/>
          </a:xfrm>
          <a:prstGeom prst="rect">
            <a:avLst/>
          </a:prstGeom>
          <a:noFill/>
        </p:spPr>
        <p:txBody>
          <a:bodyPr wrap="square" rtlCol="0">
            <a:spAutoFit/>
          </a:bodyPr>
          <a:lstStyle/>
          <a:p>
            <a:r>
              <a:rPr lang="nb-NO" sz="1600" b="1" dirty="0">
                <a:solidFill>
                  <a:srgbClr val="0093A7"/>
                </a:solidFill>
              </a:rPr>
              <a:t>Velg fortrinnsvis produkter med</a:t>
            </a:r>
          </a:p>
        </p:txBody>
      </p:sp>
    </p:spTree>
    <p:extLst>
      <p:ext uri="{BB962C8B-B14F-4D97-AF65-F5344CB8AC3E}">
        <p14:creationId xmlns:p14="http://schemas.microsoft.com/office/powerpoint/2010/main" val="3658231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1"/>
          <p:cNvSpPr>
            <a:spLocks noGrp="1"/>
          </p:cNvSpPr>
          <p:nvPr>
            <p:ph type="title"/>
          </p:nvPr>
        </p:nvSpPr>
        <p:spPr/>
        <p:txBody>
          <a:bodyPr/>
          <a:lstStyle/>
          <a:p>
            <a:r>
              <a:rPr lang="nb-NO" sz="2400" b="1" dirty="0">
                <a:latin typeface="+mn-lt"/>
              </a:rPr>
              <a:t>anbefaling</a:t>
            </a:r>
            <a:endParaRPr lang="nb-NO" sz="2400" dirty="0">
              <a:latin typeface="+mn-lt"/>
            </a:endParaRPr>
          </a:p>
        </p:txBody>
      </p:sp>
      <p:sp>
        <p:nvSpPr>
          <p:cNvPr id="9" name="Plassholder for innhold 15"/>
          <p:cNvSpPr>
            <a:spLocks noGrp="1"/>
          </p:cNvSpPr>
          <p:nvPr>
            <p:ph idx="1"/>
          </p:nvPr>
        </p:nvSpPr>
        <p:spPr>
          <a:xfrm>
            <a:off x="453610" y="1201316"/>
            <a:ext cx="3960000" cy="3771636"/>
          </a:xfrm>
        </p:spPr>
        <p:txBody>
          <a:bodyPr/>
          <a:lstStyle/>
          <a:p>
            <a:pPr marL="0" indent="0">
              <a:buNone/>
            </a:pPr>
            <a:r>
              <a:rPr lang="nb-NO" sz="2000" b="1" dirty="0">
                <a:solidFill>
                  <a:srgbClr val="0093A7"/>
                </a:solidFill>
                <a:latin typeface="+mn-lt"/>
              </a:rPr>
              <a:t>Grove brød-/kornvarer med</a:t>
            </a:r>
            <a:r>
              <a:rPr lang="nb-NO" sz="2000" b="1" dirty="0" smtClean="0">
                <a:solidFill>
                  <a:srgbClr val="0093A7"/>
                </a:solidFill>
                <a:latin typeface="+mn-lt"/>
              </a:rPr>
              <a:t>:</a:t>
            </a:r>
            <a:br>
              <a:rPr lang="nb-NO" sz="2000" b="1" dirty="0" smtClean="0">
                <a:solidFill>
                  <a:srgbClr val="0093A7"/>
                </a:solidFill>
                <a:latin typeface="+mn-lt"/>
              </a:rPr>
            </a:br>
            <a:r>
              <a:rPr lang="nb-NO" sz="2000" b="1" dirty="0">
                <a:solidFill>
                  <a:srgbClr val="0093A7"/>
                </a:solidFill>
                <a:latin typeface="+mn-lt"/>
              </a:rPr>
              <a:t/>
            </a:r>
            <a:br>
              <a:rPr lang="nb-NO" sz="2000" b="1" dirty="0">
                <a:solidFill>
                  <a:srgbClr val="0093A7"/>
                </a:solidFill>
                <a:latin typeface="+mn-lt"/>
              </a:rPr>
            </a:br>
            <a:r>
              <a:rPr lang="nb-NO" b="1" dirty="0">
                <a:solidFill>
                  <a:srgbClr val="0093A7"/>
                </a:solidFill>
                <a:latin typeface="+mn-lt"/>
              </a:rPr>
              <a:t>-</a:t>
            </a:r>
            <a:r>
              <a:rPr lang="nb-NO" sz="1800" b="1" dirty="0">
                <a:solidFill>
                  <a:srgbClr val="0093A7"/>
                </a:solidFill>
                <a:latin typeface="+mn-lt"/>
              </a:rPr>
              <a:t>mye fiber og fullkorn</a:t>
            </a:r>
            <a:br>
              <a:rPr lang="nb-NO" sz="1800" b="1" dirty="0">
                <a:solidFill>
                  <a:srgbClr val="0093A7"/>
                </a:solidFill>
                <a:latin typeface="+mn-lt"/>
              </a:rPr>
            </a:br>
            <a:r>
              <a:rPr lang="nb-NO" sz="1800" b="1" dirty="0">
                <a:solidFill>
                  <a:srgbClr val="0093A7"/>
                </a:solidFill>
                <a:latin typeface="+mn-lt"/>
              </a:rPr>
              <a:t>-lite fett og lite salt og sukker</a:t>
            </a:r>
          </a:p>
          <a:p>
            <a:pPr marL="0" indent="0">
              <a:buNone/>
            </a:pPr>
            <a:endParaRPr lang="nb-NO" dirty="0" smtClean="0"/>
          </a:p>
          <a:p>
            <a:pPr marL="0" indent="0">
              <a:buNone/>
            </a:pPr>
            <a:endParaRPr lang="nb-NO" dirty="0"/>
          </a:p>
        </p:txBody>
      </p:sp>
      <p:sp>
        <p:nvSpPr>
          <p:cNvPr id="11" name="Plassholder for innhold 10"/>
          <p:cNvSpPr>
            <a:spLocks noGrp="1"/>
          </p:cNvSpPr>
          <p:nvPr>
            <p:ph idx="11"/>
          </p:nvPr>
        </p:nvSpPr>
        <p:spPr>
          <a:xfrm>
            <a:off x="4499992" y="1273324"/>
            <a:ext cx="4176007" cy="3771636"/>
          </a:xfrm>
        </p:spPr>
        <p:txBody>
          <a:bodyPr/>
          <a:lstStyle/>
          <a:p>
            <a:pPr marL="0" indent="0">
              <a:buNone/>
            </a:pPr>
            <a:r>
              <a:rPr lang="nb-NO" sz="1800" b="1" dirty="0" smtClean="0">
                <a:solidFill>
                  <a:srgbClr val="0093A7"/>
                </a:solidFill>
                <a:latin typeface="+mn-lt"/>
              </a:rPr>
              <a:t>For gode valg, se etter disse merkene:</a:t>
            </a:r>
          </a:p>
          <a:p>
            <a:pPr marL="0" indent="0">
              <a:buNone/>
            </a:pPr>
            <a:endParaRPr lang="nb-NO" dirty="0"/>
          </a:p>
        </p:txBody>
      </p:sp>
      <p:sp>
        <p:nvSpPr>
          <p:cNvPr id="5" name="Plassholder for dato 4"/>
          <p:cNvSpPr>
            <a:spLocks noGrp="1"/>
          </p:cNvSpPr>
          <p:nvPr>
            <p:ph type="dt" sz="half" idx="2"/>
          </p:nvPr>
        </p:nvSpPr>
        <p:spPr/>
        <p:txBody>
          <a:bodyPr/>
          <a:lstStyle/>
          <a:p>
            <a:fld id="{FCA28C64-468B-48D1-8953-B569AF523D98}" type="datetime1">
              <a:rPr lang="nb-NO" smtClean="0"/>
              <a:t>26.01.2017</a:t>
            </a:fld>
            <a:endParaRPr lang="nb-NO" dirty="0"/>
          </a:p>
        </p:txBody>
      </p:sp>
      <p:pic>
        <p:nvPicPr>
          <p:cNvPr id="10" name="Bild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2402417"/>
            <a:ext cx="1715344" cy="1735928"/>
          </a:xfrm>
          <a:prstGeom prst="rect">
            <a:avLst/>
          </a:prstGeom>
        </p:spPr>
      </p:pic>
      <p:pic>
        <p:nvPicPr>
          <p:cNvPr id="12" name="Plassholder for innhold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2948" y="1915780"/>
            <a:ext cx="1634668" cy="973273"/>
          </a:xfrm>
          <a:prstGeom prst="rect">
            <a:avLst/>
          </a:prstGeom>
        </p:spPr>
      </p:pic>
      <p:pic>
        <p:nvPicPr>
          <p:cNvPr id="13" name="Picture 62" descr="Nøkkelhull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5357" y="3441251"/>
            <a:ext cx="969849" cy="866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kstSylinder 13"/>
          <p:cNvSpPr txBox="1"/>
          <p:nvPr/>
        </p:nvSpPr>
        <p:spPr>
          <a:xfrm>
            <a:off x="6300192" y="1986917"/>
            <a:ext cx="2736304" cy="830997"/>
          </a:xfrm>
          <a:prstGeom prst="rect">
            <a:avLst/>
          </a:prstGeom>
          <a:noFill/>
        </p:spPr>
        <p:txBody>
          <a:bodyPr wrap="square" rtlCol="0">
            <a:spAutoFit/>
          </a:bodyPr>
          <a:lstStyle/>
          <a:p>
            <a:r>
              <a:rPr lang="nb-NO" sz="1600" b="1" dirty="0" smtClean="0">
                <a:solidFill>
                  <a:srgbClr val="0093A7"/>
                </a:solidFill>
              </a:rPr>
              <a:t>Brødskalaen</a:t>
            </a:r>
            <a:r>
              <a:rPr lang="nb-NO" sz="1600" dirty="0" smtClean="0">
                <a:solidFill>
                  <a:srgbClr val="0093A7"/>
                </a:solidFill>
              </a:rPr>
              <a:t>:</a:t>
            </a:r>
            <a:r>
              <a:rPr lang="nb-NO" sz="1600" dirty="0" smtClean="0"/>
              <a:t> angir grovhet i %. Velg grovt/ekstra </a:t>
            </a:r>
            <a:r>
              <a:rPr lang="nb-NO" sz="1600" dirty="0"/>
              <a:t>grovt </a:t>
            </a:r>
            <a:r>
              <a:rPr lang="nb-NO" sz="1600" dirty="0" smtClean="0"/>
              <a:t/>
            </a:r>
            <a:br>
              <a:rPr lang="nb-NO" sz="1600" dirty="0" smtClean="0"/>
            </a:br>
            <a:r>
              <a:rPr lang="nb-NO" sz="1600" dirty="0" smtClean="0"/>
              <a:t>(&gt; 50,1% </a:t>
            </a:r>
            <a:r>
              <a:rPr lang="nb-NO" sz="1600" dirty="0"/>
              <a:t>og </a:t>
            </a:r>
            <a:r>
              <a:rPr lang="nb-NO" sz="1600" dirty="0" smtClean="0"/>
              <a:t>&gt;75%) </a:t>
            </a:r>
            <a:endParaRPr lang="nb-NO" sz="1600" dirty="0"/>
          </a:p>
        </p:txBody>
      </p:sp>
      <p:sp>
        <p:nvSpPr>
          <p:cNvPr id="15" name="TekstSylinder 14"/>
          <p:cNvSpPr txBox="1"/>
          <p:nvPr/>
        </p:nvSpPr>
        <p:spPr>
          <a:xfrm>
            <a:off x="6012160" y="3581875"/>
            <a:ext cx="2736304" cy="830997"/>
          </a:xfrm>
          <a:prstGeom prst="rect">
            <a:avLst/>
          </a:prstGeom>
          <a:noFill/>
        </p:spPr>
        <p:txBody>
          <a:bodyPr wrap="square" rtlCol="0">
            <a:spAutoFit/>
          </a:bodyPr>
          <a:lstStyle/>
          <a:p>
            <a:r>
              <a:rPr lang="nb-NO" sz="1600" b="1" dirty="0">
                <a:solidFill>
                  <a:srgbClr val="0093A7"/>
                </a:solidFill>
              </a:rPr>
              <a:t>Nøkkelhullet</a:t>
            </a:r>
            <a:r>
              <a:rPr lang="nb-NO" sz="1600" dirty="0"/>
              <a:t>; </a:t>
            </a:r>
            <a:r>
              <a:rPr lang="nb-NO" sz="1600" dirty="0" smtClean="0"/>
              <a:t>har i tillegg til krav om fiber</a:t>
            </a:r>
            <a:r>
              <a:rPr lang="nb-NO" sz="1600" dirty="0"/>
              <a:t>, </a:t>
            </a:r>
            <a:r>
              <a:rPr lang="nb-NO" sz="1600" dirty="0" smtClean="0"/>
              <a:t>også krav til salt</a:t>
            </a:r>
            <a:r>
              <a:rPr lang="nb-NO" sz="1600" dirty="0"/>
              <a:t>, mettet fett, </a:t>
            </a:r>
            <a:r>
              <a:rPr lang="nb-NO" sz="1600" dirty="0" smtClean="0"/>
              <a:t>sukker.</a:t>
            </a:r>
            <a:endParaRPr lang="nb-NO" sz="1600" dirty="0"/>
          </a:p>
        </p:txBody>
      </p:sp>
    </p:spTree>
    <p:extLst>
      <p:ext uri="{BB962C8B-B14F-4D97-AF65-F5344CB8AC3E}">
        <p14:creationId xmlns:p14="http://schemas.microsoft.com/office/powerpoint/2010/main" val="3523222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9"/>
          <p:cNvSpPr>
            <a:spLocks noGrp="1"/>
          </p:cNvSpPr>
          <p:nvPr>
            <p:ph type="title"/>
          </p:nvPr>
        </p:nvSpPr>
        <p:spPr>
          <a:xfrm>
            <a:off x="453610" y="193204"/>
            <a:ext cx="8222389" cy="433068"/>
          </a:xfrm>
        </p:spPr>
        <p:txBody>
          <a:bodyPr/>
          <a:lstStyle/>
          <a:p>
            <a:r>
              <a:rPr lang="nb-NO" sz="2200" b="1" dirty="0"/>
              <a:t>Anbefaling</a:t>
            </a:r>
          </a:p>
        </p:txBody>
      </p:sp>
      <p:sp>
        <p:nvSpPr>
          <p:cNvPr id="13" name="Plassholder for tekst 12"/>
          <p:cNvSpPr>
            <a:spLocks noGrp="1"/>
          </p:cNvSpPr>
          <p:nvPr>
            <p:ph type="body" sz="quarter" idx="12"/>
          </p:nvPr>
        </p:nvSpPr>
        <p:spPr>
          <a:xfrm>
            <a:off x="173209" y="775336"/>
            <a:ext cx="4140256" cy="1040411"/>
          </a:xfrm>
        </p:spPr>
        <p:txBody>
          <a:bodyPr>
            <a:noAutofit/>
          </a:bodyPr>
          <a:lstStyle/>
          <a:p>
            <a:endParaRPr lang="nb-NO" sz="1900" dirty="0">
              <a:latin typeface="Arial" panose="020B0604020202020204" pitchFamily="34" charset="0"/>
              <a:cs typeface="Arial" panose="020B0604020202020204" pitchFamily="34" charset="0"/>
            </a:endParaRPr>
          </a:p>
          <a:p>
            <a:endParaRPr lang="nb-NO" altLang="nb-NO" sz="1900" dirty="0">
              <a:latin typeface="Arial" panose="020B0604020202020204" pitchFamily="34" charset="0"/>
              <a:cs typeface="Arial" panose="020B0604020202020204" pitchFamily="34" charset="0"/>
            </a:endParaRPr>
          </a:p>
          <a:p>
            <a:r>
              <a:rPr lang="nb-NO" sz="1900" dirty="0">
                <a:solidFill>
                  <a:srgbClr val="0093A7"/>
                </a:solidFill>
                <a:latin typeface="Arial" panose="020B0604020202020204" pitchFamily="34" charset="0"/>
                <a:cs typeface="Arial" panose="020B0604020202020204" pitchFamily="34" charset="0"/>
              </a:rPr>
              <a:t>                    Fet og mager fisk</a:t>
            </a:r>
          </a:p>
          <a:p>
            <a:endParaRPr lang="nb-NO" sz="1900" dirty="0">
              <a:latin typeface="Arial" panose="020B0604020202020204" pitchFamily="34" charset="0"/>
              <a:cs typeface="Arial" panose="020B0604020202020204" pitchFamily="34" charset="0"/>
            </a:endParaRPr>
          </a:p>
        </p:txBody>
      </p:sp>
      <p:sp>
        <p:nvSpPr>
          <p:cNvPr id="14" name="Plassholder for tekst 13"/>
          <p:cNvSpPr>
            <a:spLocks noGrp="1"/>
          </p:cNvSpPr>
          <p:nvPr>
            <p:ph type="body" sz="quarter" idx="13"/>
          </p:nvPr>
        </p:nvSpPr>
        <p:spPr>
          <a:xfrm>
            <a:off x="4336682" y="798649"/>
            <a:ext cx="4464480" cy="1062628"/>
          </a:xfrm>
        </p:spPr>
        <p:txBody>
          <a:bodyPr>
            <a:noAutofit/>
          </a:bodyPr>
          <a:lstStyle/>
          <a:p>
            <a:r>
              <a:rPr lang="nb-NO" altLang="nb-NO" sz="1900" dirty="0">
                <a:solidFill>
                  <a:schemeClr val="tx2"/>
                </a:solidFill>
                <a:latin typeface="Arial" panose="020B0604020202020204" pitchFamily="34" charset="0"/>
                <a:cs typeface="Arial" panose="020B0604020202020204" pitchFamily="34" charset="0"/>
              </a:rPr>
              <a:t>         </a:t>
            </a:r>
            <a:r>
              <a:rPr lang="nb-NO" altLang="nb-NO" sz="1900" dirty="0">
                <a:solidFill>
                  <a:srgbClr val="0093A7"/>
                </a:solidFill>
                <a:latin typeface="Arial" panose="020B0604020202020204" pitchFamily="34" charset="0"/>
                <a:cs typeface="Arial" panose="020B0604020202020204" pitchFamily="34" charset="0"/>
              </a:rPr>
              <a:t>Hvitt kjøtt, rent kjøtt og magre</a:t>
            </a:r>
            <a:br>
              <a:rPr lang="nb-NO" altLang="nb-NO" sz="1900" dirty="0">
                <a:solidFill>
                  <a:srgbClr val="0093A7"/>
                </a:solidFill>
                <a:latin typeface="Arial" panose="020B0604020202020204" pitchFamily="34" charset="0"/>
                <a:cs typeface="Arial" panose="020B0604020202020204" pitchFamily="34" charset="0"/>
              </a:rPr>
            </a:br>
            <a:r>
              <a:rPr lang="nb-NO" altLang="nb-NO" sz="1900" dirty="0">
                <a:solidFill>
                  <a:srgbClr val="0093A7"/>
                </a:solidFill>
                <a:latin typeface="Arial" panose="020B0604020202020204" pitchFamily="34" charset="0"/>
                <a:cs typeface="Arial" panose="020B0604020202020204" pitchFamily="34" charset="0"/>
              </a:rPr>
              <a:t>         kjøttprodukter m/lite tilsatt salt</a:t>
            </a:r>
            <a:br>
              <a:rPr lang="nb-NO" altLang="nb-NO" sz="1900" dirty="0">
                <a:solidFill>
                  <a:srgbClr val="0093A7"/>
                </a:solidFill>
                <a:latin typeface="Arial" panose="020B0604020202020204" pitchFamily="34" charset="0"/>
                <a:cs typeface="Arial" panose="020B0604020202020204" pitchFamily="34" charset="0"/>
              </a:rPr>
            </a:br>
            <a:endParaRPr lang="nb-NO" altLang="nb-NO" sz="1900" dirty="0">
              <a:solidFill>
                <a:srgbClr val="0093A7"/>
              </a:solidFill>
              <a:latin typeface="Arial" panose="020B0604020202020204" pitchFamily="34" charset="0"/>
              <a:cs typeface="Arial" panose="020B0604020202020204" pitchFamily="34" charset="0"/>
            </a:endParaRPr>
          </a:p>
        </p:txBody>
      </p:sp>
      <p:pic>
        <p:nvPicPr>
          <p:cNvPr id="15" name="Picture 7" descr="seilfilet"/>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1616223"/>
            <a:ext cx="1492848" cy="97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laksefil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90" y="1993404"/>
            <a:ext cx="1584177" cy="1050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fiskepåleg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0846" y="1951165"/>
            <a:ext cx="2030411" cy="124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Plassholder for innhold 4"/>
          <p:cNvSpPr>
            <a:spLocks noGrp="1"/>
          </p:cNvSpPr>
          <p:nvPr>
            <p:ph idx="11"/>
          </p:nvPr>
        </p:nvSpPr>
        <p:spPr>
          <a:xfrm>
            <a:off x="4447050" y="2076186"/>
            <a:ext cx="4085390" cy="3085570"/>
          </a:xfrm>
        </p:spPr>
        <p:txBody>
          <a:bodyPr>
            <a:normAutofit/>
          </a:bodyPr>
          <a:lstStyle/>
          <a:p>
            <a:pPr marL="0" indent="0">
              <a:buNone/>
            </a:pPr>
            <a:endParaRPr lang="nb-NO" altLang="nb-NO" dirty="0">
              <a:latin typeface="Calibri" pitchFamily="34" charset="0"/>
            </a:endParaRPr>
          </a:p>
          <a:p>
            <a:pPr marL="0" indent="0">
              <a:buNone/>
            </a:pPr>
            <a:endParaRPr lang="nb-NO" altLang="nb-NO" dirty="0">
              <a:latin typeface="Calibri" pitchFamily="34" charset="0"/>
            </a:endParaRPr>
          </a:p>
          <a:p>
            <a:pPr marL="0" indent="0">
              <a:buNone/>
            </a:pPr>
            <a:endParaRPr lang="nb-NO" altLang="nb-NO" dirty="0">
              <a:latin typeface="Calibri" pitchFamily="34" charset="0"/>
            </a:endParaRPr>
          </a:p>
          <a:p>
            <a:pPr marL="0" indent="0">
              <a:buNone/>
            </a:pPr>
            <a:endParaRPr lang="nb-NO" altLang="nb-NO" dirty="0">
              <a:latin typeface="Calibri" pitchFamily="34" charset="0"/>
            </a:endParaRPr>
          </a:p>
          <a:p>
            <a:pPr marL="0" indent="0">
              <a:buNone/>
            </a:pPr>
            <a:endParaRPr lang="nb-NO" altLang="nb-NO" dirty="0">
              <a:latin typeface="Calibri" pitchFamily="34" charset="0"/>
            </a:endParaRPr>
          </a:p>
          <a:p>
            <a:pPr marL="0" indent="0">
              <a:buNone/>
            </a:pPr>
            <a:endParaRPr lang="nb-NO" altLang="nb-NO" dirty="0">
              <a:latin typeface="Calibri" pitchFamily="34" charset="0"/>
            </a:endParaRPr>
          </a:p>
          <a:p>
            <a:pPr marL="0" indent="0">
              <a:buNone/>
            </a:pPr>
            <a:r>
              <a:rPr lang="nb-NO" altLang="nb-NO" dirty="0">
                <a:latin typeface="Arial" panose="020B0604020202020204" pitchFamily="34" charset="0"/>
                <a:cs typeface="Arial" panose="020B0604020202020204" pitchFamily="34" charset="0"/>
              </a:rPr>
              <a:t/>
            </a:r>
            <a:br>
              <a:rPr lang="nb-NO" altLang="nb-NO" dirty="0">
                <a:latin typeface="Arial" panose="020B0604020202020204" pitchFamily="34" charset="0"/>
                <a:cs typeface="Arial" panose="020B0604020202020204" pitchFamily="34" charset="0"/>
              </a:rPr>
            </a:br>
            <a:endParaRPr lang="nb-NO" altLang="nb-NO" dirty="0">
              <a:latin typeface="Arial" panose="020B0604020202020204" pitchFamily="34" charset="0"/>
              <a:cs typeface="Arial" panose="020B0604020202020204" pitchFamily="34" charset="0"/>
            </a:endParaRPr>
          </a:p>
        </p:txBody>
      </p:sp>
      <p:pic>
        <p:nvPicPr>
          <p:cNvPr id="20" name="Picture 5" descr="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4672" y="2137070"/>
            <a:ext cx="1831327" cy="1328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kstSylinder 20"/>
          <p:cNvSpPr txBox="1"/>
          <p:nvPr/>
        </p:nvSpPr>
        <p:spPr>
          <a:xfrm>
            <a:off x="2821514" y="4793336"/>
            <a:ext cx="2955390" cy="338554"/>
          </a:xfrm>
          <a:prstGeom prst="rect">
            <a:avLst/>
          </a:prstGeom>
          <a:noFill/>
        </p:spPr>
        <p:txBody>
          <a:bodyPr wrap="square" rtlCol="0">
            <a:spAutoFit/>
          </a:bodyPr>
          <a:lstStyle/>
          <a:p>
            <a:r>
              <a:rPr lang="nb-NO" sz="1600" b="1" dirty="0">
                <a:solidFill>
                  <a:srgbClr val="0093A7"/>
                </a:solidFill>
              </a:rPr>
              <a:t>Velg fortrinnsvis produkter med</a:t>
            </a:r>
          </a:p>
        </p:txBody>
      </p:sp>
      <p:pic>
        <p:nvPicPr>
          <p:cNvPr id="22" name="Bild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1268" y="2518615"/>
            <a:ext cx="1690245" cy="1175823"/>
          </a:xfrm>
          <a:prstGeom prst="rect">
            <a:avLst/>
          </a:prstGeom>
        </p:spPr>
      </p:pic>
      <p:pic>
        <p:nvPicPr>
          <p:cNvPr id="23" name="Picture 6" descr="Makrell eg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65694" y="2060922"/>
            <a:ext cx="2222419" cy="1481118"/>
          </a:xfrm>
          <a:prstGeom prst="rect">
            <a:avLst/>
          </a:prstGeom>
          <a:noFill/>
          <a:extLst>
            <a:ext uri="{909E8E84-426E-40DD-AFC4-6F175D3DCCD1}">
              <a14:hiddenFill xmlns:a14="http://schemas.microsoft.com/office/drawing/2010/main">
                <a:solidFill>
                  <a:srgbClr val="FFFFFF"/>
                </a:solidFill>
              </a14:hiddenFill>
            </a:ext>
          </a:extLst>
        </p:spPr>
      </p:pic>
      <p:sp>
        <p:nvSpPr>
          <p:cNvPr id="2" name="Plassholder for dato 1"/>
          <p:cNvSpPr>
            <a:spLocks noGrp="1"/>
          </p:cNvSpPr>
          <p:nvPr>
            <p:ph type="dt" sz="half" idx="2"/>
          </p:nvPr>
        </p:nvSpPr>
        <p:spPr/>
        <p:txBody>
          <a:bodyPr/>
          <a:lstStyle/>
          <a:p>
            <a:fld id="{2C2A1DBD-5523-45B2-9F46-32E9FB0C9C4A}" type="datetime1">
              <a:rPr lang="nb-NO" smtClean="0"/>
              <a:t>26.01.2017</a:t>
            </a:fld>
            <a:endParaRPr lang="nb-NO" dirty="0"/>
          </a:p>
        </p:txBody>
      </p:sp>
      <p:sp>
        <p:nvSpPr>
          <p:cNvPr id="18" name="TekstSylinder 17"/>
          <p:cNvSpPr txBox="1"/>
          <p:nvPr/>
        </p:nvSpPr>
        <p:spPr>
          <a:xfrm>
            <a:off x="1609557" y="4041566"/>
            <a:ext cx="6460278" cy="400110"/>
          </a:xfrm>
          <a:prstGeom prst="rect">
            <a:avLst/>
          </a:prstGeom>
          <a:noFill/>
        </p:spPr>
        <p:txBody>
          <a:bodyPr wrap="square" rtlCol="0">
            <a:spAutoFit/>
          </a:bodyPr>
          <a:lstStyle/>
          <a:p>
            <a:pPr>
              <a:spcBef>
                <a:spcPts val="432"/>
              </a:spcBef>
              <a:spcAft>
                <a:spcPts val="1200"/>
              </a:spcAft>
            </a:pPr>
            <a:r>
              <a:rPr lang="nb-NO" sz="2000" b="1" dirty="0">
                <a:solidFill>
                  <a:srgbClr val="0093A7"/>
                </a:solidFill>
                <a:cs typeface="Arial" panose="020B0604020202020204" pitchFamily="34" charset="0"/>
              </a:rPr>
              <a:t>            Varier</a:t>
            </a:r>
            <a:r>
              <a:rPr lang="nb-NO" sz="2000" dirty="0">
                <a:solidFill>
                  <a:srgbClr val="0093A7"/>
                </a:solidFill>
                <a:cs typeface="Arial" panose="020B0604020202020204" pitchFamily="34" charset="0"/>
              </a:rPr>
              <a:t> </a:t>
            </a:r>
            <a:r>
              <a:rPr lang="nb-NO" sz="2000" dirty="0">
                <a:solidFill>
                  <a:srgbClr val="003244"/>
                </a:solidFill>
                <a:cs typeface="Arial" panose="020B0604020202020204" pitchFamily="34" charset="0"/>
              </a:rPr>
              <a:t>mellom fisk-, kjøtt- og vegetarretter      </a:t>
            </a:r>
          </a:p>
        </p:txBody>
      </p:sp>
      <p:pic>
        <p:nvPicPr>
          <p:cNvPr id="24" name="Picture 62" descr="Nøkkelhulle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5686087" y="4692583"/>
            <a:ext cx="604808" cy="54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8593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050"/>
          <p:cNvSpPr>
            <a:spLocks noGrp="1" noChangeArrowheads="1"/>
          </p:cNvSpPr>
          <p:nvPr>
            <p:ph type="title"/>
          </p:nvPr>
        </p:nvSpPr>
        <p:spPr>
          <a:xfrm>
            <a:off x="468000" y="183472"/>
            <a:ext cx="8416599" cy="585796"/>
          </a:xfrm>
        </p:spPr>
        <p:txBody>
          <a:bodyPr/>
          <a:lstStyle/>
          <a:p>
            <a:r>
              <a:rPr lang="nb-NO" b="1" dirty="0" smtClean="0">
                <a:cs typeface="Arial" panose="020B0604020202020204" pitchFamily="34" charset="0"/>
              </a:rPr>
              <a:t>Anbefaling: </a:t>
            </a:r>
            <a:r>
              <a:rPr lang="nb-NO" sz="1800" b="1" dirty="0" smtClean="0">
                <a:cs typeface="Arial" panose="020B0604020202020204" pitchFamily="34" charset="0"/>
              </a:rPr>
              <a:t>Variert </a:t>
            </a:r>
            <a:r>
              <a:rPr lang="nb-NO" sz="1800" b="1" dirty="0">
                <a:cs typeface="Arial" panose="020B0604020202020204" pitchFamily="34" charset="0"/>
              </a:rPr>
              <a:t>pålegg, alltid </a:t>
            </a:r>
            <a:r>
              <a:rPr lang="nb-NO" sz="1800" b="1" dirty="0" smtClean="0">
                <a:cs typeface="Arial" panose="020B0604020202020204" pitchFamily="34" charset="0"/>
              </a:rPr>
              <a:t>fisk og </a:t>
            </a:r>
            <a:r>
              <a:rPr lang="nb-NO" sz="1800" b="1" dirty="0">
                <a:cs typeface="Arial" panose="020B0604020202020204" pitchFamily="34" charset="0"/>
              </a:rPr>
              <a:t>grønnsaker</a:t>
            </a:r>
            <a:br>
              <a:rPr lang="nb-NO" sz="1800" b="1" dirty="0">
                <a:cs typeface="Arial" panose="020B0604020202020204" pitchFamily="34" charset="0"/>
              </a:rPr>
            </a:br>
            <a:endParaRPr lang="nb-NO" altLang="nb-NO" sz="1800" b="1" dirty="0"/>
          </a:p>
        </p:txBody>
      </p:sp>
      <p:sp>
        <p:nvSpPr>
          <p:cNvPr id="12292" name="Rectangle 2051"/>
          <p:cNvSpPr>
            <a:spLocks noGrp="1" noChangeArrowheads="1"/>
          </p:cNvSpPr>
          <p:nvPr>
            <p:ph idx="1"/>
          </p:nvPr>
        </p:nvSpPr>
        <p:spPr>
          <a:xfrm>
            <a:off x="238578" y="1775088"/>
            <a:ext cx="5328592" cy="3616370"/>
          </a:xfrm>
        </p:spPr>
        <p:txBody>
          <a:bodyPr>
            <a:normAutofit/>
          </a:bodyPr>
          <a:lstStyle/>
          <a:p>
            <a:pPr eaLnBrk="1" hangingPunct="1">
              <a:buFontTx/>
              <a:buNone/>
            </a:pPr>
            <a:r>
              <a:rPr lang="nb-NO" altLang="nb-NO" sz="1800" b="1" dirty="0">
                <a:solidFill>
                  <a:srgbClr val="0093A7"/>
                </a:solidFill>
                <a:latin typeface="+mn-lt"/>
              </a:rPr>
              <a:t>N</a:t>
            </a:r>
            <a:r>
              <a:rPr lang="nb-NO" altLang="nb-NO" sz="1800" b="1" dirty="0" smtClean="0">
                <a:solidFill>
                  <a:srgbClr val="0093A7"/>
                </a:solidFill>
                <a:latin typeface="+mn-lt"/>
              </a:rPr>
              <a:t>oen påleggsforslag, minimum 3-4 sorter pr måltid</a:t>
            </a:r>
          </a:p>
          <a:p>
            <a:r>
              <a:rPr lang="nb-NO" altLang="nb-NO" dirty="0" smtClean="0">
                <a:latin typeface="+mn-lt"/>
              </a:rPr>
              <a:t>Fiskepålegg, gjerne fet fisk som laks, makrellfilet i tomat</a:t>
            </a:r>
            <a:r>
              <a:rPr lang="nb-NO" altLang="nb-NO" dirty="0">
                <a:latin typeface="+mn-lt"/>
              </a:rPr>
              <a:t>saus</a:t>
            </a:r>
            <a:endParaRPr lang="nb-NO" altLang="nb-NO" dirty="0" smtClean="0">
              <a:latin typeface="+mn-lt"/>
            </a:endParaRPr>
          </a:p>
          <a:p>
            <a:pPr>
              <a:buFont typeface="Arial" charset="0"/>
              <a:buChar char="•"/>
            </a:pPr>
            <a:r>
              <a:rPr lang="nb-NO" dirty="0" smtClean="0">
                <a:latin typeface="+mn-lt"/>
              </a:rPr>
              <a:t>Vegetabilsk </a:t>
            </a:r>
            <a:r>
              <a:rPr lang="nb-NO" dirty="0">
                <a:latin typeface="+mn-lt"/>
              </a:rPr>
              <a:t>pålegg som </a:t>
            </a:r>
            <a:r>
              <a:rPr lang="nb-NO" dirty="0" err="1">
                <a:latin typeface="+mn-lt"/>
              </a:rPr>
              <a:t>hummus</a:t>
            </a:r>
            <a:r>
              <a:rPr lang="nb-NO" dirty="0">
                <a:latin typeface="+mn-lt"/>
              </a:rPr>
              <a:t> (laget av kikerter</a:t>
            </a:r>
            <a:r>
              <a:rPr lang="nb-NO" dirty="0" smtClean="0">
                <a:latin typeface="+mn-lt"/>
              </a:rPr>
              <a:t>).</a:t>
            </a:r>
            <a:br>
              <a:rPr lang="nb-NO" dirty="0" smtClean="0">
                <a:latin typeface="+mn-lt"/>
              </a:rPr>
            </a:br>
            <a:r>
              <a:rPr lang="nb-NO" dirty="0">
                <a:latin typeface="+mn-lt"/>
              </a:rPr>
              <a:t>Andre pålegg laget av linser, bønner og erter </a:t>
            </a:r>
            <a:r>
              <a:rPr lang="nb-NO" dirty="0" smtClean="0">
                <a:latin typeface="+mn-lt"/>
              </a:rPr>
              <a:t> </a:t>
            </a:r>
          </a:p>
          <a:p>
            <a:pPr>
              <a:buFont typeface="Arial" charset="0"/>
              <a:buChar char="•"/>
            </a:pPr>
            <a:r>
              <a:rPr lang="nb-NO" altLang="nb-NO" dirty="0">
                <a:latin typeface="+mn-lt"/>
              </a:rPr>
              <a:t>Grønnsaker, frukt og </a:t>
            </a:r>
            <a:r>
              <a:rPr lang="nb-NO" altLang="nb-NO" dirty="0" smtClean="0">
                <a:latin typeface="+mn-lt"/>
              </a:rPr>
              <a:t>bær – er mer enn «pynt»</a:t>
            </a:r>
            <a:endParaRPr lang="nb-NO" altLang="nb-NO" dirty="0">
              <a:latin typeface="+mn-lt"/>
            </a:endParaRPr>
          </a:p>
          <a:p>
            <a:pPr>
              <a:buFont typeface="Arial" charset="0"/>
              <a:buChar char="•"/>
            </a:pPr>
            <a:r>
              <a:rPr lang="nb-NO" dirty="0" smtClean="0">
                <a:latin typeface="+mn-lt"/>
              </a:rPr>
              <a:t>Magre </a:t>
            </a:r>
            <a:r>
              <a:rPr lang="nb-NO" dirty="0">
                <a:latin typeface="+mn-lt"/>
              </a:rPr>
              <a:t>varianter av kjøttpålegg og </a:t>
            </a:r>
            <a:r>
              <a:rPr lang="nb-NO" dirty="0" smtClean="0">
                <a:latin typeface="+mn-lt"/>
              </a:rPr>
              <a:t>ost</a:t>
            </a:r>
          </a:p>
          <a:p>
            <a:pPr>
              <a:buFont typeface="Arial" charset="0"/>
              <a:buChar char="•"/>
            </a:pPr>
            <a:r>
              <a:rPr lang="nb-NO" dirty="0" smtClean="0">
                <a:latin typeface="+mn-lt"/>
              </a:rPr>
              <a:t>Egg </a:t>
            </a:r>
            <a:endParaRPr lang="nb-NO" dirty="0">
              <a:latin typeface="+mn-lt"/>
            </a:endParaRPr>
          </a:p>
          <a:p>
            <a:pPr marL="0" indent="0" eaLnBrk="1" hangingPunct="1">
              <a:buNone/>
            </a:pPr>
            <a:endParaRPr lang="nb-NO" altLang="nb-NO" dirty="0" smtClean="0">
              <a:latin typeface="+mn-lt"/>
            </a:endParaRPr>
          </a:p>
          <a:p>
            <a:pPr marL="0" indent="0" eaLnBrk="1" hangingPunct="1">
              <a:buNone/>
            </a:pPr>
            <a:r>
              <a:rPr lang="nb-NO" altLang="nb-NO" dirty="0" smtClean="0">
                <a:latin typeface="+mn-lt"/>
              </a:rPr>
              <a:t>*</a:t>
            </a:r>
            <a:r>
              <a:rPr lang="nb-NO" altLang="nb-NO" sz="1200" b="1" dirty="0" smtClean="0">
                <a:latin typeface="+mn-lt"/>
              </a:rPr>
              <a:t>Lettmelk med 0,7% fett eller mindre, lettmelk og/el skummet melk</a:t>
            </a:r>
            <a:endParaRPr lang="nb-NO" altLang="nb-NO" sz="1200" b="1" dirty="0">
              <a:latin typeface="+mn-lt"/>
            </a:endParaRPr>
          </a:p>
        </p:txBody>
      </p:sp>
      <p:pic>
        <p:nvPicPr>
          <p:cNvPr id="12293" name="Picture 2052" descr="04"/>
          <p:cNvPicPr>
            <a:picLocks noGrp="1" noChangeAspect="1" noChangeArrowheads="1"/>
          </p:cNvPicPr>
          <p:nvPr>
            <p:ph idx="11"/>
          </p:nvPr>
        </p:nvPicPr>
        <p:blipFill>
          <a:blip r:embed="rId3" cstate="print">
            <a:extLst>
              <a:ext uri="{28A0092B-C50C-407E-A947-70E740481C1C}">
                <a14:useLocalDpi xmlns:a14="http://schemas.microsoft.com/office/drawing/2010/main" val="0"/>
              </a:ext>
            </a:extLst>
          </a:blip>
          <a:stretch>
            <a:fillRect/>
          </a:stretch>
        </p:blipFill>
        <p:spPr>
          <a:xfrm>
            <a:off x="5693360" y="1777380"/>
            <a:ext cx="3258689" cy="27363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Plassholder for dato 2"/>
          <p:cNvSpPr>
            <a:spLocks noGrp="1"/>
          </p:cNvSpPr>
          <p:nvPr>
            <p:ph type="dt" sz="half" idx="2"/>
          </p:nvPr>
        </p:nvSpPr>
        <p:spPr/>
        <p:txBody>
          <a:bodyPr/>
          <a:lstStyle/>
          <a:p>
            <a:fld id="{B9F78781-998D-4EB0-82BD-5AED7CA69350}" type="datetime1">
              <a:rPr lang="nb-NO" smtClean="0"/>
              <a:t>26.01.2017</a:t>
            </a:fld>
            <a:endParaRPr lang="nb-NO" dirty="0"/>
          </a:p>
        </p:txBody>
      </p:sp>
      <p:pic>
        <p:nvPicPr>
          <p:cNvPr id="8" name="Picture 2052" descr="04"/>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5677369" y="1775088"/>
            <a:ext cx="3449154" cy="29523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2" descr="Nøkkelhulle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551609" y="4729706"/>
            <a:ext cx="483847" cy="43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323527" y="872634"/>
            <a:ext cx="8628522" cy="646331"/>
          </a:xfrm>
          <a:prstGeom prst="rect">
            <a:avLst/>
          </a:prstGeom>
          <a:noFill/>
        </p:spPr>
        <p:txBody>
          <a:bodyPr wrap="square" rtlCol="0">
            <a:spAutoFit/>
          </a:bodyPr>
          <a:lstStyle/>
          <a:p>
            <a:r>
              <a:rPr lang="nb-NO" b="1" dirty="0" smtClean="0"/>
              <a:t>Fullverdig brødmåltid = grove </a:t>
            </a:r>
            <a:r>
              <a:rPr lang="nb-NO" b="1" dirty="0"/>
              <a:t>brødvarer, </a:t>
            </a:r>
            <a:r>
              <a:rPr lang="nb-NO" b="1" dirty="0" smtClean="0"/>
              <a:t> pålegg</a:t>
            </a:r>
            <a:r>
              <a:rPr lang="nb-NO" b="1" dirty="0"/>
              <a:t>, </a:t>
            </a:r>
            <a:r>
              <a:rPr lang="nb-NO" b="1" dirty="0" smtClean="0"/>
              <a:t>grønnsaker/frukt/bær + melk*</a:t>
            </a:r>
            <a:r>
              <a:rPr lang="nb-NO" b="1" dirty="0"/>
              <a:t/>
            </a:r>
            <a:br>
              <a:rPr lang="nb-NO" b="1" dirty="0"/>
            </a:br>
            <a:endParaRPr lang="nb-NO" b="1" dirty="0"/>
          </a:p>
        </p:txBody>
      </p:sp>
      <p:sp>
        <p:nvSpPr>
          <p:cNvPr id="10" name="TekstSylinder 9"/>
          <p:cNvSpPr txBox="1"/>
          <p:nvPr/>
        </p:nvSpPr>
        <p:spPr>
          <a:xfrm>
            <a:off x="2721979" y="4823201"/>
            <a:ext cx="2955390" cy="338554"/>
          </a:xfrm>
          <a:prstGeom prst="rect">
            <a:avLst/>
          </a:prstGeom>
          <a:noFill/>
        </p:spPr>
        <p:txBody>
          <a:bodyPr wrap="square" rtlCol="0">
            <a:spAutoFit/>
          </a:bodyPr>
          <a:lstStyle/>
          <a:p>
            <a:r>
              <a:rPr lang="nb-NO" sz="1600" b="1" dirty="0">
                <a:solidFill>
                  <a:srgbClr val="0093A7"/>
                </a:solidFill>
              </a:rPr>
              <a:t>Velg fortrinnsvis produkter med</a:t>
            </a:r>
          </a:p>
        </p:txBody>
      </p:sp>
    </p:spTree>
    <p:extLst>
      <p:ext uri="{BB962C8B-B14F-4D97-AF65-F5344CB8AC3E}">
        <p14:creationId xmlns:p14="http://schemas.microsoft.com/office/powerpoint/2010/main" val="1293995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39552" y="265212"/>
            <a:ext cx="8222389" cy="771623"/>
          </a:xfrm>
        </p:spPr>
        <p:txBody>
          <a:bodyPr/>
          <a:lstStyle/>
          <a:p>
            <a:r>
              <a:rPr lang="nb-NO" sz="2400" b="1" dirty="0" smtClean="0"/>
              <a:t>Anbefaling - </a:t>
            </a:r>
            <a:r>
              <a:rPr lang="nb-NO" b="1" dirty="0"/>
              <a:t>Meieriprodukter</a:t>
            </a:r>
            <a:br>
              <a:rPr lang="nb-NO" b="1" dirty="0"/>
            </a:br>
            <a:endParaRPr lang="nb-NO" b="1" dirty="0"/>
          </a:p>
        </p:txBody>
      </p:sp>
      <p:sp>
        <p:nvSpPr>
          <p:cNvPr id="3" name="Plassholder for innhold 2"/>
          <p:cNvSpPr>
            <a:spLocks noGrp="1"/>
          </p:cNvSpPr>
          <p:nvPr>
            <p:ph idx="1"/>
          </p:nvPr>
        </p:nvSpPr>
        <p:spPr>
          <a:xfrm>
            <a:off x="318733" y="1201316"/>
            <a:ext cx="8421264" cy="3914312"/>
          </a:xfrm>
        </p:spPr>
        <p:txBody>
          <a:bodyPr>
            <a:normAutofit/>
          </a:bodyPr>
          <a:lstStyle/>
          <a:p>
            <a:pPr marL="0" lvl="1" indent="0" algn="ctr">
              <a:buNone/>
              <a:tabLst>
                <a:tab pos="0" algn="l"/>
              </a:tabLst>
            </a:pPr>
            <a:r>
              <a:rPr lang="nb-NO" sz="1800" dirty="0">
                <a:latin typeface="+mn-lt"/>
              </a:rPr>
              <a:t> Melk daglig; </a:t>
            </a:r>
            <a:r>
              <a:rPr lang="nb-NO" sz="1800" dirty="0" smtClean="0">
                <a:latin typeface="+mn-lt"/>
              </a:rPr>
              <a:t>lettmelk med 0,7% fett eller mindre,  lettmelk og/eller skummet melk.</a:t>
            </a:r>
            <a:br>
              <a:rPr lang="nb-NO" sz="1800" dirty="0" smtClean="0">
                <a:latin typeface="+mn-lt"/>
              </a:rPr>
            </a:br>
            <a:r>
              <a:rPr lang="nb-NO" sz="1800" dirty="0" smtClean="0">
                <a:latin typeface="+mn-lt"/>
              </a:rPr>
              <a:t>Om abonnement:  </a:t>
            </a:r>
            <a:r>
              <a:rPr lang="nb-NO" sz="1800" b="1" dirty="0" smtClean="0">
                <a:latin typeface="+mn-lt"/>
              </a:rPr>
              <a:t>skolemelk.no</a:t>
            </a:r>
            <a:endParaRPr lang="nb-NO" altLang="nb-NO" sz="1800" b="1" dirty="0">
              <a:latin typeface="+mn-lt"/>
              <a:cs typeface="Arial" panose="020B0604020202020204" pitchFamily="34" charset="0"/>
            </a:endParaRPr>
          </a:p>
          <a:p>
            <a:pPr marL="0" lvl="1" indent="0" algn="ctr">
              <a:buNone/>
              <a:tabLst>
                <a:tab pos="0" algn="l"/>
                <a:tab pos="85725" algn="l"/>
              </a:tabLst>
            </a:pPr>
            <a:r>
              <a:rPr lang="nb-NO" altLang="nb-NO" sz="1800" dirty="0">
                <a:latin typeface="+mn-lt"/>
                <a:cs typeface="Arial" panose="020B0604020202020204" pitchFamily="34" charset="0"/>
              </a:rPr>
              <a:t> </a:t>
            </a:r>
            <a:endParaRPr lang="nb-NO" altLang="nb-NO" sz="1800" dirty="0" smtClean="0">
              <a:latin typeface="+mn-lt"/>
              <a:cs typeface="Arial" panose="020B0604020202020204" pitchFamily="34" charset="0"/>
            </a:endParaRPr>
          </a:p>
          <a:p>
            <a:pPr marL="0" lvl="1" indent="0" algn="ctr">
              <a:buNone/>
              <a:tabLst>
                <a:tab pos="0" algn="l"/>
                <a:tab pos="85725" algn="l"/>
              </a:tabLst>
            </a:pPr>
            <a:r>
              <a:rPr lang="nb-NO" altLang="nb-NO" sz="1800" dirty="0" smtClean="0">
                <a:latin typeface="+mn-lt"/>
                <a:cs typeface="Arial" panose="020B0604020202020204" pitchFamily="34" charset="0"/>
              </a:rPr>
              <a:t>Dersom tilbud av ost, yoghurt og andre produkter: velg varianter med lite </a:t>
            </a:r>
            <a:r>
              <a:rPr lang="nb-NO" altLang="nb-NO" sz="1800" dirty="0">
                <a:latin typeface="+mn-lt"/>
                <a:cs typeface="Arial" panose="020B0604020202020204" pitchFamily="34" charset="0"/>
              </a:rPr>
              <a:t>fett og </a:t>
            </a:r>
            <a:r>
              <a:rPr lang="nb-NO" altLang="nb-NO" sz="1800" dirty="0" smtClean="0">
                <a:latin typeface="+mn-lt"/>
                <a:cs typeface="Arial" panose="020B0604020202020204" pitchFamily="34" charset="0"/>
              </a:rPr>
              <a:t/>
            </a:r>
            <a:br>
              <a:rPr lang="nb-NO" altLang="nb-NO" sz="1800" dirty="0" smtClean="0">
                <a:latin typeface="+mn-lt"/>
                <a:cs typeface="Arial" panose="020B0604020202020204" pitchFamily="34" charset="0"/>
              </a:rPr>
            </a:br>
            <a:r>
              <a:rPr lang="nb-NO" altLang="nb-NO" sz="1800" dirty="0" smtClean="0">
                <a:latin typeface="+mn-lt"/>
                <a:cs typeface="Arial" panose="020B0604020202020204" pitchFamily="34" charset="0"/>
              </a:rPr>
              <a:t>lite </a:t>
            </a:r>
            <a:r>
              <a:rPr lang="nb-NO" altLang="nb-NO" sz="1800" dirty="0">
                <a:latin typeface="+mn-lt"/>
                <a:cs typeface="Arial" panose="020B0604020202020204" pitchFamily="34" charset="0"/>
              </a:rPr>
              <a:t>tilsatt salt og </a:t>
            </a:r>
            <a:r>
              <a:rPr lang="nb-NO" altLang="nb-NO" sz="1800" dirty="0" smtClean="0">
                <a:latin typeface="+mn-lt"/>
                <a:cs typeface="Arial" panose="020B0604020202020204" pitchFamily="34" charset="0"/>
              </a:rPr>
              <a:t>sukker (maks 1,5% tilsatt). </a:t>
            </a:r>
          </a:p>
          <a:p>
            <a:pPr marL="0" lvl="1" indent="0" algn="ctr">
              <a:buNone/>
              <a:tabLst>
                <a:tab pos="0" algn="l"/>
                <a:tab pos="85725" algn="l"/>
              </a:tabLst>
            </a:pPr>
            <a:r>
              <a:rPr lang="nb-NO" altLang="nb-NO" sz="1800" dirty="0" smtClean="0">
                <a:latin typeface="+mn-lt"/>
                <a:cs typeface="Arial" panose="020B0604020202020204" pitchFamily="34" charset="0"/>
              </a:rPr>
              <a:t/>
            </a:r>
            <a:br>
              <a:rPr lang="nb-NO" altLang="nb-NO" sz="1800" dirty="0" smtClean="0">
                <a:latin typeface="+mn-lt"/>
                <a:cs typeface="Arial" panose="020B0604020202020204" pitchFamily="34" charset="0"/>
              </a:rPr>
            </a:br>
            <a:r>
              <a:rPr lang="nb-NO" altLang="nb-NO" sz="1800" dirty="0" smtClean="0">
                <a:latin typeface="+mn-lt"/>
                <a:cs typeface="Arial" panose="020B0604020202020204" pitchFamily="34" charset="0"/>
              </a:rPr>
              <a:t>Se etter produkter med Nøkkelhullet eller som følger kriteriene for merket</a:t>
            </a:r>
            <a:endParaRPr lang="nb-NO" sz="1800" dirty="0">
              <a:latin typeface="+mn-lt"/>
              <a:cs typeface="Arial" panose="020B0604020202020204" pitchFamily="34" charset="0"/>
            </a:endParaRPr>
          </a:p>
        </p:txBody>
      </p:sp>
      <p:sp>
        <p:nvSpPr>
          <p:cNvPr id="4" name="Plassholder for dato 3"/>
          <p:cNvSpPr>
            <a:spLocks noGrp="1"/>
          </p:cNvSpPr>
          <p:nvPr>
            <p:ph type="dt" sz="half" idx="2"/>
          </p:nvPr>
        </p:nvSpPr>
        <p:spPr/>
        <p:txBody>
          <a:bodyPr/>
          <a:lstStyle/>
          <a:p>
            <a:fld id="{73286153-14BF-4AEE-99DE-2C7D4609E800}" type="datetime1">
              <a:rPr lang="nb-NO" smtClean="0"/>
              <a:t>26.01.2017</a:t>
            </a:fld>
            <a:endParaRPr lang="nb-NO" dirty="0"/>
          </a:p>
        </p:txBody>
      </p:sp>
      <p:pic>
        <p:nvPicPr>
          <p:cNvPr id="10" name="Bilde 1" descr="meieri_mel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0176" y="3703504"/>
            <a:ext cx="756444" cy="1160139"/>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2" name="Bilde 3" descr="meieri_yoghurt.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2173" y="3588414"/>
            <a:ext cx="1469348" cy="127238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2" name="Bilde 31"/>
          <p:cNvPicPr>
            <a:picLocks noChangeAspect="1"/>
          </p:cNvPicPr>
          <p:nvPr/>
        </p:nvPicPr>
        <p:blipFill rotWithShape="1">
          <a:blip r:embed="rId5">
            <a:extLst>
              <a:ext uri="{28A0092B-C50C-407E-A947-70E740481C1C}">
                <a14:useLocalDpi xmlns:a14="http://schemas.microsoft.com/office/drawing/2010/main" val="0"/>
              </a:ext>
            </a:extLst>
          </a:blip>
          <a:srcRect l="1511" t="46831" r="66739" b="33841"/>
          <a:stretch/>
        </p:blipFill>
        <p:spPr>
          <a:xfrm>
            <a:off x="3800008" y="3681691"/>
            <a:ext cx="1275046" cy="1203767"/>
          </a:xfrm>
          <a:prstGeom prst="rect">
            <a:avLst/>
          </a:prstGeom>
        </p:spPr>
      </p:pic>
      <p:pic>
        <p:nvPicPr>
          <p:cNvPr id="11" name="Picture 62" descr="Nøkkelhulle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8157133" y="2842482"/>
            <a:ext cx="604808" cy="54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593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a:xfrm>
            <a:off x="179512" y="166293"/>
            <a:ext cx="8856984" cy="402291"/>
          </a:xfrm>
        </p:spPr>
        <p:txBody>
          <a:bodyPr/>
          <a:lstStyle/>
          <a:p>
            <a:r>
              <a:rPr lang="nb-NO" b="1" dirty="0"/>
              <a:t>enkelt å lage </a:t>
            </a:r>
            <a:r>
              <a:rPr lang="nb-NO" b="1" dirty="0" smtClean="0"/>
              <a:t>dressing; BASIS + krydderurter…..</a:t>
            </a:r>
            <a:endParaRPr lang="nb-NO" altLang="nb-NO" b="1" dirty="0"/>
          </a:p>
        </p:txBody>
      </p:sp>
      <p:sp>
        <p:nvSpPr>
          <p:cNvPr id="2" name="TekstSylinder 1"/>
          <p:cNvSpPr txBox="1"/>
          <p:nvPr/>
        </p:nvSpPr>
        <p:spPr>
          <a:xfrm>
            <a:off x="251520" y="1129308"/>
            <a:ext cx="8784976" cy="369332"/>
          </a:xfrm>
          <a:prstGeom prst="rect">
            <a:avLst/>
          </a:prstGeom>
          <a:noFill/>
        </p:spPr>
        <p:txBody>
          <a:bodyPr wrap="square" rtlCol="0">
            <a:spAutoFit/>
          </a:bodyPr>
          <a:lstStyle/>
          <a:p>
            <a:r>
              <a:rPr lang="nb-NO" dirty="0"/>
              <a:t>      </a:t>
            </a:r>
          </a:p>
        </p:txBody>
      </p:sp>
      <p:pic>
        <p:nvPicPr>
          <p:cNvPr id="4" name="Bilde 3"/>
          <p:cNvPicPr>
            <a:picLocks noChangeAspect="1"/>
          </p:cNvPicPr>
          <p:nvPr/>
        </p:nvPicPr>
        <p:blipFill rotWithShape="1">
          <a:blip r:embed="rId3">
            <a:extLst>
              <a:ext uri="{28A0092B-C50C-407E-A947-70E740481C1C}">
                <a14:useLocalDpi xmlns:a14="http://schemas.microsoft.com/office/drawing/2010/main" val="0"/>
              </a:ext>
            </a:extLst>
          </a:blip>
          <a:srcRect l="73870" b="28625"/>
          <a:stretch/>
        </p:blipFill>
        <p:spPr>
          <a:xfrm>
            <a:off x="7236296" y="819733"/>
            <a:ext cx="1098122" cy="2500339"/>
          </a:xfrm>
          <a:prstGeom prst="rect">
            <a:avLst/>
          </a:prstGeom>
          <a:ln>
            <a:noFill/>
          </a:ln>
        </p:spPr>
      </p:pic>
      <p:graphicFrame>
        <p:nvGraphicFramePr>
          <p:cNvPr id="6" name="Plassholder for innhold 5"/>
          <p:cNvGraphicFramePr>
            <a:graphicFrameLocks noGrp="1"/>
          </p:cNvGraphicFramePr>
          <p:nvPr>
            <p:ph idx="1"/>
            <p:extLst>
              <p:ext uri="{D42A27DB-BD31-4B8C-83A1-F6EECF244321}">
                <p14:modId xmlns:p14="http://schemas.microsoft.com/office/powerpoint/2010/main" val="1534561946"/>
              </p:ext>
            </p:extLst>
          </p:nvPr>
        </p:nvGraphicFramePr>
        <p:xfrm>
          <a:off x="791578" y="841276"/>
          <a:ext cx="5400599" cy="3866556"/>
        </p:xfrm>
        <a:graphic>
          <a:graphicData uri="http://schemas.openxmlformats.org/drawingml/2006/table">
            <a:tbl>
              <a:tblPr firstRow="1" bandRow="1">
                <a:tableStyleId>{5C22544A-7EE6-4342-B048-85BDC9FD1C3A}</a:tableStyleId>
              </a:tblPr>
              <a:tblGrid>
                <a:gridCol w="2952328">
                  <a:extLst>
                    <a:ext uri="{9D8B030D-6E8A-4147-A177-3AD203B41FA5}">
                      <a16:colId xmlns:a16="http://schemas.microsoft.com/office/drawing/2014/main" xmlns="" val="20000"/>
                    </a:ext>
                  </a:extLst>
                </a:gridCol>
                <a:gridCol w="1152128">
                  <a:extLst>
                    <a:ext uri="{9D8B030D-6E8A-4147-A177-3AD203B41FA5}">
                      <a16:colId xmlns:a16="http://schemas.microsoft.com/office/drawing/2014/main" xmlns="" val="20001"/>
                    </a:ext>
                  </a:extLst>
                </a:gridCol>
                <a:gridCol w="1296143">
                  <a:extLst>
                    <a:ext uri="{9D8B030D-6E8A-4147-A177-3AD203B41FA5}">
                      <a16:colId xmlns:a16="http://schemas.microsoft.com/office/drawing/2014/main" xmlns="" val="20002"/>
                    </a:ext>
                  </a:extLst>
                </a:gridCol>
              </a:tblGrid>
              <a:tr h="839346">
                <a:tc>
                  <a:txBody>
                    <a:bodyPr/>
                    <a:lstStyle/>
                    <a:p>
                      <a:r>
                        <a:rPr lang="nb-NO" dirty="0" smtClean="0"/>
                        <a:t>Type </a:t>
                      </a:r>
                    </a:p>
                    <a:p>
                      <a:r>
                        <a:rPr lang="nb-NO" sz="1200" dirty="0" smtClean="0"/>
                        <a:t>(% angir andel fett i produktet)</a:t>
                      </a:r>
                    </a:p>
                    <a:p>
                      <a:r>
                        <a:rPr lang="nb-NO" sz="1200" dirty="0" smtClean="0"/>
                        <a:t>(mengde (</a:t>
                      </a:r>
                      <a:r>
                        <a:rPr lang="nb-NO" sz="1200" dirty="0" err="1" smtClean="0"/>
                        <a:t>ss</a:t>
                      </a:r>
                      <a:r>
                        <a:rPr lang="nb-NO" sz="1200" dirty="0" smtClean="0"/>
                        <a:t>) angir porsjonsstørrelse)</a:t>
                      </a:r>
                      <a:endParaRPr lang="nb-NO" sz="1200" dirty="0"/>
                    </a:p>
                  </a:txBody>
                  <a:tcPr/>
                </a:tc>
                <a:tc>
                  <a:txBody>
                    <a:bodyPr/>
                    <a:lstStyle/>
                    <a:p>
                      <a:r>
                        <a:rPr lang="nb-NO" dirty="0"/>
                        <a:t>Kcal </a:t>
                      </a:r>
                    </a:p>
                  </a:txBody>
                  <a:tcPr/>
                </a:tc>
                <a:tc>
                  <a:txBody>
                    <a:bodyPr/>
                    <a:lstStyle/>
                    <a:p>
                      <a:r>
                        <a:rPr lang="nb-NO" dirty="0"/>
                        <a:t>Gram fett</a:t>
                      </a:r>
                    </a:p>
                  </a:txBody>
                  <a:tcPr/>
                </a:tc>
                <a:extLst>
                  <a:ext uri="{0D108BD9-81ED-4DB2-BD59-A6C34878D82A}">
                    <a16:rowId xmlns:a16="http://schemas.microsoft.com/office/drawing/2014/main" xmlns="" val="10000"/>
                  </a:ext>
                </a:extLst>
              </a:tr>
              <a:tr h="373794">
                <a:tc>
                  <a:txBody>
                    <a:bodyPr/>
                    <a:lstStyle/>
                    <a:p>
                      <a:r>
                        <a:rPr lang="nb-NO" sz="1600" b="0" dirty="0">
                          <a:solidFill>
                            <a:schemeClr val="tx1"/>
                          </a:solidFill>
                        </a:rPr>
                        <a:t>Kesam</a:t>
                      </a:r>
                      <a:r>
                        <a:rPr lang="nb-NO" sz="1600" b="0" baseline="0" dirty="0">
                          <a:solidFill>
                            <a:schemeClr val="tx1"/>
                          </a:solidFill>
                        </a:rPr>
                        <a:t> 1 % (</a:t>
                      </a:r>
                      <a:r>
                        <a:rPr lang="nb-NO" sz="1600" b="0" baseline="0" dirty="0" smtClean="0">
                          <a:solidFill>
                            <a:schemeClr val="tx1"/>
                          </a:solidFill>
                        </a:rPr>
                        <a:t>1,5 </a:t>
                      </a:r>
                      <a:r>
                        <a:rPr lang="nb-NO" sz="1600" b="0" baseline="0" dirty="0" err="1" smtClean="0">
                          <a:solidFill>
                            <a:schemeClr val="tx1"/>
                          </a:solidFill>
                        </a:rPr>
                        <a:t>ss</a:t>
                      </a:r>
                      <a:r>
                        <a:rPr lang="nb-NO" sz="1600" b="0" baseline="0" dirty="0" smtClean="0">
                          <a:solidFill>
                            <a:schemeClr val="tx1"/>
                          </a:solidFill>
                        </a:rPr>
                        <a:t>)</a:t>
                      </a:r>
                      <a:endParaRPr lang="nb-NO" sz="1600" b="0" dirty="0">
                        <a:solidFill>
                          <a:schemeClr val="tx1"/>
                        </a:solidFill>
                      </a:endParaRPr>
                    </a:p>
                  </a:txBody>
                  <a:tcPr/>
                </a:tc>
                <a:tc>
                  <a:txBody>
                    <a:bodyPr/>
                    <a:lstStyle/>
                    <a:p>
                      <a:r>
                        <a:rPr lang="nb-NO" sz="1600" b="0" dirty="0" smtClean="0">
                          <a:solidFill>
                            <a:schemeClr val="tx1"/>
                          </a:solidFill>
                        </a:rPr>
                        <a:t>19</a:t>
                      </a:r>
                      <a:endParaRPr lang="nb-NO" sz="1600" b="0" dirty="0">
                        <a:solidFill>
                          <a:schemeClr val="tx1"/>
                        </a:solidFill>
                      </a:endParaRPr>
                    </a:p>
                  </a:txBody>
                  <a:tcPr/>
                </a:tc>
                <a:tc>
                  <a:txBody>
                    <a:bodyPr/>
                    <a:lstStyle/>
                    <a:p>
                      <a:r>
                        <a:rPr lang="nb-NO" sz="1600" b="0" dirty="0">
                          <a:solidFill>
                            <a:schemeClr val="tx1"/>
                          </a:solidFill>
                        </a:rPr>
                        <a:t>0,3</a:t>
                      </a:r>
                    </a:p>
                  </a:txBody>
                  <a:tcPr/>
                </a:tc>
                <a:extLst>
                  <a:ext uri="{0D108BD9-81ED-4DB2-BD59-A6C34878D82A}">
                    <a16:rowId xmlns:a16="http://schemas.microsoft.com/office/drawing/2014/main" xmlns="" val="10001"/>
                  </a:ext>
                </a:extLst>
              </a:tr>
              <a:tr h="373794">
                <a:tc>
                  <a:txBody>
                    <a:bodyPr/>
                    <a:lstStyle/>
                    <a:p>
                      <a:r>
                        <a:rPr lang="nb-NO" sz="1600" dirty="0"/>
                        <a:t>Naturell</a:t>
                      </a:r>
                      <a:r>
                        <a:rPr lang="nb-NO" sz="1600" baseline="0" dirty="0"/>
                        <a:t> yoghurt 4 </a:t>
                      </a:r>
                      <a:r>
                        <a:rPr lang="nb-NO" sz="1600" baseline="0" dirty="0" smtClean="0"/>
                        <a:t>% (1,5 </a:t>
                      </a:r>
                      <a:r>
                        <a:rPr lang="nb-NO" sz="1600" baseline="0" dirty="0" err="1" smtClean="0"/>
                        <a:t>ss</a:t>
                      </a:r>
                      <a:r>
                        <a:rPr lang="nb-NO" sz="1600" baseline="0" dirty="0" smtClean="0"/>
                        <a:t>)</a:t>
                      </a:r>
                      <a:endParaRPr lang="nb-NO" sz="1600" dirty="0"/>
                    </a:p>
                  </a:txBody>
                  <a:tcPr/>
                </a:tc>
                <a:tc>
                  <a:txBody>
                    <a:bodyPr/>
                    <a:lstStyle/>
                    <a:p>
                      <a:r>
                        <a:rPr lang="nb-NO" sz="1600" dirty="0"/>
                        <a:t>19</a:t>
                      </a:r>
                    </a:p>
                  </a:txBody>
                  <a:tcPr/>
                </a:tc>
                <a:tc>
                  <a:txBody>
                    <a:bodyPr/>
                    <a:lstStyle/>
                    <a:p>
                      <a:r>
                        <a:rPr lang="nb-NO" sz="1600" dirty="0"/>
                        <a:t>1</a:t>
                      </a:r>
                    </a:p>
                  </a:txBody>
                  <a:tcPr/>
                </a:tc>
                <a:extLst>
                  <a:ext uri="{0D108BD9-81ED-4DB2-BD59-A6C34878D82A}">
                    <a16:rowId xmlns:a16="http://schemas.microsoft.com/office/drawing/2014/main" xmlns="" val="10002"/>
                  </a:ext>
                </a:extLst>
              </a:tr>
              <a:tr h="373794">
                <a:tc>
                  <a:txBody>
                    <a:bodyPr/>
                    <a:lstStyle/>
                    <a:p>
                      <a:r>
                        <a:rPr lang="nb-NO" sz="1600" dirty="0" err="1"/>
                        <a:t>Kesam</a:t>
                      </a:r>
                      <a:r>
                        <a:rPr lang="nb-NO" sz="1600" baseline="0" dirty="0"/>
                        <a:t> </a:t>
                      </a:r>
                      <a:r>
                        <a:rPr lang="nb-NO" sz="1600" baseline="0" dirty="0" smtClean="0"/>
                        <a:t>7% (1,5 </a:t>
                      </a:r>
                      <a:r>
                        <a:rPr lang="nb-NO" sz="1600" baseline="0" dirty="0" err="1" smtClean="0"/>
                        <a:t>ss</a:t>
                      </a:r>
                      <a:r>
                        <a:rPr lang="nb-NO" sz="1600" baseline="0" dirty="0" smtClean="0"/>
                        <a:t>)</a:t>
                      </a:r>
                      <a:endParaRPr lang="nb-NO" sz="1600" dirty="0"/>
                    </a:p>
                  </a:txBody>
                  <a:tcPr/>
                </a:tc>
                <a:tc>
                  <a:txBody>
                    <a:bodyPr/>
                    <a:lstStyle/>
                    <a:p>
                      <a:r>
                        <a:rPr lang="nb-NO" sz="1600" dirty="0" smtClean="0"/>
                        <a:t>27</a:t>
                      </a:r>
                      <a:endParaRPr lang="nb-NO" sz="1600" dirty="0"/>
                    </a:p>
                  </a:txBody>
                  <a:tcPr/>
                </a:tc>
                <a:tc>
                  <a:txBody>
                    <a:bodyPr/>
                    <a:lstStyle/>
                    <a:p>
                      <a:r>
                        <a:rPr lang="nb-NO" sz="1600" dirty="0" smtClean="0"/>
                        <a:t>1,8</a:t>
                      </a:r>
                      <a:endParaRPr lang="nb-NO" sz="1600" dirty="0"/>
                    </a:p>
                  </a:txBody>
                  <a:tcPr/>
                </a:tc>
                <a:extLst>
                  <a:ext uri="{0D108BD9-81ED-4DB2-BD59-A6C34878D82A}">
                    <a16:rowId xmlns:a16="http://schemas.microsoft.com/office/drawing/2014/main" xmlns="" val="10003"/>
                  </a:ext>
                </a:extLst>
              </a:tr>
              <a:tr h="373794">
                <a:tc>
                  <a:txBody>
                    <a:bodyPr/>
                    <a:lstStyle/>
                    <a:p>
                      <a:r>
                        <a:rPr lang="nb-NO" sz="1600" dirty="0" smtClean="0"/>
                        <a:t>Lettrømme 10% (1,5 </a:t>
                      </a:r>
                      <a:r>
                        <a:rPr lang="nb-NO" sz="1600" dirty="0" err="1" smtClean="0"/>
                        <a:t>ss</a:t>
                      </a:r>
                      <a:r>
                        <a:rPr lang="nb-NO" sz="1600" dirty="0" smtClean="0"/>
                        <a:t>)</a:t>
                      </a:r>
                      <a:endParaRPr lang="nb-NO" sz="1600" dirty="0"/>
                    </a:p>
                  </a:txBody>
                  <a:tcPr/>
                </a:tc>
                <a:tc>
                  <a:txBody>
                    <a:bodyPr/>
                    <a:lstStyle/>
                    <a:p>
                      <a:r>
                        <a:rPr lang="nb-NO" sz="1600" dirty="0" smtClean="0"/>
                        <a:t>30</a:t>
                      </a:r>
                      <a:endParaRPr lang="nb-NO" sz="1600" dirty="0"/>
                    </a:p>
                  </a:txBody>
                  <a:tcPr/>
                </a:tc>
                <a:tc>
                  <a:txBody>
                    <a:bodyPr/>
                    <a:lstStyle/>
                    <a:p>
                      <a:r>
                        <a:rPr lang="nb-NO" sz="1600" dirty="0" smtClean="0"/>
                        <a:t>2,5</a:t>
                      </a:r>
                      <a:endParaRPr lang="nb-NO" sz="1600" dirty="0"/>
                    </a:p>
                  </a:txBody>
                  <a:tcPr/>
                </a:tc>
              </a:tr>
              <a:tr h="373794">
                <a:tc>
                  <a:txBody>
                    <a:bodyPr/>
                    <a:lstStyle/>
                    <a:p>
                      <a:r>
                        <a:rPr lang="nb-NO" sz="1600" dirty="0"/>
                        <a:t>Lettrømme/lett creme fraiche </a:t>
                      </a:r>
                      <a:r>
                        <a:rPr lang="nb-NO" sz="1600" dirty="0" smtClean="0"/>
                        <a:t>18% </a:t>
                      </a:r>
                      <a:r>
                        <a:rPr lang="nb-NO" sz="1600" baseline="0" dirty="0" smtClean="0"/>
                        <a:t>(1,5 </a:t>
                      </a:r>
                      <a:r>
                        <a:rPr lang="nb-NO" sz="1600" baseline="0" dirty="0" err="1" smtClean="0"/>
                        <a:t>ss</a:t>
                      </a:r>
                      <a:r>
                        <a:rPr lang="nb-NO" sz="1600" baseline="0" dirty="0" smtClean="0"/>
                        <a:t>)</a:t>
                      </a:r>
                      <a:endParaRPr lang="nb-NO" sz="1600" dirty="0"/>
                    </a:p>
                  </a:txBody>
                  <a:tcPr/>
                </a:tc>
                <a:tc>
                  <a:txBody>
                    <a:bodyPr/>
                    <a:lstStyle/>
                    <a:p>
                      <a:r>
                        <a:rPr lang="nb-NO" sz="1600" dirty="0" smtClean="0"/>
                        <a:t>47</a:t>
                      </a:r>
                      <a:endParaRPr lang="nb-NO" sz="1600" dirty="0"/>
                    </a:p>
                  </a:txBody>
                  <a:tcPr/>
                </a:tc>
                <a:tc>
                  <a:txBody>
                    <a:bodyPr/>
                    <a:lstStyle/>
                    <a:p>
                      <a:r>
                        <a:rPr lang="nb-NO" sz="1600" dirty="0" smtClean="0"/>
                        <a:t>4,5</a:t>
                      </a:r>
                      <a:endParaRPr lang="nb-NO" sz="1600" dirty="0"/>
                    </a:p>
                  </a:txBody>
                  <a:tcPr/>
                </a:tc>
                <a:extLst>
                  <a:ext uri="{0D108BD9-81ED-4DB2-BD59-A6C34878D82A}">
                    <a16:rowId xmlns:a16="http://schemas.microsoft.com/office/drawing/2014/main" xmlns="" val="10004"/>
                  </a:ext>
                </a:extLst>
              </a:tr>
              <a:tr h="373794">
                <a:tc>
                  <a:txBody>
                    <a:bodyPr/>
                    <a:lstStyle/>
                    <a:p>
                      <a:r>
                        <a:rPr lang="nb-NO" sz="1600" dirty="0"/>
                        <a:t>Seterrømme/creme</a:t>
                      </a:r>
                      <a:r>
                        <a:rPr lang="nb-NO" sz="1600" baseline="0" dirty="0"/>
                        <a:t> fraiche 35</a:t>
                      </a:r>
                      <a:r>
                        <a:rPr lang="nb-NO" sz="1600" baseline="0" dirty="0" smtClean="0"/>
                        <a:t>% (1,5 </a:t>
                      </a:r>
                      <a:r>
                        <a:rPr lang="nb-NO" sz="1600" baseline="0" dirty="0" err="1" smtClean="0"/>
                        <a:t>ss</a:t>
                      </a:r>
                      <a:r>
                        <a:rPr lang="nb-NO" sz="1600" baseline="0" dirty="0" smtClean="0"/>
                        <a:t>)</a:t>
                      </a:r>
                      <a:endParaRPr lang="nb-NO" sz="1600" dirty="0"/>
                    </a:p>
                  </a:txBody>
                  <a:tcPr/>
                </a:tc>
                <a:tc>
                  <a:txBody>
                    <a:bodyPr/>
                    <a:lstStyle/>
                    <a:p>
                      <a:r>
                        <a:rPr lang="nb-NO" sz="1600" dirty="0" smtClean="0"/>
                        <a:t>84</a:t>
                      </a:r>
                      <a:endParaRPr lang="nb-NO" sz="1600" dirty="0"/>
                    </a:p>
                  </a:txBody>
                  <a:tcPr/>
                </a:tc>
                <a:tc>
                  <a:txBody>
                    <a:bodyPr/>
                    <a:lstStyle/>
                    <a:p>
                      <a:r>
                        <a:rPr lang="nb-NO" sz="1600" dirty="0" smtClean="0"/>
                        <a:t>8,8</a:t>
                      </a:r>
                      <a:endParaRPr lang="nb-NO" sz="1600" dirty="0"/>
                    </a:p>
                  </a:txBody>
                  <a:tcPr/>
                </a:tc>
                <a:extLst>
                  <a:ext uri="{0D108BD9-81ED-4DB2-BD59-A6C34878D82A}">
                    <a16:rowId xmlns:a16="http://schemas.microsoft.com/office/drawing/2014/main" xmlns="" val="10005"/>
                  </a:ext>
                </a:extLst>
              </a:tr>
              <a:tr h="373794">
                <a:tc>
                  <a:txBody>
                    <a:bodyPr/>
                    <a:lstStyle/>
                    <a:p>
                      <a:r>
                        <a:rPr lang="nb-NO" sz="1600" dirty="0"/>
                        <a:t>Olje-eddik dressing (2,5 </a:t>
                      </a:r>
                      <a:r>
                        <a:rPr lang="nb-NO" sz="1600" dirty="0" err="1"/>
                        <a:t>ss</a:t>
                      </a:r>
                      <a:r>
                        <a:rPr lang="nb-NO" sz="1600" dirty="0"/>
                        <a:t>)</a:t>
                      </a:r>
                    </a:p>
                  </a:txBody>
                  <a:tcPr/>
                </a:tc>
                <a:tc>
                  <a:txBody>
                    <a:bodyPr/>
                    <a:lstStyle/>
                    <a:p>
                      <a:r>
                        <a:rPr lang="nb-NO" sz="1600" dirty="0"/>
                        <a:t>104</a:t>
                      </a:r>
                    </a:p>
                  </a:txBody>
                  <a:tcPr/>
                </a:tc>
                <a:tc>
                  <a:txBody>
                    <a:bodyPr/>
                    <a:lstStyle/>
                    <a:p>
                      <a:r>
                        <a:rPr lang="nb-NO" sz="1600" dirty="0"/>
                        <a:t>11,5</a:t>
                      </a:r>
                    </a:p>
                  </a:txBody>
                  <a:tcPr/>
                </a:tc>
                <a:extLst>
                  <a:ext uri="{0D108BD9-81ED-4DB2-BD59-A6C34878D82A}">
                    <a16:rowId xmlns:a16="http://schemas.microsoft.com/office/drawing/2014/main" xmlns="" val="10006"/>
                  </a:ext>
                </a:extLst>
              </a:tr>
            </a:tbl>
          </a:graphicData>
        </a:graphic>
      </p:graphicFrame>
      <p:sp>
        <p:nvSpPr>
          <p:cNvPr id="3" name="TekstSylinder 2"/>
          <p:cNvSpPr txBox="1"/>
          <p:nvPr/>
        </p:nvSpPr>
        <p:spPr>
          <a:xfrm>
            <a:off x="755574" y="4968078"/>
            <a:ext cx="5472609" cy="307777"/>
          </a:xfrm>
          <a:prstGeom prst="rect">
            <a:avLst/>
          </a:prstGeom>
          <a:noFill/>
        </p:spPr>
        <p:txBody>
          <a:bodyPr wrap="square" rtlCol="0">
            <a:spAutoFit/>
          </a:bodyPr>
          <a:lstStyle/>
          <a:p>
            <a:r>
              <a:rPr lang="nb-NO" sz="1400" dirty="0"/>
              <a:t>Kilde: Kostholdsplanleggeren.no </a:t>
            </a:r>
            <a:r>
              <a:rPr lang="nb-NO" sz="1400" dirty="0" smtClean="0"/>
              <a:t> og leverandørsider</a:t>
            </a:r>
            <a:endParaRPr lang="nb-NO" sz="1400" dirty="0"/>
          </a:p>
        </p:txBody>
      </p:sp>
      <p:sp>
        <p:nvSpPr>
          <p:cNvPr id="5" name="Plassholder for dato 4"/>
          <p:cNvSpPr>
            <a:spLocks noGrp="1"/>
          </p:cNvSpPr>
          <p:nvPr>
            <p:ph type="dt" sz="half" idx="2"/>
          </p:nvPr>
        </p:nvSpPr>
        <p:spPr/>
        <p:txBody>
          <a:bodyPr/>
          <a:lstStyle/>
          <a:p>
            <a:fld id="{D2C45202-47F2-40EC-9DF0-CFFF0558B933}" type="datetime1">
              <a:rPr lang="nb-NO" smtClean="0"/>
              <a:t>26.01.2017</a:t>
            </a:fld>
            <a:endParaRPr lang="nb-NO" dirty="0"/>
          </a:p>
        </p:txBody>
      </p:sp>
      <p:sp>
        <p:nvSpPr>
          <p:cNvPr id="7" name="Oval 6"/>
          <p:cNvSpPr/>
          <p:nvPr/>
        </p:nvSpPr>
        <p:spPr>
          <a:xfrm>
            <a:off x="4788024" y="1705372"/>
            <a:ext cx="720080" cy="4465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Oval 8"/>
          <p:cNvSpPr/>
          <p:nvPr/>
        </p:nvSpPr>
        <p:spPr>
          <a:xfrm>
            <a:off x="4867092" y="3718972"/>
            <a:ext cx="720080" cy="4465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Picture 6" descr="13-117-160-Salt.jpg"/>
          <p:cNvPicPr>
            <a:picLocks noChangeAspect="1"/>
          </p:cNvPicPr>
          <p:nvPr/>
        </p:nvPicPr>
        <p:blipFill rotWithShape="1">
          <a:blip r:embed="rId4" cstate="print">
            <a:extLst>
              <a:ext uri="{28A0092B-C50C-407E-A947-70E740481C1C}">
                <a14:useLocalDpi xmlns:a14="http://schemas.microsoft.com/office/drawing/2010/main" val="0"/>
              </a:ext>
            </a:extLst>
          </a:blip>
          <a:srcRect b="16482"/>
          <a:stretch/>
        </p:blipFill>
        <p:spPr>
          <a:xfrm>
            <a:off x="6804248" y="2957152"/>
            <a:ext cx="1954797" cy="2252528"/>
          </a:xfrm>
          <a:prstGeom prst="rect">
            <a:avLst/>
          </a:prstGeom>
        </p:spPr>
      </p:pic>
    </p:spTree>
    <p:extLst>
      <p:ext uri="{BB962C8B-B14F-4D97-AF65-F5344CB8AC3E}">
        <p14:creationId xmlns:p14="http://schemas.microsoft.com/office/powerpoint/2010/main" val="1472214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p:cNvSpPr>
            <a:spLocks noGrp="1"/>
          </p:cNvSpPr>
          <p:nvPr>
            <p:ph type="title"/>
          </p:nvPr>
        </p:nvSpPr>
        <p:spPr>
          <a:xfrm>
            <a:off x="453610" y="337220"/>
            <a:ext cx="8222389" cy="402291"/>
          </a:xfrm>
        </p:spPr>
        <p:txBody>
          <a:bodyPr/>
          <a:lstStyle/>
          <a:p>
            <a:r>
              <a:rPr lang="nb-NO" sz="2400" b="1" dirty="0"/>
              <a:t>anbefaling</a:t>
            </a:r>
          </a:p>
        </p:txBody>
      </p:sp>
      <p:sp>
        <p:nvSpPr>
          <p:cNvPr id="9" name="Plassholder for innhold 8"/>
          <p:cNvSpPr>
            <a:spLocks noGrp="1"/>
          </p:cNvSpPr>
          <p:nvPr>
            <p:ph idx="1"/>
          </p:nvPr>
        </p:nvSpPr>
        <p:spPr>
          <a:xfrm>
            <a:off x="506385" y="1201316"/>
            <a:ext cx="3599944" cy="3771636"/>
          </a:xfrm>
        </p:spPr>
        <p:txBody>
          <a:bodyPr>
            <a:normAutofit/>
          </a:bodyPr>
          <a:lstStyle/>
          <a:p>
            <a:pPr marL="0" indent="0">
              <a:spcAft>
                <a:spcPts val="1200"/>
              </a:spcAft>
              <a:buNone/>
            </a:pPr>
            <a:r>
              <a:rPr lang="nb-NO" sz="2200" b="1" dirty="0">
                <a:solidFill>
                  <a:srgbClr val="0093A7"/>
                </a:solidFill>
                <a:latin typeface="+mn-lt"/>
                <a:cs typeface="Arial" panose="020B0604020202020204" pitchFamily="34" charset="0"/>
              </a:rPr>
              <a:t>Andre produkter</a:t>
            </a:r>
          </a:p>
          <a:p>
            <a:pPr marL="0" indent="0">
              <a:spcAft>
                <a:spcPts val="1200"/>
              </a:spcAft>
              <a:buNone/>
            </a:pPr>
            <a:r>
              <a:rPr lang="nb-NO" sz="2000" dirty="0">
                <a:latin typeface="+mn-lt"/>
              </a:rPr>
              <a:t>Produkter med </a:t>
            </a:r>
            <a:r>
              <a:rPr lang="nb-NO" sz="2000" b="1" dirty="0">
                <a:latin typeface="+mn-lt"/>
              </a:rPr>
              <a:t>mye sukker og/eller fett</a:t>
            </a:r>
            <a:r>
              <a:rPr lang="nb-NO" sz="2000" dirty="0">
                <a:latin typeface="+mn-lt"/>
              </a:rPr>
              <a:t> kun ved </a:t>
            </a:r>
            <a:r>
              <a:rPr lang="nb-NO" sz="2000" b="1" dirty="0">
                <a:latin typeface="+mn-lt"/>
              </a:rPr>
              <a:t>spesielle anledninger</a:t>
            </a:r>
          </a:p>
          <a:p>
            <a:pPr marL="0" indent="0">
              <a:spcAft>
                <a:spcPts val="1200"/>
              </a:spcAft>
              <a:buNone/>
            </a:pPr>
            <a:r>
              <a:rPr lang="nb-NO" sz="2000" dirty="0">
                <a:latin typeface="+mn-lt"/>
              </a:rPr>
              <a:t>Sjokolade, </a:t>
            </a:r>
            <a:r>
              <a:rPr lang="nb-NO" sz="2000" b="1" dirty="0">
                <a:latin typeface="+mn-lt"/>
              </a:rPr>
              <a:t>godteri, </a:t>
            </a:r>
            <a:r>
              <a:rPr lang="nb-NO" sz="2000" dirty="0">
                <a:latin typeface="+mn-lt"/>
              </a:rPr>
              <a:t>potetgull </a:t>
            </a:r>
            <a:r>
              <a:rPr lang="nb-NO" sz="2000" b="1" dirty="0">
                <a:latin typeface="+mn-lt"/>
              </a:rPr>
              <a:t>og</a:t>
            </a:r>
            <a:r>
              <a:rPr lang="nb-NO" sz="2000" dirty="0">
                <a:latin typeface="+mn-lt"/>
              </a:rPr>
              <a:t> annen </a:t>
            </a:r>
            <a:r>
              <a:rPr lang="nb-NO" sz="2000" b="1" dirty="0">
                <a:latin typeface="+mn-lt"/>
              </a:rPr>
              <a:t>snacks bør ikke tilbys</a:t>
            </a:r>
          </a:p>
          <a:p>
            <a:endParaRPr lang="nb-NO" sz="2000" dirty="0">
              <a:latin typeface="+mn-lt"/>
            </a:endParaRPr>
          </a:p>
        </p:txBody>
      </p:sp>
      <p:sp>
        <p:nvSpPr>
          <p:cNvPr id="7" name="Plassholder for dato 6"/>
          <p:cNvSpPr>
            <a:spLocks noGrp="1"/>
          </p:cNvSpPr>
          <p:nvPr>
            <p:ph type="dt" sz="half" idx="2"/>
          </p:nvPr>
        </p:nvSpPr>
        <p:spPr/>
        <p:txBody>
          <a:bodyPr/>
          <a:lstStyle/>
          <a:p>
            <a:fld id="{FB7A0804-DEDD-44DA-9716-2106587ADC57}" type="datetime1">
              <a:rPr lang="nb-NO" smtClean="0"/>
              <a:t>26.01.2017</a:t>
            </a:fld>
            <a:endParaRPr lang="nb-NO" dirty="0"/>
          </a:p>
        </p:txBody>
      </p:sp>
      <p:sp>
        <p:nvSpPr>
          <p:cNvPr id="11" name="Plassholder for tekst 5"/>
          <p:cNvSpPr>
            <a:spLocks noGrp="1"/>
          </p:cNvSpPr>
          <p:nvPr>
            <p:ph idx="11"/>
          </p:nvPr>
        </p:nvSpPr>
        <p:spPr>
          <a:xfrm>
            <a:off x="4067944" y="1129308"/>
            <a:ext cx="4789676" cy="3771636"/>
          </a:xfrm>
        </p:spPr>
        <p:txBody>
          <a:bodyPr>
            <a:noAutofit/>
          </a:bodyPr>
          <a:lstStyle/>
          <a:p>
            <a:pPr marL="0" indent="0">
              <a:buNone/>
            </a:pPr>
            <a:r>
              <a:rPr lang="nb-NO" sz="2000" b="1" dirty="0">
                <a:solidFill>
                  <a:srgbClr val="0093A7"/>
                </a:solidFill>
                <a:latin typeface="+mn-lt"/>
              </a:rPr>
              <a:t>      </a:t>
            </a:r>
            <a:r>
              <a:rPr lang="nb-NO" sz="2200" b="1" dirty="0">
                <a:solidFill>
                  <a:srgbClr val="0093A7"/>
                </a:solidFill>
                <a:latin typeface="+mn-lt"/>
              </a:rPr>
              <a:t>Alternativ til mat/drikke </a:t>
            </a:r>
            <a:r>
              <a:rPr lang="nb-NO" sz="2200" b="1" dirty="0" smtClean="0">
                <a:solidFill>
                  <a:srgbClr val="0093A7"/>
                </a:solidFill>
                <a:latin typeface="+mn-lt"/>
              </a:rPr>
              <a:t/>
            </a:r>
            <a:br>
              <a:rPr lang="nb-NO" sz="2200" b="1" dirty="0" smtClean="0">
                <a:solidFill>
                  <a:srgbClr val="0093A7"/>
                </a:solidFill>
                <a:latin typeface="+mn-lt"/>
              </a:rPr>
            </a:br>
            <a:r>
              <a:rPr lang="nb-NO" sz="2200" b="1" dirty="0" smtClean="0">
                <a:solidFill>
                  <a:srgbClr val="0093A7"/>
                </a:solidFill>
                <a:latin typeface="+mn-lt"/>
              </a:rPr>
              <a:t>      med  mye </a:t>
            </a:r>
            <a:r>
              <a:rPr lang="nb-NO" sz="2200" b="1" dirty="0">
                <a:solidFill>
                  <a:srgbClr val="0093A7"/>
                </a:solidFill>
                <a:latin typeface="+mn-lt"/>
              </a:rPr>
              <a:t>tilsatt sukker</a:t>
            </a:r>
          </a:p>
          <a:p>
            <a:pPr marL="0" indent="0">
              <a:buNone/>
            </a:pPr>
            <a:r>
              <a:rPr lang="nb-NO" sz="1800" dirty="0">
                <a:latin typeface="+mn-lt"/>
              </a:rPr>
              <a:t/>
            </a:r>
            <a:br>
              <a:rPr lang="nb-NO" sz="1800" dirty="0">
                <a:latin typeface="+mn-lt"/>
              </a:rPr>
            </a:br>
            <a:r>
              <a:rPr lang="nb-NO" sz="1800" dirty="0" smtClean="0">
                <a:latin typeface="+mn-lt"/>
              </a:rPr>
              <a:t>       </a:t>
            </a:r>
            <a:r>
              <a:rPr lang="nb-NO" sz="2000" dirty="0" smtClean="0">
                <a:latin typeface="+mn-lt"/>
              </a:rPr>
              <a:t>frukt/grønt </a:t>
            </a:r>
            <a:r>
              <a:rPr lang="nb-NO" sz="2000" dirty="0">
                <a:latin typeface="+mn-lt"/>
              </a:rPr>
              <a:t>i beger, </a:t>
            </a:r>
            <a:r>
              <a:rPr lang="nb-NO" sz="2000" dirty="0" err="1">
                <a:latin typeface="+mn-lt"/>
              </a:rPr>
              <a:t>smoothie</a:t>
            </a:r>
            <a:r>
              <a:rPr lang="nb-NO" sz="2000" dirty="0">
                <a:latin typeface="+mn-lt"/>
              </a:rPr>
              <a:t>..</a:t>
            </a:r>
          </a:p>
          <a:p>
            <a:pPr marL="0" indent="0">
              <a:buNone/>
            </a:pPr>
            <a:endParaRPr lang="nb-NO" sz="1800" dirty="0">
              <a:solidFill>
                <a:srgbClr val="0093A7"/>
              </a:solidFill>
            </a:endParaRP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713484"/>
            <a:ext cx="3382058" cy="2458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9891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a:xfrm>
            <a:off x="323528" y="337220"/>
            <a:ext cx="8222389" cy="433068"/>
          </a:xfrm>
        </p:spPr>
        <p:txBody>
          <a:bodyPr/>
          <a:lstStyle/>
          <a:p>
            <a:r>
              <a:rPr lang="nb-NO" sz="2200" b="1" dirty="0" smtClean="0"/>
              <a:t>Hvorfor fokus på skolemåltid?</a:t>
            </a:r>
            <a:endParaRPr lang="nb-NO" sz="2200" b="1" dirty="0"/>
          </a:p>
        </p:txBody>
      </p:sp>
      <p:sp>
        <p:nvSpPr>
          <p:cNvPr id="7" name="Plassholder for innhold 6"/>
          <p:cNvSpPr>
            <a:spLocks noGrp="1"/>
          </p:cNvSpPr>
          <p:nvPr>
            <p:ph idx="1"/>
          </p:nvPr>
        </p:nvSpPr>
        <p:spPr>
          <a:xfrm>
            <a:off x="451353" y="985292"/>
            <a:ext cx="8205045" cy="3914312"/>
          </a:xfrm>
        </p:spPr>
        <p:txBody>
          <a:bodyPr>
            <a:normAutofit/>
          </a:bodyPr>
          <a:lstStyle/>
          <a:p>
            <a:pPr marL="0" lvl="0" indent="0">
              <a:buNone/>
            </a:pPr>
            <a:r>
              <a:rPr lang="nb-NO" sz="1800" b="1" dirty="0">
                <a:solidFill>
                  <a:schemeClr val="accent1"/>
                </a:solidFill>
              </a:rPr>
              <a:t>Noen </a:t>
            </a:r>
            <a:r>
              <a:rPr lang="nb-NO" sz="1800" b="1" dirty="0" smtClean="0">
                <a:solidFill>
                  <a:schemeClr val="accent1"/>
                </a:solidFill>
              </a:rPr>
              <a:t>hovedtrekk fra kartlegging av skolemåltidet 2013, ungdomsskoler</a:t>
            </a:r>
            <a:endParaRPr lang="nb-NO" sz="1800" b="1" dirty="0">
              <a:solidFill>
                <a:schemeClr val="accent1"/>
              </a:solidFill>
            </a:endParaRPr>
          </a:p>
          <a:p>
            <a:pPr marL="0" lvl="0" indent="0">
              <a:buNone/>
            </a:pPr>
            <a:endParaRPr lang="nb-NO" i="1" dirty="0" smtClean="0"/>
          </a:p>
          <a:p>
            <a:pPr marL="0" lvl="0" indent="0">
              <a:buNone/>
            </a:pPr>
            <a:r>
              <a:rPr lang="nb-NO" b="1" i="1" dirty="0" smtClean="0">
                <a:solidFill>
                  <a:schemeClr val="accent1"/>
                </a:solidFill>
              </a:rPr>
              <a:t>Tilbudet</a:t>
            </a:r>
            <a:endParaRPr lang="nb-NO" b="1" i="1" dirty="0">
              <a:solidFill>
                <a:schemeClr val="accent1"/>
              </a:solidFill>
            </a:endParaRPr>
          </a:p>
          <a:p>
            <a:pPr marL="0" lvl="0" indent="0">
              <a:buNone/>
            </a:pPr>
            <a:r>
              <a:rPr lang="nb-NO" i="1" dirty="0"/>
              <a:t>Nesten 4/5 hadde kantine/matbod, </a:t>
            </a:r>
            <a:r>
              <a:rPr lang="nb-NO" i="1" dirty="0" smtClean="0"/>
              <a:t>med </a:t>
            </a:r>
            <a:r>
              <a:rPr lang="nb-NO" i="1" dirty="0"/>
              <a:t>varierende tilbud. Av disse:</a:t>
            </a:r>
          </a:p>
          <a:p>
            <a:pPr lvl="2"/>
            <a:r>
              <a:rPr lang="nb-NO" dirty="0"/>
              <a:t>25 % tilbød sukret brus og annet drikke med sukker daglig</a:t>
            </a:r>
          </a:p>
          <a:p>
            <a:pPr lvl="2"/>
            <a:r>
              <a:rPr lang="nb-NO" dirty="0"/>
              <a:t>4 av 10 tilbød ikke frukt daglig</a:t>
            </a:r>
          </a:p>
          <a:p>
            <a:pPr lvl="2"/>
            <a:r>
              <a:rPr lang="nb-NO" dirty="0"/>
              <a:t>8 av 10 tilbød ikke grønnsaker daglig</a:t>
            </a:r>
          </a:p>
          <a:p>
            <a:pPr lvl="2"/>
            <a:r>
              <a:rPr lang="nb-NO" dirty="0"/>
              <a:t>97 % tilbød ikke fiskepålegg daglig</a:t>
            </a:r>
          </a:p>
          <a:p>
            <a:pPr marL="0" indent="0">
              <a:buNone/>
            </a:pPr>
            <a:endParaRPr lang="nb-NO" dirty="0"/>
          </a:p>
          <a:p>
            <a:pPr marL="0" indent="0">
              <a:buNone/>
            </a:pPr>
            <a:r>
              <a:rPr lang="nb-NO" b="1" i="1" dirty="0">
                <a:solidFill>
                  <a:schemeClr val="accent1"/>
                </a:solidFill>
              </a:rPr>
              <a:t>Kompetanseheving om mat-kosthold-kantine for ansvarlig(e</a:t>
            </a:r>
            <a:r>
              <a:rPr lang="nb-NO" i="1" dirty="0">
                <a:solidFill>
                  <a:schemeClr val="accent1"/>
                </a:solidFill>
              </a:rPr>
              <a:t>)</a:t>
            </a:r>
          </a:p>
          <a:p>
            <a:r>
              <a:rPr lang="nb-NO" dirty="0"/>
              <a:t>50-60 % manglet tilbud om kompetanseheving. </a:t>
            </a:r>
          </a:p>
          <a:p>
            <a:r>
              <a:rPr lang="nb-NO" dirty="0"/>
              <a:t>30-40 % ønsket kurs/møter/seminarer</a:t>
            </a:r>
          </a:p>
          <a:p>
            <a:r>
              <a:rPr lang="nb-NO" dirty="0"/>
              <a:t>40-70 % ønsket materiell/oppskrifter</a:t>
            </a:r>
          </a:p>
          <a:p>
            <a:endParaRPr lang="nb-NO" sz="1100" dirty="0"/>
          </a:p>
          <a:p>
            <a:endParaRPr lang="nb-NO" sz="1800" dirty="0"/>
          </a:p>
        </p:txBody>
      </p:sp>
    </p:spTree>
    <p:extLst>
      <p:ext uri="{BB962C8B-B14F-4D97-AF65-F5344CB8AC3E}">
        <p14:creationId xmlns:p14="http://schemas.microsoft.com/office/powerpoint/2010/main" val="3004739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9988" y="121196"/>
            <a:ext cx="8222389" cy="463846"/>
          </a:xfrm>
        </p:spPr>
        <p:txBody>
          <a:bodyPr/>
          <a:lstStyle/>
          <a:p>
            <a:r>
              <a:rPr lang="nb-NO" sz="2400" b="1" dirty="0"/>
              <a:t>anbefaling</a:t>
            </a:r>
            <a:endParaRPr lang="nb-NO" sz="2400" dirty="0"/>
          </a:p>
        </p:txBody>
      </p:sp>
      <p:sp>
        <p:nvSpPr>
          <p:cNvPr id="3" name="Plassholder for innhold 2"/>
          <p:cNvSpPr>
            <a:spLocks noGrp="1"/>
          </p:cNvSpPr>
          <p:nvPr>
            <p:ph idx="1"/>
          </p:nvPr>
        </p:nvSpPr>
        <p:spPr>
          <a:xfrm>
            <a:off x="35496" y="769268"/>
            <a:ext cx="9073008" cy="5112568"/>
          </a:xfrm>
        </p:spPr>
        <p:txBody>
          <a:bodyPr>
            <a:noAutofit/>
          </a:bodyPr>
          <a:lstStyle/>
          <a:p>
            <a:pPr marL="0" indent="0">
              <a:spcAft>
                <a:spcPts val="1200"/>
              </a:spcAft>
              <a:buNone/>
            </a:pPr>
            <a:r>
              <a:rPr lang="nb-NO" sz="2000" b="1" dirty="0">
                <a:solidFill>
                  <a:srgbClr val="0093A7"/>
                </a:solidFill>
                <a:latin typeface="+mn-lt"/>
                <a:cs typeface="Arial" panose="020B0604020202020204" pitchFamily="34" charset="0"/>
              </a:rPr>
              <a:t>     </a:t>
            </a:r>
            <a:r>
              <a:rPr lang="nb-NO" sz="2200" b="1" dirty="0">
                <a:solidFill>
                  <a:srgbClr val="0093A7"/>
                </a:solidFill>
                <a:latin typeface="+mn-lt"/>
                <a:cs typeface="Arial" panose="020B0604020202020204" pitchFamily="34" charset="0"/>
              </a:rPr>
              <a:t>Drikke</a:t>
            </a:r>
          </a:p>
          <a:p>
            <a:pPr>
              <a:spcAft>
                <a:spcPts val="1200"/>
              </a:spcAft>
            </a:pPr>
            <a:r>
              <a:rPr lang="nb-NO" dirty="0">
                <a:latin typeface="+mn-lt"/>
                <a:cs typeface="Arial" panose="020B0604020202020204" pitchFamily="34" charset="0"/>
              </a:rPr>
              <a:t>Kaldt </a:t>
            </a:r>
            <a:r>
              <a:rPr lang="nb-NO" b="1" dirty="0">
                <a:latin typeface="+mn-lt"/>
                <a:cs typeface="Arial" panose="020B0604020202020204" pitchFamily="34" charset="0"/>
              </a:rPr>
              <a:t>drikkevann</a:t>
            </a:r>
            <a:r>
              <a:rPr lang="nb-NO" dirty="0">
                <a:latin typeface="+mn-lt"/>
                <a:cs typeface="Arial" panose="020B0604020202020204" pitchFamily="34" charset="0"/>
              </a:rPr>
              <a:t> som tørstedrikk + til måltid </a:t>
            </a:r>
          </a:p>
          <a:p>
            <a:pPr>
              <a:spcAft>
                <a:spcPts val="1200"/>
              </a:spcAft>
            </a:pPr>
            <a:r>
              <a:rPr lang="nb-NO" dirty="0">
                <a:latin typeface="+mn-lt"/>
                <a:cs typeface="Arial" panose="020B0604020202020204" pitchFamily="34" charset="0"/>
              </a:rPr>
              <a:t>Dersom </a:t>
            </a:r>
            <a:r>
              <a:rPr lang="nb-NO" b="1" dirty="0">
                <a:latin typeface="+mn-lt"/>
                <a:cs typeface="Arial" panose="020B0604020202020204" pitchFamily="34" charset="0"/>
              </a:rPr>
              <a:t>juice</a:t>
            </a:r>
            <a:r>
              <a:rPr lang="nb-NO" dirty="0">
                <a:latin typeface="+mn-lt"/>
                <a:cs typeface="Arial" panose="020B0604020202020204" pitchFamily="34" charset="0"/>
              </a:rPr>
              <a:t> tilbys, maks </a:t>
            </a:r>
            <a:r>
              <a:rPr lang="nb-NO" b="1" dirty="0">
                <a:latin typeface="+mn-lt"/>
                <a:cs typeface="Arial" panose="020B0604020202020204" pitchFamily="34" charset="0"/>
              </a:rPr>
              <a:t>250 ml </a:t>
            </a:r>
            <a:r>
              <a:rPr lang="nb-NO" dirty="0">
                <a:latin typeface="+mn-lt"/>
                <a:cs typeface="Arial" panose="020B0604020202020204" pitchFamily="34" charset="0"/>
              </a:rPr>
              <a:t>pr enhet</a:t>
            </a:r>
          </a:p>
          <a:p>
            <a:pPr marL="342900" lvl="1" indent="-342900">
              <a:spcAft>
                <a:spcPts val="1200"/>
              </a:spcAft>
              <a:buFont typeface="Arial" pitchFamily="34" charset="0"/>
              <a:buChar char="•"/>
            </a:pPr>
            <a:r>
              <a:rPr lang="nb-NO" dirty="0">
                <a:latin typeface="+mn-lt"/>
                <a:cs typeface="Arial" panose="020B0604020202020204" pitchFamily="34" charset="0"/>
              </a:rPr>
              <a:t>Drikke tilsatt </a:t>
            </a:r>
            <a:r>
              <a:rPr lang="nb-NO" b="1" dirty="0">
                <a:latin typeface="+mn-lt"/>
                <a:cs typeface="Arial" panose="020B0604020202020204" pitchFamily="34" charset="0"/>
              </a:rPr>
              <a:t>sukker (1)</a:t>
            </a:r>
            <a:r>
              <a:rPr lang="nb-NO" dirty="0">
                <a:latin typeface="+mn-lt"/>
                <a:cs typeface="Arial" panose="020B0604020202020204" pitchFamily="34" charset="0"/>
              </a:rPr>
              <a:t> eller </a:t>
            </a:r>
            <a:r>
              <a:rPr lang="nb-NO" b="1" dirty="0">
                <a:latin typeface="+mn-lt"/>
                <a:cs typeface="Arial" panose="020B0604020202020204" pitchFamily="34" charset="0"/>
              </a:rPr>
              <a:t>søtstoff (2) </a:t>
            </a:r>
            <a:r>
              <a:rPr lang="nb-NO" dirty="0">
                <a:latin typeface="+mn-lt"/>
                <a:cs typeface="Arial" panose="020B0604020202020204" pitchFamily="34" charset="0"/>
              </a:rPr>
              <a:t>bør ikke tilbys</a:t>
            </a:r>
            <a:br>
              <a:rPr lang="nb-NO" dirty="0">
                <a:latin typeface="+mn-lt"/>
                <a:cs typeface="Arial" panose="020B0604020202020204" pitchFamily="34" charset="0"/>
              </a:rPr>
            </a:br>
            <a:r>
              <a:rPr lang="nb-NO" b="1" i="1" dirty="0">
                <a:latin typeface="+mn-lt"/>
              </a:rPr>
              <a:t>1) </a:t>
            </a:r>
            <a:r>
              <a:rPr lang="nb-NO" i="1" dirty="0">
                <a:latin typeface="+mn-lt"/>
              </a:rPr>
              <a:t>M</a:t>
            </a:r>
            <a:r>
              <a:rPr lang="nb-NO" dirty="0">
                <a:latin typeface="+mn-lt"/>
              </a:rPr>
              <a:t>ye </a:t>
            </a:r>
            <a:r>
              <a:rPr lang="nb-NO" i="1" dirty="0">
                <a:latin typeface="+mn-lt"/>
              </a:rPr>
              <a:t>energi, lite/ingen vitaminer/mineraler, øker risikoen for overvekt, tannråte, syreskade </a:t>
            </a:r>
            <a:br>
              <a:rPr lang="nb-NO" i="1" dirty="0">
                <a:latin typeface="+mn-lt"/>
              </a:rPr>
            </a:br>
            <a:r>
              <a:rPr lang="nb-NO" b="1" i="1" dirty="0">
                <a:latin typeface="+mn-lt"/>
              </a:rPr>
              <a:t>2</a:t>
            </a:r>
            <a:r>
              <a:rPr lang="nb-NO" i="1" dirty="0">
                <a:latin typeface="+mn-lt"/>
              </a:rPr>
              <a:t>) Like lav pH som sukret drikke –syreskade   </a:t>
            </a:r>
          </a:p>
          <a:p>
            <a:pPr marL="0" indent="0">
              <a:buNone/>
            </a:pPr>
            <a:r>
              <a:rPr lang="nb-NO" dirty="0">
                <a:latin typeface="+mn-lt"/>
              </a:rPr>
              <a:t> </a:t>
            </a:r>
          </a:p>
          <a:p>
            <a:pPr marL="0" indent="0">
              <a:buNone/>
            </a:pPr>
            <a:r>
              <a:rPr lang="nb-NO" sz="1800" b="1" dirty="0">
                <a:solidFill>
                  <a:srgbClr val="0093A7"/>
                </a:solidFill>
                <a:latin typeface="+mn-lt"/>
              </a:rPr>
              <a:t>     Koffein </a:t>
            </a:r>
          </a:p>
          <a:p>
            <a:r>
              <a:rPr lang="nb-NO" dirty="0">
                <a:latin typeface="+mn-lt"/>
              </a:rPr>
              <a:t>Barn/unge: maks 2,5 mg koffein per kg kroppsvekt/dag (uro, søvnproblem, angst…)</a:t>
            </a:r>
          </a:p>
          <a:p>
            <a:pPr marL="0" indent="0">
              <a:buNone/>
            </a:pPr>
            <a:r>
              <a:rPr lang="nb-NO" dirty="0">
                <a:latin typeface="+mn-lt"/>
              </a:rPr>
              <a:t>        </a:t>
            </a:r>
            <a:r>
              <a:rPr lang="nb-NO" i="1" dirty="0">
                <a:latin typeface="+mn-lt"/>
              </a:rPr>
              <a:t>Vekt 50 kg: maks 125 mg/dag	1 krus kaffe (2 dl):	 	100 mg</a:t>
            </a:r>
            <a:br>
              <a:rPr lang="nb-NO" i="1" dirty="0">
                <a:latin typeface="+mn-lt"/>
              </a:rPr>
            </a:br>
            <a:r>
              <a:rPr lang="nb-NO" i="1" dirty="0">
                <a:latin typeface="+mn-lt"/>
              </a:rPr>
              <a:t>        Vekt 70 kg: maks 175 mg/dag	1 boks (2,5 dl) energidrikk:	  80 mg</a:t>
            </a:r>
            <a:br>
              <a:rPr lang="nb-NO" i="1" dirty="0">
                <a:latin typeface="+mn-lt"/>
              </a:rPr>
            </a:br>
            <a:r>
              <a:rPr lang="nb-NO" i="1" dirty="0">
                <a:latin typeface="+mn-lt"/>
              </a:rPr>
              <a:t>   				½ l cola:			  65 mg</a:t>
            </a:r>
            <a:br>
              <a:rPr lang="nb-NO" i="1" dirty="0">
                <a:latin typeface="+mn-lt"/>
              </a:rPr>
            </a:br>
            <a:r>
              <a:rPr lang="nb-NO" i="1" dirty="0">
                <a:latin typeface="+mn-lt"/>
              </a:rPr>
              <a:t>				1 boks iskaffe (3,3 dl)		  75-180 mg</a:t>
            </a:r>
            <a:br>
              <a:rPr lang="nb-NO" i="1" dirty="0">
                <a:latin typeface="+mn-lt"/>
              </a:rPr>
            </a:br>
            <a:endParaRPr lang="nb-NO" i="1" dirty="0">
              <a:latin typeface="+mn-lt"/>
            </a:endParaRPr>
          </a:p>
          <a:p>
            <a:pPr marL="0" lvl="1" indent="0">
              <a:spcAft>
                <a:spcPts val="1200"/>
              </a:spcAft>
              <a:buNone/>
            </a:pPr>
            <a:r>
              <a:rPr lang="nb-NO" dirty="0">
                <a:latin typeface="+mn-lt"/>
              </a:rPr>
              <a:t>       				</a:t>
            </a:r>
          </a:p>
          <a:p>
            <a:pPr marL="342900" lvl="1" indent="-342900">
              <a:spcAft>
                <a:spcPts val="1200"/>
              </a:spcAft>
              <a:buFont typeface="Arial" pitchFamily="34" charset="0"/>
              <a:buChar char="•"/>
            </a:pPr>
            <a:endParaRPr lang="nb-NO" dirty="0">
              <a:latin typeface="+mn-lt"/>
            </a:endParaRPr>
          </a:p>
          <a:p>
            <a:pPr>
              <a:spcAft>
                <a:spcPts val="1200"/>
              </a:spcAft>
            </a:pPr>
            <a:endParaRPr lang="nb-NO" sz="1800" dirty="0">
              <a:latin typeface="+mn-lt"/>
              <a:cs typeface="Arial" panose="020B0604020202020204" pitchFamily="34" charset="0"/>
            </a:endParaRPr>
          </a:p>
        </p:txBody>
      </p:sp>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769268"/>
            <a:ext cx="1531596" cy="1526386"/>
          </a:xfrm>
          <a:prstGeom prst="rect">
            <a:avLst/>
          </a:prstGeom>
        </p:spPr>
      </p:pic>
      <p:pic>
        <p:nvPicPr>
          <p:cNvPr id="6" name="Picture 2" descr="O:\Avd\3040FLBF_Arkiv\Kommunikasjon\Billedbank ernæring\Sammenligningsbilder\Sukker i div typer bru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3740" y="727276"/>
            <a:ext cx="1558637" cy="1568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740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4440" y="196348"/>
            <a:ext cx="8222389" cy="370251"/>
          </a:xfrm>
        </p:spPr>
        <p:txBody>
          <a:bodyPr/>
          <a:lstStyle/>
          <a:p>
            <a:r>
              <a:rPr lang="nb-NO" sz="2400" b="1" dirty="0" smtClean="0"/>
              <a:t>Konsekvenser av ulike tilbud, </a:t>
            </a:r>
            <a:r>
              <a:rPr lang="nb-NO" sz="1800" b="1" dirty="0" smtClean="0"/>
              <a:t>eksempel</a:t>
            </a:r>
            <a:endParaRPr lang="nb-NO" sz="1800" b="1" dirty="0"/>
          </a:p>
        </p:txBody>
      </p:sp>
      <p:sp>
        <p:nvSpPr>
          <p:cNvPr id="3" name="Plassholder for innhold 2"/>
          <p:cNvSpPr>
            <a:spLocks noGrp="1"/>
          </p:cNvSpPr>
          <p:nvPr>
            <p:ph idx="1"/>
          </p:nvPr>
        </p:nvSpPr>
        <p:spPr>
          <a:xfrm>
            <a:off x="193566" y="1048993"/>
            <a:ext cx="5472608" cy="4727475"/>
          </a:xfrm>
        </p:spPr>
        <p:txBody>
          <a:bodyPr>
            <a:noAutofit/>
          </a:bodyPr>
          <a:lstStyle/>
          <a:p>
            <a:pPr>
              <a:buNone/>
            </a:pPr>
            <a:r>
              <a:rPr lang="nb-NO" altLang="nb-NO" sz="2000" b="1" dirty="0" smtClean="0">
                <a:solidFill>
                  <a:srgbClr val="0093A7"/>
                </a:solidFill>
                <a:latin typeface="+mn-lt"/>
                <a:cs typeface="Arial" panose="020B0604020202020204" pitchFamily="34" charset="0"/>
              </a:rPr>
              <a:t>Mengde og type fett i pålegg varierer</a:t>
            </a:r>
          </a:p>
          <a:p>
            <a:pPr>
              <a:buNone/>
            </a:pPr>
            <a:endParaRPr lang="nb-NO" altLang="nb-NO" sz="1800" dirty="0">
              <a:solidFill>
                <a:srgbClr val="0093A7"/>
              </a:solidFill>
              <a:latin typeface="+mn-lt"/>
              <a:cs typeface="Arial" panose="020B0604020202020204" pitchFamily="34" charset="0"/>
            </a:endParaRPr>
          </a:p>
          <a:p>
            <a:pPr>
              <a:buNone/>
            </a:pPr>
            <a:r>
              <a:rPr lang="nb-NO" altLang="nb-NO" sz="1800" u="sng" dirty="0">
                <a:solidFill>
                  <a:schemeClr val="tx1"/>
                </a:solidFill>
                <a:latin typeface="+mn-lt"/>
                <a:cs typeface="Arial" panose="020B0604020202020204" pitchFamily="34" charset="0"/>
              </a:rPr>
              <a:t>Fett (g) i pålegg til 1 hel brødskive:</a:t>
            </a:r>
          </a:p>
          <a:p>
            <a:pPr>
              <a:buNone/>
            </a:pPr>
            <a:r>
              <a:rPr lang="nb-NO" altLang="nb-NO" sz="1800" dirty="0">
                <a:latin typeface="+mn-lt"/>
                <a:cs typeface="Arial" panose="020B0604020202020204" pitchFamily="34" charset="0"/>
              </a:rPr>
              <a:t>1 skive (15g) kokt skinke</a:t>
            </a:r>
            <a:r>
              <a:rPr lang="nb-NO" altLang="nb-NO" sz="1800" b="1" dirty="0">
                <a:latin typeface="+mn-lt"/>
                <a:cs typeface="Arial" panose="020B0604020202020204" pitchFamily="34" charset="0"/>
              </a:rPr>
              <a:t>	 </a:t>
            </a:r>
            <a:r>
              <a:rPr lang="nb-NO" altLang="nb-NO" sz="1800" b="1" dirty="0" smtClean="0">
                <a:latin typeface="+mn-lt"/>
                <a:cs typeface="Arial" panose="020B0604020202020204" pitchFamily="34" charset="0"/>
              </a:rPr>
              <a:t>      </a:t>
            </a:r>
            <a:r>
              <a:rPr lang="nb-NO" altLang="nb-NO" sz="1800" b="1" dirty="0" smtClean="0">
                <a:solidFill>
                  <a:srgbClr val="00B050"/>
                </a:solidFill>
                <a:latin typeface="+mn-lt"/>
                <a:cs typeface="Arial" panose="020B0604020202020204" pitchFamily="34" charset="0"/>
              </a:rPr>
              <a:t>0,5 </a:t>
            </a:r>
            <a:r>
              <a:rPr lang="nb-NO" altLang="nb-NO" sz="1800" b="1" dirty="0">
                <a:solidFill>
                  <a:srgbClr val="00B050"/>
                </a:solidFill>
                <a:latin typeface="+mn-lt"/>
                <a:cs typeface="Arial" panose="020B0604020202020204" pitchFamily="34" charset="0"/>
              </a:rPr>
              <a:t>g</a:t>
            </a:r>
          </a:p>
          <a:p>
            <a:pPr>
              <a:buNone/>
            </a:pPr>
            <a:r>
              <a:rPr lang="nb-NO" altLang="nb-NO" sz="1800" dirty="0">
                <a:latin typeface="+mn-lt"/>
                <a:cs typeface="Arial" panose="020B0604020202020204" pitchFamily="34" charset="0"/>
              </a:rPr>
              <a:t>2 skiver (15g) salami</a:t>
            </a:r>
            <a:r>
              <a:rPr lang="nb-NO" altLang="nb-NO" sz="1800" b="1" dirty="0">
                <a:latin typeface="+mn-lt"/>
                <a:cs typeface="Arial" panose="020B0604020202020204" pitchFamily="34" charset="0"/>
              </a:rPr>
              <a:t>               	</a:t>
            </a:r>
            <a:r>
              <a:rPr lang="nb-NO" altLang="nb-NO" sz="1800" b="1" dirty="0" smtClean="0">
                <a:latin typeface="+mn-lt"/>
                <a:cs typeface="Arial" panose="020B0604020202020204" pitchFamily="34" charset="0"/>
              </a:rPr>
              <a:t>       5,3 </a:t>
            </a:r>
            <a:r>
              <a:rPr lang="nb-NO" altLang="nb-NO" sz="1800" b="1" dirty="0">
                <a:latin typeface="+mn-lt"/>
                <a:cs typeface="Arial" panose="020B0604020202020204" pitchFamily="34" charset="0"/>
              </a:rPr>
              <a:t>g</a:t>
            </a:r>
          </a:p>
          <a:p>
            <a:pPr>
              <a:buNone/>
            </a:pPr>
            <a:endParaRPr lang="nb-NO" altLang="nb-NO" sz="1800" dirty="0">
              <a:latin typeface="+mn-lt"/>
              <a:cs typeface="Arial" panose="020B0604020202020204" pitchFamily="34" charset="0"/>
            </a:endParaRPr>
          </a:p>
          <a:p>
            <a:pPr>
              <a:buNone/>
            </a:pPr>
            <a:r>
              <a:rPr lang="nb-NO" altLang="nb-NO" sz="1800" dirty="0">
                <a:solidFill>
                  <a:srgbClr val="00B050"/>
                </a:solidFill>
                <a:latin typeface="+mn-lt"/>
                <a:cs typeface="Arial" panose="020B0604020202020204" pitchFamily="34" charset="0"/>
              </a:rPr>
              <a:t>1 skive (40g) </a:t>
            </a:r>
            <a:r>
              <a:rPr lang="nb-NO" altLang="nb-NO" sz="1800" dirty="0" smtClean="0">
                <a:solidFill>
                  <a:srgbClr val="00B050"/>
                </a:solidFill>
                <a:latin typeface="+mn-lt"/>
                <a:cs typeface="Arial" panose="020B0604020202020204" pitchFamily="34" charset="0"/>
              </a:rPr>
              <a:t>fiskepudding</a:t>
            </a:r>
            <a:r>
              <a:rPr lang="nb-NO" altLang="nb-NO" sz="1800" b="1" dirty="0" smtClean="0">
                <a:solidFill>
                  <a:srgbClr val="00B050"/>
                </a:solidFill>
                <a:latin typeface="+mn-lt"/>
                <a:cs typeface="Arial" panose="020B0604020202020204" pitchFamily="34" charset="0"/>
              </a:rPr>
              <a:t>    </a:t>
            </a:r>
            <a:r>
              <a:rPr lang="nb-NO" altLang="nb-NO" sz="1800" b="1" dirty="0">
                <a:solidFill>
                  <a:srgbClr val="00B050"/>
                </a:solidFill>
                <a:latin typeface="+mn-lt"/>
                <a:cs typeface="Arial" panose="020B0604020202020204" pitchFamily="34" charset="0"/>
              </a:rPr>
              <a:t>	</a:t>
            </a:r>
            <a:r>
              <a:rPr lang="nb-NO" altLang="nb-NO" sz="1800" b="1" dirty="0" smtClean="0">
                <a:solidFill>
                  <a:srgbClr val="00B050"/>
                </a:solidFill>
                <a:latin typeface="+mn-lt"/>
                <a:cs typeface="Arial" panose="020B0604020202020204" pitchFamily="34" charset="0"/>
              </a:rPr>
              <a:t>       0,9 </a:t>
            </a:r>
            <a:r>
              <a:rPr lang="nb-NO" altLang="nb-NO" sz="1800" b="1" dirty="0">
                <a:solidFill>
                  <a:srgbClr val="00B050"/>
                </a:solidFill>
                <a:latin typeface="+mn-lt"/>
                <a:cs typeface="Arial" panose="020B0604020202020204" pitchFamily="34" charset="0"/>
              </a:rPr>
              <a:t>g </a:t>
            </a:r>
          </a:p>
          <a:p>
            <a:pPr>
              <a:buNone/>
            </a:pPr>
            <a:r>
              <a:rPr lang="nb-NO" altLang="nb-NO" sz="1800" b="1" dirty="0">
                <a:solidFill>
                  <a:srgbClr val="00B050"/>
                </a:solidFill>
                <a:latin typeface="+mn-lt"/>
                <a:cs typeface="Arial" panose="020B0604020202020204" pitchFamily="34" charset="0"/>
              </a:rPr>
              <a:t>1 boks makrell i tomat (22g) 	</a:t>
            </a:r>
            <a:r>
              <a:rPr lang="nb-NO" altLang="nb-NO" sz="1800" b="1" dirty="0" smtClean="0">
                <a:solidFill>
                  <a:srgbClr val="00B050"/>
                </a:solidFill>
                <a:latin typeface="+mn-lt"/>
                <a:cs typeface="Arial" panose="020B0604020202020204" pitchFamily="34" charset="0"/>
              </a:rPr>
              <a:t>       2,5 g </a:t>
            </a:r>
            <a:r>
              <a:rPr lang="nb-NO" altLang="nb-NO" sz="1800" b="1" dirty="0" smtClean="0">
                <a:latin typeface="+mn-lt"/>
                <a:cs typeface="Arial" panose="020B0604020202020204" pitchFamily="34" charset="0"/>
              </a:rPr>
              <a:t>*</a:t>
            </a:r>
            <a:endParaRPr lang="nb-NO" altLang="nb-NO" sz="1800" b="1" dirty="0">
              <a:solidFill>
                <a:schemeClr val="bg2">
                  <a:lumMod val="50000"/>
                </a:schemeClr>
              </a:solidFill>
              <a:latin typeface="+mn-lt"/>
              <a:cs typeface="Arial" panose="020B0604020202020204" pitchFamily="34" charset="0"/>
            </a:endParaRPr>
          </a:p>
          <a:p>
            <a:pPr>
              <a:buNone/>
            </a:pPr>
            <a:endParaRPr lang="nb-NO" altLang="nb-NO" sz="1800" dirty="0">
              <a:latin typeface="+mn-lt"/>
              <a:cs typeface="Arial" panose="020B0604020202020204" pitchFamily="34" charset="0"/>
            </a:endParaRPr>
          </a:p>
          <a:p>
            <a:pPr>
              <a:buNone/>
            </a:pPr>
            <a:r>
              <a:rPr lang="nb-NO" altLang="nb-NO" sz="1800" dirty="0">
                <a:latin typeface="+mn-lt"/>
                <a:cs typeface="Arial" panose="020B0604020202020204" pitchFamily="34" charset="0"/>
              </a:rPr>
              <a:t>1-2 skiver (15g) halvfet ost (H30)</a:t>
            </a:r>
            <a:r>
              <a:rPr lang="nb-NO" altLang="nb-NO" sz="1800" b="1" dirty="0">
                <a:latin typeface="+mn-lt"/>
                <a:cs typeface="Arial" panose="020B0604020202020204" pitchFamily="34" charset="0"/>
              </a:rPr>
              <a:t>   </a:t>
            </a:r>
            <a:r>
              <a:rPr lang="nb-NO" altLang="nb-NO" sz="1800" b="1" dirty="0" smtClean="0">
                <a:solidFill>
                  <a:srgbClr val="00B050"/>
                </a:solidFill>
                <a:latin typeface="+mn-lt"/>
                <a:cs typeface="Arial" panose="020B0604020202020204" pitchFamily="34" charset="0"/>
              </a:rPr>
              <a:t>2,5 </a:t>
            </a:r>
            <a:r>
              <a:rPr lang="nb-NO" altLang="nb-NO" sz="1800" b="1" dirty="0">
                <a:solidFill>
                  <a:srgbClr val="00B050"/>
                </a:solidFill>
                <a:latin typeface="+mn-lt"/>
                <a:cs typeface="Arial" panose="020B0604020202020204" pitchFamily="34" charset="0"/>
              </a:rPr>
              <a:t>g</a:t>
            </a:r>
          </a:p>
          <a:p>
            <a:pPr>
              <a:buNone/>
            </a:pPr>
            <a:r>
              <a:rPr lang="nb-NO" altLang="nb-NO" sz="1800" dirty="0">
                <a:latin typeface="+mn-lt"/>
                <a:cs typeface="Arial" panose="020B0604020202020204" pitchFamily="34" charset="0"/>
              </a:rPr>
              <a:t>1-2 skiver (15g) helfet ost (F45)     </a:t>
            </a:r>
            <a:r>
              <a:rPr lang="nb-NO" altLang="nb-NO" sz="1800" b="1" dirty="0" smtClean="0">
                <a:latin typeface="+mn-lt"/>
                <a:cs typeface="Arial" panose="020B0604020202020204" pitchFamily="34" charset="0"/>
              </a:rPr>
              <a:t>4,2 </a:t>
            </a:r>
            <a:r>
              <a:rPr lang="nb-NO" altLang="nb-NO" sz="1800" b="1" dirty="0">
                <a:latin typeface="+mn-lt"/>
                <a:cs typeface="Arial" panose="020B0604020202020204" pitchFamily="34" charset="0"/>
              </a:rPr>
              <a:t>g</a:t>
            </a:r>
            <a:br>
              <a:rPr lang="nb-NO" altLang="nb-NO" sz="1800" b="1" dirty="0">
                <a:latin typeface="+mn-lt"/>
                <a:cs typeface="Arial" panose="020B0604020202020204" pitchFamily="34" charset="0"/>
              </a:rPr>
            </a:br>
            <a:r>
              <a:rPr lang="nb-NO" altLang="nb-NO" sz="1800" b="1" dirty="0">
                <a:latin typeface="+mn-lt"/>
                <a:cs typeface="Arial" panose="020B0604020202020204" pitchFamily="34" charset="0"/>
              </a:rPr>
              <a:t>      </a:t>
            </a:r>
            <a:br>
              <a:rPr lang="nb-NO" altLang="nb-NO" sz="1800" b="1" dirty="0">
                <a:latin typeface="+mn-lt"/>
                <a:cs typeface="Arial" panose="020B0604020202020204" pitchFamily="34" charset="0"/>
              </a:rPr>
            </a:br>
            <a:r>
              <a:rPr lang="nb-NO" altLang="nb-NO" sz="1800" b="1" dirty="0" smtClean="0">
                <a:latin typeface="+mn-lt"/>
                <a:cs typeface="Arial" panose="020B0604020202020204" pitchFamily="34" charset="0"/>
              </a:rPr>
              <a:t> </a:t>
            </a:r>
            <a:r>
              <a:rPr lang="nb-NO" altLang="nb-NO" sz="1800" b="1" dirty="0"/>
              <a:t>* </a:t>
            </a:r>
            <a:r>
              <a:rPr lang="nb-NO" altLang="nb-NO" sz="1400" dirty="0"/>
              <a:t>Sunt flerumettet fett kroppen  trenger</a:t>
            </a:r>
          </a:p>
          <a:p>
            <a:pPr>
              <a:buNone/>
            </a:pPr>
            <a:endParaRPr lang="nb-NO" altLang="nb-NO" sz="1800" b="1" dirty="0">
              <a:latin typeface="+mn-lt"/>
              <a:cs typeface="Arial" panose="020B0604020202020204" pitchFamily="34" charset="0"/>
            </a:endParaRPr>
          </a:p>
          <a:p>
            <a:pPr>
              <a:buNone/>
            </a:pPr>
            <a:r>
              <a:rPr lang="nb-NO" altLang="nb-NO" sz="1800" b="1" dirty="0">
                <a:latin typeface="+mn-lt"/>
                <a:cs typeface="Arial" panose="020B0604020202020204" pitchFamily="34" charset="0"/>
              </a:rPr>
              <a:t>   </a:t>
            </a:r>
            <a:r>
              <a:rPr lang="nb-NO" altLang="nb-NO" sz="1800" b="1" dirty="0" smtClean="0">
                <a:latin typeface="+mn-lt"/>
                <a:cs typeface="Arial" panose="020B0604020202020204" pitchFamily="34" charset="0"/>
              </a:rPr>
              <a:t>                             </a:t>
            </a:r>
          </a:p>
          <a:p>
            <a:pPr marL="0" indent="0">
              <a:buNone/>
            </a:pPr>
            <a:endParaRPr lang="nb-NO" sz="1800" dirty="0">
              <a:latin typeface="+mn-lt"/>
            </a:endParaRPr>
          </a:p>
        </p:txBody>
      </p:sp>
      <p:sp>
        <p:nvSpPr>
          <p:cNvPr id="4" name="Plassholder for innhold 3"/>
          <p:cNvSpPr>
            <a:spLocks noGrp="1"/>
          </p:cNvSpPr>
          <p:nvPr>
            <p:ph idx="11"/>
          </p:nvPr>
        </p:nvSpPr>
        <p:spPr>
          <a:xfrm>
            <a:off x="5004048" y="1416000"/>
            <a:ext cx="4139952" cy="3771636"/>
          </a:xfrm>
        </p:spPr>
        <p:txBody>
          <a:bodyPr>
            <a:noAutofit/>
          </a:bodyPr>
          <a:lstStyle/>
          <a:p>
            <a:pPr marL="0" indent="0">
              <a:buNone/>
            </a:pPr>
            <a:r>
              <a:rPr lang="nb-NO" altLang="nb-NO" sz="1800" b="1" dirty="0" smtClean="0">
                <a:solidFill>
                  <a:srgbClr val="0093A7"/>
                </a:solidFill>
                <a:latin typeface="+mn-lt"/>
                <a:cs typeface="Arial" panose="020B0604020202020204" pitchFamily="34" charset="0"/>
              </a:rPr>
              <a:t>Fett spart ved å tilby halvfet ost</a:t>
            </a:r>
          </a:p>
          <a:p>
            <a:pPr marL="0" indent="0">
              <a:buNone/>
            </a:pPr>
            <a:r>
              <a:rPr lang="nb-NO" altLang="nb-NO" sz="1800" dirty="0" smtClean="0">
                <a:latin typeface="+mn-lt"/>
                <a:cs typeface="Arial" panose="020B0604020202020204" pitchFamily="34" charset="0"/>
              </a:rPr>
              <a:t>På et skoleår, spares </a:t>
            </a:r>
            <a:r>
              <a:rPr lang="nb-NO" altLang="nb-NO" sz="1800" dirty="0">
                <a:latin typeface="+mn-lt"/>
                <a:cs typeface="Arial" panose="020B0604020202020204" pitchFamily="34" charset="0"/>
              </a:rPr>
              <a:t>eleven som </a:t>
            </a:r>
            <a:r>
              <a:rPr lang="nb-NO" altLang="nb-NO" sz="1800" dirty="0" smtClean="0">
                <a:latin typeface="+mn-lt"/>
                <a:cs typeface="Arial" panose="020B0604020202020204" pitchFamily="34" charset="0"/>
              </a:rPr>
              <a:t/>
            </a:r>
            <a:br>
              <a:rPr lang="nb-NO" altLang="nb-NO" sz="1800" dirty="0" smtClean="0">
                <a:latin typeface="+mn-lt"/>
                <a:cs typeface="Arial" panose="020B0604020202020204" pitchFamily="34" charset="0"/>
              </a:rPr>
            </a:br>
            <a:r>
              <a:rPr lang="nb-NO" altLang="nb-NO" sz="1800" dirty="0" smtClean="0">
                <a:latin typeface="+mn-lt"/>
                <a:cs typeface="Arial" panose="020B0604020202020204" pitchFamily="34" charset="0"/>
              </a:rPr>
              <a:t>kjøper </a:t>
            </a:r>
            <a:r>
              <a:rPr lang="nb-NO" altLang="nb-NO" sz="1800" dirty="0">
                <a:latin typeface="+mn-lt"/>
                <a:cs typeface="Arial" panose="020B0604020202020204" pitchFamily="34" charset="0"/>
              </a:rPr>
              <a:t>en </a:t>
            </a:r>
            <a:r>
              <a:rPr lang="nb-NO" altLang="nb-NO" sz="1800" dirty="0" smtClean="0">
                <a:latin typeface="+mn-lt"/>
                <a:cs typeface="Arial" panose="020B0604020202020204" pitchFamily="34" charset="0"/>
              </a:rPr>
              <a:t>brødskive </a:t>
            </a:r>
            <a:r>
              <a:rPr lang="nb-NO" altLang="nb-NO" sz="1800" dirty="0">
                <a:latin typeface="+mn-lt"/>
                <a:cs typeface="Arial" panose="020B0604020202020204" pitchFamily="34" charset="0"/>
              </a:rPr>
              <a:t>med </a:t>
            </a:r>
            <a:r>
              <a:rPr lang="nb-NO" altLang="nb-NO" sz="1800" dirty="0" smtClean="0">
                <a:latin typeface="+mn-lt"/>
                <a:cs typeface="Arial" panose="020B0604020202020204" pitchFamily="34" charset="0"/>
              </a:rPr>
              <a:t>hvitost </a:t>
            </a:r>
            <a:r>
              <a:rPr lang="nb-NO" altLang="nb-NO" sz="1800" dirty="0">
                <a:latin typeface="+mn-lt"/>
                <a:cs typeface="Arial" panose="020B0604020202020204" pitchFamily="34" charset="0"/>
              </a:rPr>
              <a:t>daglig, for minst 1/3 kg </a:t>
            </a:r>
            <a:r>
              <a:rPr lang="nb-NO" altLang="nb-NO" sz="1800" dirty="0" smtClean="0">
                <a:latin typeface="+mn-lt"/>
                <a:cs typeface="Arial" panose="020B0604020202020204" pitchFamily="34" charset="0"/>
              </a:rPr>
              <a:t>fett.</a:t>
            </a:r>
            <a:endParaRPr lang="nb-NO" sz="1800" dirty="0" smtClean="0">
              <a:latin typeface="+mn-lt"/>
            </a:endParaRPr>
          </a:p>
          <a:p>
            <a:pPr marL="0" indent="0">
              <a:buNone/>
            </a:pPr>
            <a:endParaRPr lang="nb-NO" sz="1800" dirty="0">
              <a:latin typeface="+mn-lt"/>
            </a:endParaRPr>
          </a:p>
          <a:p>
            <a:pPr marL="0" indent="0">
              <a:buNone/>
            </a:pPr>
            <a:endParaRPr lang="nb-NO" sz="1800" dirty="0" smtClean="0">
              <a:latin typeface="+mn-lt"/>
            </a:endParaRPr>
          </a:p>
          <a:p>
            <a:pPr marL="0" indent="0">
              <a:buNone/>
            </a:pPr>
            <a:endParaRPr lang="nb-NO" sz="1800" dirty="0">
              <a:latin typeface="+mn-lt"/>
            </a:endParaRPr>
          </a:p>
          <a:p>
            <a:pPr marL="0" indent="0">
              <a:buNone/>
            </a:pPr>
            <a:endParaRPr lang="nb-NO" sz="1800" dirty="0" smtClean="0">
              <a:latin typeface="+mn-lt"/>
            </a:endParaRPr>
          </a:p>
          <a:p>
            <a:pPr marL="0" indent="0">
              <a:buNone/>
            </a:pPr>
            <a:endParaRPr lang="nb-NO" sz="1800" dirty="0">
              <a:latin typeface="+mn-lt"/>
            </a:endParaRPr>
          </a:p>
        </p:txBody>
      </p:sp>
      <p:sp>
        <p:nvSpPr>
          <p:cNvPr id="5" name="Plassholder for dato 4"/>
          <p:cNvSpPr>
            <a:spLocks noGrp="1"/>
          </p:cNvSpPr>
          <p:nvPr>
            <p:ph type="dt" sz="half" idx="2"/>
          </p:nvPr>
        </p:nvSpPr>
        <p:spPr/>
        <p:txBody>
          <a:bodyPr/>
          <a:lstStyle/>
          <a:p>
            <a:fld id="{FCA28C64-468B-48D1-8953-B569AF523D98}" type="datetime1">
              <a:rPr lang="nb-NO" smtClean="0"/>
              <a:t>26.01.2017</a:t>
            </a:fld>
            <a:endParaRPr lang="nb-NO" dirty="0"/>
          </a:p>
        </p:txBody>
      </p:sp>
      <p:pic>
        <p:nvPicPr>
          <p:cNvPr id="7" name="Bilde 6"/>
          <p:cNvPicPr>
            <a:picLocks noChangeAspect="1"/>
          </p:cNvPicPr>
          <p:nvPr/>
        </p:nvPicPr>
        <p:blipFill rotWithShape="1">
          <a:blip r:embed="rId3">
            <a:extLst>
              <a:ext uri="{28A0092B-C50C-407E-A947-70E740481C1C}">
                <a14:useLocalDpi xmlns:a14="http://schemas.microsoft.com/office/drawing/2010/main" val="0"/>
              </a:ext>
            </a:extLst>
          </a:blip>
          <a:srcRect l="1511" t="46831" r="66739" b="33841"/>
          <a:stretch/>
        </p:blipFill>
        <p:spPr>
          <a:xfrm>
            <a:off x="6012160" y="3460685"/>
            <a:ext cx="1635086" cy="1327163"/>
          </a:xfrm>
          <a:prstGeom prst="rect">
            <a:avLst/>
          </a:prstGeom>
        </p:spPr>
      </p:pic>
    </p:spTree>
    <p:extLst>
      <p:ext uri="{BB962C8B-B14F-4D97-AF65-F5344CB8AC3E}">
        <p14:creationId xmlns:p14="http://schemas.microsoft.com/office/powerpoint/2010/main" val="798697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3610" y="431983"/>
            <a:ext cx="8222389" cy="740845"/>
          </a:xfrm>
        </p:spPr>
        <p:txBody>
          <a:bodyPr/>
          <a:lstStyle/>
          <a:p>
            <a:r>
              <a:rPr lang="nb-NO" altLang="nb-NO" sz="2200" b="1" dirty="0" smtClean="0"/>
              <a:t>Ulike tilbud -   Like </a:t>
            </a:r>
            <a:r>
              <a:rPr lang="nb-NO" altLang="nb-NO" sz="2200" b="1" dirty="0"/>
              <a:t>mye energi</a:t>
            </a:r>
            <a:r>
              <a:rPr lang="nb-NO" altLang="nb-NO" sz="2200" dirty="0"/>
              <a:t>! </a:t>
            </a:r>
            <a:br>
              <a:rPr lang="nb-NO" altLang="nb-NO" sz="2200" dirty="0"/>
            </a:br>
            <a:endParaRPr lang="nb-NO" altLang="nb-NO" b="1" dirty="0"/>
          </a:p>
        </p:txBody>
      </p:sp>
      <p:pic>
        <p:nvPicPr>
          <p:cNvPr id="12291" name="Picture 3" descr="blueberry%20muffin"/>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43608" y="2485529"/>
            <a:ext cx="1573912" cy="1584176"/>
          </a:xfrm>
          <a:noFill/>
        </p:spPr>
      </p:pic>
      <p:pic>
        <p:nvPicPr>
          <p:cNvPr id="12292" name="Picture 3" descr="Mat med samme kaloriinnhold som en muffin"/>
          <p:cNvPicPr>
            <a:picLocks noGrp="1" noChangeAspect="1" noChangeArrowheads="1"/>
          </p:cNvPicPr>
          <p:nvPr>
            <p:ph idx="11"/>
          </p:nvPr>
        </p:nvPicPr>
        <p:blipFill>
          <a:blip r:embed="rId4">
            <a:extLst>
              <a:ext uri="{28A0092B-C50C-407E-A947-70E740481C1C}">
                <a14:useLocalDpi xmlns:a14="http://schemas.microsoft.com/office/drawing/2010/main" val="0"/>
              </a:ext>
            </a:extLst>
          </a:blip>
          <a:stretch>
            <a:fillRect/>
          </a:stretch>
        </p:blipFill>
        <p:spPr>
          <a:xfrm>
            <a:off x="4283968" y="1892821"/>
            <a:ext cx="3959225" cy="2987994"/>
          </a:xfrm>
          <a:noFill/>
        </p:spPr>
      </p:pic>
      <p:sp>
        <p:nvSpPr>
          <p:cNvPr id="2" name="TekstSylinder 1"/>
          <p:cNvSpPr txBox="1"/>
          <p:nvPr/>
        </p:nvSpPr>
        <p:spPr>
          <a:xfrm>
            <a:off x="3131840" y="2497460"/>
            <a:ext cx="504056" cy="1077218"/>
          </a:xfrm>
          <a:prstGeom prst="rect">
            <a:avLst/>
          </a:prstGeom>
          <a:noFill/>
        </p:spPr>
        <p:txBody>
          <a:bodyPr wrap="square" rtlCol="0">
            <a:spAutoFit/>
          </a:bodyPr>
          <a:lstStyle/>
          <a:p>
            <a:r>
              <a:rPr lang="nb-NO" sz="3200" b="1" dirty="0">
                <a:solidFill>
                  <a:srgbClr val="0070C0"/>
                </a:solidFill>
              </a:rPr>
              <a:t>  </a:t>
            </a:r>
            <a:r>
              <a:rPr lang="nb-NO" sz="3200" b="1" dirty="0">
                <a:solidFill>
                  <a:srgbClr val="0093A7"/>
                </a:solidFill>
              </a:rPr>
              <a:t>=</a:t>
            </a:r>
          </a:p>
        </p:txBody>
      </p:sp>
      <p:sp>
        <p:nvSpPr>
          <p:cNvPr id="3" name="TekstSylinder 2"/>
          <p:cNvSpPr txBox="1"/>
          <p:nvPr/>
        </p:nvSpPr>
        <p:spPr>
          <a:xfrm>
            <a:off x="323528" y="1129308"/>
            <a:ext cx="8640960" cy="400110"/>
          </a:xfrm>
          <a:prstGeom prst="rect">
            <a:avLst/>
          </a:prstGeom>
          <a:noFill/>
        </p:spPr>
        <p:txBody>
          <a:bodyPr wrap="square" rtlCol="0">
            <a:spAutoFit/>
          </a:bodyPr>
          <a:lstStyle/>
          <a:p>
            <a:r>
              <a:rPr lang="nb-NO" sz="2000" b="1" dirty="0" smtClean="0">
                <a:solidFill>
                  <a:srgbClr val="0093A7"/>
                </a:solidFill>
              </a:rPr>
              <a:t>Tilbudet i bildet til høyre gir mye mer å gå på og nyttige næringsstoffer!</a:t>
            </a:r>
            <a:endParaRPr lang="nb-NO" sz="2000" b="1" dirty="0">
              <a:solidFill>
                <a:srgbClr val="0093A7"/>
              </a:solidFill>
            </a:endParaRPr>
          </a:p>
        </p:txBody>
      </p:sp>
    </p:spTree>
    <p:extLst>
      <p:ext uri="{BB962C8B-B14F-4D97-AF65-F5344CB8AC3E}">
        <p14:creationId xmlns:p14="http://schemas.microsoft.com/office/powerpoint/2010/main" val="3974000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3610" y="431983"/>
            <a:ext cx="8222389" cy="433068"/>
          </a:xfrm>
        </p:spPr>
        <p:txBody>
          <a:bodyPr/>
          <a:lstStyle/>
          <a:p>
            <a:r>
              <a:rPr lang="nb-NO" sz="2200" b="1" dirty="0" smtClean="0"/>
              <a:t>Like mye energi i bollene som i all frukten</a:t>
            </a:r>
            <a:endParaRPr lang="nb-NO" sz="2200" b="1" dirty="0"/>
          </a:p>
        </p:txBody>
      </p:sp>
      <p:sp>
        <p:nvSpPr>
          <p:cNvPr id="5" name="Plassholder for dato 4"/>
          <p:cNvSpPr>
            <a:spLocks noGrp="1"/>
          </p:cNvSpPr>
          <p:nvPr>
            <p:ph type="dt" sz="half" idx="2"/>
          </p:nvPr>
        </p:nvSpPr>
        <p:spPr/>
        <p:txBody>
          <a:bodyPr/>
          <a:lstStyle/>
          <a:p>
            <a:fld id="{FCA28C64-468B-48D1-8953-B569AF523D98}" type="datetime1">
              <a:rPr lang="nb-NO" smtClean="0"/>
              <a:t>26.01.2017</a:t>
            </a:fld>
            <a:endParaRPr lang="nb-NO" dirty="0"/>
          </a:p>
        </p:txBody>
      </p:sp>
      <p:pic>
        <p:nvPicPr>
          <p:cNvPr id="7" name="Plassholder for innhold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19672" y="1129308"/>
            <a:ext cx="5616623" cy="3744416"/>
          </a:xfrm>
          <a:prstGeom prst="rect">
            <a:avLst/>
          </a:prstGeom>
        </p:spPr>
      </p:pic>
    </p:spTree>
    <p:extLst>
      <p:ext uri="{BB962C8B-B14F-4D97-AF65-F5344CB8AC3E}">
        <p14:creationId xmlns:p14="http://schemas.microsoft.com/office/powerpoint/2010/main" val="22412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13"/>
          </p:nvPr>
        </p:nvSpPr>
        <p:spPr/>
        <p:txBody>
          <a:bodyPr/>
          <a:lstStyle/>
          <a:p>
            <a:endParaRPr lang="nb-NO"/>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63" t="15177" r="1707" b="13826"/>
          <a:stretch/>
        </p:blipFill>
        <p:spPr bwMode="auto">
          <a:xfrm>
            <a:off x="442951" y="769268"/>
            <a:ext cx="8424168" cy="4849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tel 5"/>
          <p:cNvSpPr>
            <a:spLocks noGrp="1"/>
          </p:cNvSpPr>
          <p:nvPr>
            <p:ph type="title"/>
          </p:nvPr>
        </p:nvSpPr>
        <p:spPr>
          <a:xfrm>
            <a:off x="454025" y="230188"/>
            <a:ext cx="8221663" cy="417679"/>
          </a:xfrm>
        </p:spPr>
        <p:txBody>
          <a:bodyPr/>
          <a:lstStyle/>
          <a:p>
            <a:r>
              <a:rPr lang="nb-NO" sz="2100" b="1" dirty="0" smtClean="0"/>
              <a:t>Ikke </a:t>
            </a:r>
            <a:r>
              <a:rPr lang="nb-NO" sz="2100" b="1" dirty="0" err="1" smtClean="0"/>
              <a:t>DAgLIG</a:t>
            </a:r>
            <a:r>
              <a:rPr lang="nb-NO" sz="2100" b="1" dirty="0" smtClean="0"/>
              <a:t> TILBUD - stor forskjell i innhold</a:t>
            </a:r>
            <a:endParaRPr lang="nb-NO" sz="2100" b="1" dirty="0"/>
          </a:p>
        </p:txBody>
      </p:sp>
    </p:spTree>
    <p:extLst>
      <p:ext uri="{BB962C8B-B14F-4D97-AF65-F5344CB8AC3E}">
        <p14:creationId xmlns:p14="http://schemas.microsoft.com/office/powerpoint/2010/main" val="4256531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3610" y="431983"/>
            <a:ext cx="8222389" cy="433068"/>
          </a:xfrm>
        </p:spPr>
        <p:txBody>
          <a:bodyPr/>
          <a:lstStyle/>
          <a:p>
            <a:r>
              <a:rPr lang="nb-NO" sz="2200" b="1" dirty="0" smtClean="0"/>
              <a:t>Hvorfor sjokolade og snacks ikke anbefales </a:t>
            </a:r>
            <a:endParaRPr lang="nb-NO" sz="2200" b="1" dirty="0"/>
          </a:p>
        </p:txBody>
      </p:sp>
      <p:sp>
        <p:nvSpPr>
          <p:cNvPr id="5" name="Plassholder for dato 4"/>
          <p:cNvSpPr>
            <a:spLocks noGrp="1"/>
          </p:cNvSpPr>
          <p:nvPr>
            <p:ph type="dt" sz="half" idx="2"/>
          </p:nvPr>
        </p:nvSpPr>
        <p:spPr/>
        <p:txBody>
          <a:bodyPr/>
          <a:lstStyle/>
          <a:p>
            <a:fld id="{FCA28C64-468B-48D1-8953-B569AF523D98}" type="datetime1">
              <a:rPr lang="nb-NO" smtClean="0"/>
              <a:t>26.01.2017</a:t>
            </a:fld>
            <a:endParaRPr lang="nb-NO" dirty="0"/>
          </a:p>
        </p:txBody>
      </p:sp>
      <p:pic>
        <p:nvPicPr>
          <p:cNvPr id="7" name="Picture 3" descr="Fett og sukker i sjokolad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8151" y="1273324"/>
            <a:ext cx="4185559" cy="37245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5"/>
          <p:cNvSpPr txBox="1">
            <a:spLocks noChangeArrowheads="1"/>
          </p:cNvSpPr>
          <p:nvPr/>
        </p:nvSpPr>
        <p:spPr bwMode="auto">
          <a:xfrm>
            <a:off x="576164" y="2266627"/>
            <a:ext cx="35226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nb-NO" altLang="nb-NO" sz="2400" dirty="0">
                <a:solidFill>
                  <a:schemeClr val="bg1"/>
                </a:solidFill>
                <a:latin typeface="Arial" pitchFamily="34" charset="0"/>
              </a:rPr>
              <a:t>    32g fett -  2/3 mettet</a:t>
            </a:r>
          </a:p>
        </p:txBody>
      </p:sp>
      <p:pic>
        <p:nvPicPr>
          <p:cNvPr id="9" name="Picture 4" descr="Fett i snacks"/>
          <p:cNvPicPr>
            <a:picLocks noGrp="1" noChangeAspect="1" noChangeArrowheads="1"/>
          </p:cNvPicPr>
          <p:nvPr>
            <p:ph idx="11"/>
          </p:nvPr>
        </p:nvPicPr>
        <p:blipFill>
          <a:blip r:embed="rId4" cstate="print">
            <a:extLst>
              <a:ext uri="{28A0092B-C50C-407E-A947-70E740481C1C}">
                <a14:useLocalDpi xmlns:a14="http://schemas.microsoft.com/office/drawing/2010/main" val="0"/>
              </a:ext>
            </a:extLst>
          </a:blip>
          <a:srcRect/>
          <a:stretch>
            <a:fillRect/>
          </a:stretch>
        </p:blipFill>
        <p:spPr>
          <a:xfrm>
            <a:off x="4932040" y="1786351"/>
            <a:ext cx="3751585" cy="32089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6"/>
          <p:cNvSpPr txBox="1">
            <a:spLocks noChangeArrowheads="1"/>
          </p:cNvSpPr>
          <p:nvPr/>
        </p:nvSpPr>
        <p:spPr bwMode="auto">
          <a:xfrm>
            <a:off x="4937745" y="1897295"/>
            <a:ext cx="187220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nb-NO" altLang="nb-NO" sz="2400" dirty="0">
                <a:latin typeface="Arial" pitchFamily="34" charset="0"/>
              </a:rPr>
              <a:t>32g fett – </a:t>
            </a:r>
            <a:br>
              <a:rPr lang="nb-NO" altLang="nb-NO" sz="2400" dirty="0">
                <a:latin typeface="Arial" pitchFamily="34" charset="0"/>
              </a:rPr>
            </a:br>
            <a:r>
              <a:rPr lang="nb-NO" altLang="nb-NO" sz="2400" dirty="0">
                <a:latin typeface="Arial" pitchFamily="34" charset="0"/>
              </a:rPr>
              <a:t>½ mettet</a:t>
            </a:r>
          </a:p>
        </p:txBody>
      </p:sp>
      <p:sp>
        <p:nvSpPr>
          <p:cNvPr id="11" name="Text Box 7"/>
          <p:cNvSpPr txBox="1">
            <a:spLocks noChangeArrowheads="1"/>
          </p:cNvSpPr>
          <p:nvPr/>
        </p:nvSpPr>
        <p:spPr bwMode="auto">
          <a:xfrm>
            <a:off x="6803377" y="1897295"/>
            <a:ext cx="21957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nb-NO" altLang="nb-NO" sz="2400" dirty="0">
                <a:latin typeface="Arial" pitchFamily="34" charset="0"/>
              </a:rPr>
              <a:t>   53g fett</a:t>
            </a:r>
            <a:br>
              <a:rPr lang="nb-NO" altLang="nb-NO" sz="2400" dirty="0">
                <a:latin typeface="Arial" pitchFamily="34" charset="0"/>
              </a:rPr>
            </a:br>
            <a:r>
              <a:rPr lang="nb-NO" altLang="nb-NO" sz="2400" dirty="0">
                <a:latin typeface="Arial" pitchFamily="34" charset="0"/>
              </a:rPr>
              <a:t>   1/5 mettet</a:t>
            </a:r>
          </a:p>
        </p:txBody>
      </p:sp>
    </p:spTree>
    <p:extLst>
      <p:ext uri="{BB962C8B-B14F-4D97-AF65-F5344CB8AC3E}">
        <p14:creationId xmlns:p14="http://schemas.microsoft.com/office/powerpoint/2010/main" val="2182081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3610" y="337220"/>
            <a:ext cx="8222389" cy="433068"/>
          </a:xfrm>
        </p:spPr>
        <p:txBody>
          <a:bodyPr/>
          <a:lstStyle/>
          <a:p>
            <a:r>
              <a:rPr lang="nb-NO" sz="2200" b="1" dirty="0"/>
              <a:t>Noen tips; Innkjøp og tilberedning</a:t>
            </a:r>
            <a:endParaRPr lang="nb-NO" sz="2200" dirty="0"/>
          </a:p>
        </p:txBody>
      </p:sp>
      <p:sp>
        <p:nvSpPr>
          <p:cNvPr id="3" name="Plassholder for innhold 2"/>
          <p:cNvSpPr>
            <a:spLocks noGrp="1"/>
          </p:cNvSpPr>
          <p:nvPr>
            <p:ph idx="1"/>
          </p:nvPr>
        </p:nvSpPr>
        <p:spPr>
          <a:xfrm>
            <a:off x="251520" y="985292"/>
            <a:ext cx="8725687" cy="4268072"/>
          </a:xfrm>
        </p:spPr>
        <p:txBody>
          <a:bodyPr>
            <a:normAutofit/>
          </a:bodyPr>
          <a:lstStyle/>
          <a:p>
            <a:pPr marL="0" indent="0">
              <a:buNone/>
            </a:pPr>
            <a:r>
              <a:rPr lang="nb-NO" altLang="nb-NO" sz="2000" dirty="0">
                <a:solidFill>
                  <a:schemeClr val="tx1"/>
                </a:solidFill>
                <a:latin typeface="+mn-lt"/>
              </a:rPr>
              <a:t>Innkjøp; se på næringsinnhold, velg Nøkkelhullet og Brødskalaen </a:t>
            </a:r>
            <a:br>
              <a:rPr lang="nb-NO" altLang="nb-NO" sz="2000" dirty="0">
                <a:solidFill>
                  <a:schemeClr val="tx1"/>
                </a:solidFill>
                <a:latin typeface="+mn-lt"/>
              </a:rPr>
            </a:br>
            <a:endParaRPr lang="nb-NO" altLang="nb-NO" sz="2000" dirty="0">
              <a:solidFill>
                <a:schemeClr val="tx1"/>
              </a:solidFill>
              <a:latin typeface="+mn-lt"/>
            </a:endParaRPr>
          </a:p>
          <a:p>
            <a:pPr marL="0" indent="0">
              <a:buNone/>
            </a:pPr>
            <a:r>
              <a:rPr lang="nb-NO" altLang="nb-NO" sz="2000" dirty="0">
                <a:solidFill>
                  <a:schemeClr val="tx1"/>
                </a:solidFill>
                <a:latin typeface="+mn-lt"/>
              </a:rPr>
              <a:t>Oppskrifter = verktøy, kvalitetssikring, økonomi</a:t>
            </a:r>
          </a:p>
          <a:p>
            <a:pPr marL="0" indent="0">
              <a:buNone/>
            </a:pPr>
            <a:endParaRPr lang="nb-NO" altLang="nb-NO" sz="2000" dirty="0">
              <a:solidFill>
                <a:schemeClr val="tx1"/>
              </a:solidFill>
              <a:latin typeface="+mn-lt"/>
            </a:endParaRPr>
          </a:p>
          <a:p>
            <a:pPr marL="0" indent="0">
              <a:buNone/>
            </a:pPr>
            <a:r>
              <a:rPr lang="nb-NO" altLang="nb-NO" sz="2000" dirty="0">
                <a:solidFill>
                  <a:schemeClr val="tx1"/>
                </a:solidFill>
                <a:latin typeface="+mn-lt"/>
              </a:rPr>
              <a:t>Tilberedning: - Kok/ovnsstek, gryter/supper </a:t>
            </a:r>
            <a:br>
              <a:rPr lang="nb-NO" altLang="nb-NO" sz="2000" dirty="0">
                <a:solidFill>
                  <a:schemeClr val="tx1"/>
                </a:solidFill>
                <a:latin typeface="+mn-lt"/>
              </a:rPr>
            </a:br>
            <a:r>
              <a:rPr lang="nb-NO" altLang="nb-NO" sz="2000" dirty="0">
                <a:solidFill>
                  <a:schemeClr val="tx1"/>
                </a:solidFill>
                <a:latin typeface="+mn-lt"/>
              </a:rPr>
              <a:t>                        -  </a:t>
            </a:r>
            <a:r>
              <a:rPr lang="nb-NO" altLang="nb-NO" sz="2000" dirty="0" smtClean="0">
                <a:solidFill>
                  <a:schemeClr val="tx1"/>
                </a:solidFill>
                <a:latin typeface="+mn-lt"/>
              </a:rPr>
              <a:t>Type/mengde fett </a:t>
            </a:r>
            <a:r>
              <a:rPr lang="nb-NO" altLang="nb-NO" sz="2000" dirty="0">
                <a:solidFill>
                  <a:schemeClr val="tx1"/>
                </a:solidFill>
                <a:latin typeface="+mn-lt"/>
              </a:rPr>
              <a:t>(matoljer, </a:t>
            </a:r>
            <a:r>
              <a:rPr lang="nb-NO" altLang="nb-NO" sz="2000" dirty="0" smtClean="0">
                <a:solidFill>
                  <a:schemeClr val="tx1"/>
                </a:solidFill>
                <a:latin typeface="+mn-lt"/>
              </a:rPr>
              <a:t>myk/flytende margarin</a:t>
            </a:r>
            <a:r>
              <a:rPr lang="nb-NO" altLang="nb-NO" sz="2000" dirty="0">
                <a:solidFill>
                  <a:schemeClr val="tx1"/>
                </a:solidFill>
                <a:latin typeface="+mn-lt"/>
              </a:rPr>
              <a:t>)</a:t>
            </a:r>
            <a:br>
              <a:rPr lang="nb-NO" altLang="nb-NO" sz="2000" dirty="0">
                <a:solidFill>
                  <a:schemeClr val="tx1"/>
                </a:solidFill>
                <a:latin typeface="+mn-lt"/>
              </a:rPr>
            </a:br>
            <a:r>
              <a:rPr lang="nb-NO" altLang="nb-NO" sz="2000" dirty="0">
                <a:solidFill>
                  <a:schemeClr val="tx1"/>
                </a:solidFill>
                <a:latin typeface="+mn-lt"/>
              </a:rPr>
              <a:t>	        -  Gi god smak med annet enn salt/buljong</a:t>
            </a:r>
          </a:p>
          <a:p>
            <a:pPr>
              <a:buFont typeface="Arial" charset="0"/>
              <a:buChar char="•"/>
            </a:pPr>
            <a:endParaRPr lang="nb-NO" altLang="nb-NO" sz="2000" dirty="0">
              <a:solidFill>
                <a:schemeClr val="tx1"/>
              </a:solidFill>
              <a:latin typeface="+mn-lt"/>
            </a:endParaRPr>
          </a:p>
          <a:p>
            <a:pPr marL="0" indent="0">
              <a:buNone/>
            </a:pPr>
            <a:r>
              <a:rPr lang="nb-NO" altLang="nb-NO" sz="2000" dirty="0">
                <a:solidFill>
                  <a:schemeClr val="tx1"/>
                </a:solidFill>
                <a:latin typeface="+mn-lt"/>
              </a:rPr>
              <a:t>Porsjoner:     - Tallerkenmodellen</a:t>
            </a:r>
            <a:br>
              <a:rPr lang="nb-NO" altLang="nb-NO" sz="2000" dirty="0">
                <a:solidFill>
                  <a:schemeClr val="tx1"/>
                </a:solidFill>
                <a:latin typeface="+mn-lt"/>
              </a:rPr>
            </a:br>
            <a:r>
              <a:rPr lang="nb-NO" altLang="nb-NO" sz="2000" dirty="0">
                <a:solidFill>
                  <a:schemeClr val="tx1"/>
                </a:solidFill>
                <a:latin typeface="+mn-lt"/>
              </a:rPr>
              <a:t>                       - Valgfri porsjonsstørrelse</a:t>
            </a:r>
          </a:p>
          <a:p>
            <a:pPr>
              <a:buFont typeface="Arial" charset="0"/>
              <a:buChar char="•"/>
            </a:pPr>
            <a:endParaRPr lang="nb-NO" altLang="nb-NO" sz="2000" dirty="0">
              <a:solidFill>
                <a:schemeClr val="tx1"/>
              </a:solidFill>
              <a:latin typeface="+mn-lt"/>
            </a:endParaRPr>
          </a:p>
          <a:p>
            <a:pPr marL="0" indent="0">
              <a:buNone/>
            </a:pPr>
            <a:r>
              <a:rPr lang="nb-NO" altLang="nb-NO" sz="2000" dirty="0">
                <a:solidFill>
                  <a:schemeClr val="tx1"/>
                </a:solidFill>
                <a:latin typeface="+mn-lt"/>
              </a:rPr>
              <a:t>Ulike behov: Mat </a:t>
            </a:r>
            <a:r>
              <a:rPr lang="nb-NO" altLang="nb-NO" sz="2000" dirty="0" smtClean="0">
                <a:solidFill>
                  <a:schemeClr val="tx1"/>
                </a:solidFill>
                <a:latin typeface="+mn-lt"/>
              </a:rPr>
              <a:t>viktig for kultur</a:t>
            </a:r>
            <a:r>
              <a:rPr lang="nb-NO" altLang="nb-NO" sz="2000" dirty="0">
                <a:solidFill>
                  <a:schemeClr val="tx1"/>
                </a:solidFill>
                <a:latin typeface="+mn-lt"/>
              </a:rPr>
              <a:t>, religion og individuelle </a:t>
            </a:r>
            <a:r>
              <a:rPr lang="nb-NO" altLang="nb-NO" sz="2000" dirty="0" smtClean="0">
                <a:solidFill>
                  <a:schemeClr val="tx1"/>
                </a:solidFill>
                <a:latin typeface="+mn-lt"/>
              </a:rPr>
              <a:t>forhold</a:t>
            </a:r>
            <a:endParaRPr lang="nb-NO" altLang="nb-NO" sz="2000" dirty="0">
              <a:solidFill>
                <a:schemeClr val="tx1"/>
              </a:solidFill>
              <a:latin typeface="+mn-lt"/>
            </a:endParaRPr>
          </a:p>
          <a:p>
            <a:pPr>
              <a:buNone/>
            </a:pPr>
            <a:endParaRPr lang="nb-NO" altLang="nb-NO" sz="2000" dirty="0">
              <a:solidFill>
                <a:schemeClr val="tx1"/>
              </a:solidFill>
              <a:latin typeface="+mn-lt"/>
            </a:endParaRPr>
          </a:p>
        </p:txBody>
      </p:sp>
      <p:pic>
        <p:nvPicPr>
          <p:cNvPr id="5" name="Picture 14" descr="D:\Users\Anja\Documents\Sosial og Helse D\LoRes\M_D__0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2974" y="3826772"/>
            <a:ext cx="1882465" cy="188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O:\Avd\3040FLBF_Arkiv\Kommunikasjon\Billedbank ernæring\Tallerkenmodellen\middag kyllingfile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9784" y="770288"/>
            <a:ext cx="1944216" cy="1948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471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a:xfrm>
            <a:off x="540008" y="200604"/>
            <a:ext cx="8208000" cy="463846"/>
          </a:xfrm>
        </p:spPr>
        <p:txBody>
          <a:bodyPr/>
          <a:lstStyle/>
          <a:p>
            <a:r>
              <a:rPr lang="nb-NO" sz="2400" b="1" dirty="0">
                <a:solidFill>
                  <a:schemeClr val="accent1"/>
                </a:solidFill>
              </a:rPr>
              <a:t>ideer til utvalg</a:t>
            </a:r>
          </a:p>
        </p:txBody>
      </p:sp>
      <p:pic>
        <p:nvPicPr>
          <p:cNvPr id="6" name="Plassholder for innhold 7"/>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3563888" y="951137"/>
            <a:ext cx="2187597" cy="2134591"/>
          </a:xfrm>
          <a:prstGeom prst="rect">
            <a:avLst/>
          </a:prstGeom>
        </p:spPr>
      </p:pic>
      <p:sp>
        <p:nvSpPr>
          <p:cNvPr id="4" name="Plassholder for dato 3"/>
          <p:cNvSpPr>
            <a:spLocks noGrp="1"/>
          </p:cNvSpPr>
          <p:nvPr>
            <p:ph type="dt" sz="half" idx="2"/>
          </p:nvPr>
        </p:nvSpPr>
        <p:spPr/>
        <p:txBody>
          <a:bodyPr/>
          <a:lstStyle/>
          <a:p>
            <a:fld id="{611EF04A-4C9C-4E3C-8E2D-DF63D5686B22}" type="datetime1">
              <a:rPr lang="nb-NO" smtClean="0"/>
              <a:t>26.01.2017</a:t>
            </a:fld>
            <a:endParaRPr lang="nb-NO" dirty="0"/>
          </a:p>
        </p:txBody>
      </p:sp>
      <p:pic>
        <p:nvPicPr>
          <p:cNvPr id="11" name="Plassholder for innhold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5730" y="664450"/>
            <a:ext cx="2470665" cy="2820313"/>
          </a:xfrm>
          <a:prstGeom prst="rect">
            <a:avLst/>
          </a:prstGeom>
          <a:effectLst>
            <a:softEdge rad="342900"/>
          </a:effectLst>
        </p:spPr>
      </p:pic>
      <p:pic>
        <p:nvPicPr>
          <p:cNvPr id="12" name="Picture 6" descr="13-126-60 Sandwich.jpg"/>
          <p:cNvPicPr>
            <a:picLocks noChangeAspect="1"/>
          </p:cNvPicPr>
          <p:nvPr/>
        </p:nvPicPr>
        <p:blipFill rotWithShape="1">
          <a:blip r:embed="rId5" cstate="print">
            <a:extLst>
              <a:ext uri="{28A0092B-C50C-407E-A947-70E740481C1C}">
                <a14:useLocalDpi xmlns:a14="http://schemas.microsoft.com/office/drawing/2010/main" val="0"/>
              </a:ext>
            </a:extLst>
          </a:blip>
          <a:srcRect l="16152" t="32935" r="9715" b="10907"/>
          <a:stretch/>
        </p:blipFill>
        <p:spPr>
          <a:xfrm rot="5400000">
            <a:off x="906745" y="2892291"/>
            <a:ext cx="1991287" cy="2353753"/>
          </a:xfrm>
          <a:prstGeom prst="rect">
            <a:avLst/>
          </a:prstGeom>
        </p:spPr>
      </p:pic>
      <p:pic>
        <p:nvPicPr>
          <p:cNvPr id="13" name="Bild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316087" y="2706477"/>
            <a:ext cx="1979286" cy="3025414"/>
          </a:xfrm>
          <a:prstGeom prst="rect">
            <a:avLst/>
          </a:prstGeom>
        </p:spPr>
      </p:pic>
      <p:pic>
        <p:nvPicPr>
          <p:cNvPr id="9" name="Plassholder for innhold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101" y="886498"/>
            <a:ext cx="2215164" cy="2215626"/>
          </a:xfrm>
          <a:prstGeom prst="rect">
            <a:avLst/>
          </a:prstGeom>
        </p:spPr>
      </p:pic>
    </p:spTree>
    <p:extLst>
      <p:ext uri="{BB962C8B-B14F-4D97-AF65-F5344CB8AC3E}">
        <p14:creationId xmlns:p14="http://schemas.microsoft.com/office/powerpoint/2010/main" val="3388988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dato 4"/>
          <p:cNvSpPr>
            <a:spLocks noGrp="1"/>
          </p:cNvSpPr>
          <p:nvPr>
            <p:ph type="dt" sz="half" idx="2"/>
          </p:nvPr>
        </p:nvSpPr>
        <p:spPr/>
        <p:txBody>
          <a:bodyPr/>
          <a:lstStyle/>
          <a:p>
            <a:fld id="{D97FE8B1-D146-4F74-B50C-13CDBAD4C8A5}" type="datetime1">
              <a:rPr lang="nb-NO" smtClean="0"/>
              <a:t>26.01.2017</a:t>
            </a:fld>
            <a:endParaRPr lang="nb-NO" dirty="0"/>
          </a:p>
        </p:txBody>
      </p:sp>
      <p:sp>
        <p:nvSpPr>
          <p:cNvPr id="7" name="Tittel 6"/>
          <p:cNvSpPr>
            <a:spLocks noGrp="1"/>
          </p:cNvSpPr>
          <p:nvPr>
            <p:ph type="title"/>
          </p:nvPr>
        </p:nvSpPr>
        <p:spPr>
          <a:xfrm>
            <a:off x="434195" y="230837"/>
            <a:ext cx="8222389" cy="463846"/>
          </a:xfrm>
        </p:spPr>
        <p:txBody>
          <a:bodyPr/>
          <a:lstStyle/>
          <a:p>
            <a:r>
              <a:rPr lang="nb-NO" sz="2400" b="1" dirty="0" smtClean="0">
                <a:solidFill>
                  <a:schemeClr val="accent1"/>
                </a:solidFill>
              </a:rPr>
              <a:t>Lettlagde, fargerike </a:t>
            </a:r>
            <a:r>
              <a:rPr lang="nb-NO" sz="2400" b="1" dirty="0">
                <a:solidFill>
                  <a:schemeClr val="accent1"/>
                </a:solidFill>
              </a:rPr>
              <a:t>grønnsaksretter</a:t>
            </a:r>
          </a:p>
        </p:txBody>
      </p:sp>
      <p:pic>
        <p:nvPicPr>
          <p:cNvPr id="9" name="Plassholder for innhold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99593" y="1010560"/>
            <a:ext cx="3312367" cy="2086967"/>
          </a:xfrm>
        </p:spPr>
      </p:pic>
      <p:pic>
        <p:nvPicPr>
          <p:cNvPr id="19" name="Bild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3097527"/>
            <a:ext cx="3384376" cy="1984375"/>
          </a:xfrm>
          <a:prstGeom prst="rect">
            <a:avLst/>
          </a:prstGeom>
        </p:spPr>
      </p:pic>
      <p:sp>
        <p:nvSpPr>
          <p:cNvPr id="22" name="TekstSylinder 21"/>
          <p:cNvSpPr txBox="1"/>
          <p:nvPr/>
        </p:nvSpPr>
        <p:spPr>
          <a:xfrm>
            <a:off x="1336737" y="4756287"/>
            <a:ext cx="2771508" cy="369332"/>
          </a:xfrm>
          <a:prstGeom prst="rect">
            <a:avLst/>
          </a:prstGeom>
          <a:noFill/>
        </p:spPr>
        <p:txBody>
          <a:bodyPr wrap="square" rtlCol="0">
            <a:spAutoFit/>
          </a:bodyPr>
          <a:lstStyle/>
          <a:p>
            <a:r>
              <a:rPr lang="nb-NO" b="1" dirty="0"/>
              <a:t>              Kikertgryte </a:t>
            </a:r>
          </a:p>
        </p:txBody>
      </p:sp>
      <p:sp>
        <p:nvSpPr>
          <p:cNvPr id="11" name="TekstSylinder 10"/>
          <p:cNvSpPr txBox="1"/>
          <p:nvPr/>
        </p:nvSpPr>
        <p:spPr>
          <a:xfrm>
            <a:off x="1088088" y="2350560"/>
            <a:ext cx="2771508" cy="400110"/>
          </a:xfrm>
          <a:prstGeom prst="rect">
            <a:avLst/>
          </a:prstGeom>
          <a:noFill/>
        </p:spPr>
        <p:txBody>
          <a:bodyPr wrap="square" rtlCol="0">
            <a:spAutoFit/>
          </a:bodyPr>
          <a:lstStyle/>
          <a:p>
            <a:r>
              <a:rPr lang="nb-NO" sz="2000" b="1" dirty="0">
                <a:solidFill>
                  <a:schemeClr val="bg1"/>
                </a:solidFill>
              </a:rPr>
              <a:t>              Bakte poteter</a:t>
            </a:r>
          </a:p>
        </p:txBody>
      </p:sp>
      <p:sp>
        <p:nvSpPr>
          <p:cNvPr id="8" name="TekstSylinder 7"/>
          <p:cNvSpPr txBox="1"/>
          <p:nvPr/>
        </p:nvSpPr>
        <p:spPr>
          <a:xfrm>
            <a:off x="5700931" y="2750670"/>
            <a:ext cx="2062618" cy="369332"/>
          </a:xfrm>
          <a:prstGeom prst="rect">
            <a:avLst/>
          </a:prstGeom>
          <a:noFill/>
        </p:spPr>
        <p:txBody>
          <a:bodyPr wrap="square" rtlCol="0">
            <a:spAutoFit/>
          </a:bodyPr>
          <a:lstStyle/>
          <a:p>
            <a:r>
              <a:rPr lang="nb-NO" b="1" dirty="0" smtClean="0">
                <a:solidFill>
                  <a:schemeClr val="bg1"/>
                </a:solidFill>
              </a:rPr>
              <a:t>Mos med søtpotet</a:t>
            </a:r>
            <a:endParaRPr lang="nb-NO" b="1" dirty="0">
              <a:solidFill>
                <a:schemeClr val="bg1"/>
              </a:solidFill>
            </a:endParaRPr>
          </a:p>
        </p:txBody>
      </p:sp>
      <p:pic>
        <p:nvPicPr>
          <p:cNvPr id="2" name="Picture 4" descr="http://www.frukt.no/contentassets/2778d6dd2995457d821789b6c0929dd2/sotpotetsuppe.jpg?width=465&amp;height=358&amp;mode=crop&amp;scale=bo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1470" y="3069228"/>
            <a:ext cx="3161540" cy="21299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frukt.no/contentassets/e8b5d0f9d005493ead76276b60ab1cbd/rotmos.jpg?width=465&amp;height=358&amp;mode=crop&amp;scale=bo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4268" y="1085889"/>
            <a:ext cx="3161540" cy="2010626"/>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p:cNvSpPr txBox="1"/>
          <p:nvPr/>
        </p:nvSpPr>
        <p:spPr>
          <a:xfrm>
            <a:off x="6199997" y="2550615"/>
            <a:ext cx="1030082" cy="400110"/>
          </a:xfrm>
          <a:prstGeom prst="rect">
            <a:avLst/>
          </a:prstGeom>
          <a:noFill/>
        </p:spPr>
        <p:txBody>
          <a:bodyPr wrap="square" rtlCol="0">
            <a:spAutoFit/>
          </a:bodyPr>
          <a:lstStyle/>
          <a:p>
            <a:r>
              <a:rPr lang="nb-NO" sz="2000" b="1" dirty="0" smtClean="0"/>
              <a:t>Rotmos</a:t>
            </a:r>
            <a:endParaRPr lang="nb-NO" sz="2000" b="1" dirty="0"/>
          </a:p>
        </p:txBody>
      </p:sp>
      <p:sp>
        <p:nvSpPr>
          <p:cNvPr id="12" name="TekstSylinder 11"/>
          <p:cNvSpPr txBox="1"/>
          <p:nvPr/>
        </p:nvSpPr>
        <p:spPr>
          <a:xfrm>
            <a:off x="6125114" y="4833018"/>
            <a:ext cx="1757148" cy="400110"/>
          </a:xfrm>
          <a:prstGeom prst="rect">
            <a:avLst/>
          </a:prstGeom>
          <a:noFill/>
        </p:spPr>
        <p:txBody>
          <a:bodyPr wrap="none" rtlCol="0">
            <a:spAutoFit/>
          </a:bodyPr>
          <a:lstStyle/>
          <a:p>
            <a:r>
              <a:rPr lang="nb-NO" sz="2000" b="1" dirty="0" smtClean="0"/>
              <a:t>Søtpotetsuppe</a:t>
            </a:r>
            <a:endParaRPr lang="nb-NO" sz="2000" b="1" dirty="0"/>
          </a:p>
        </p:txBody>
      </p:sp>
    </p:spTree>
    <p:extLst>
      <p:ext uri="{BB962C8B-B14F-4D97-AF65-F5344CB8AC3E}">
        <p14:creationId xmlns:p14="http://schemas.microsoft.com/office/powerpoint/2010/main" val="2435785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7563" y="238119"/>
            <a:ext cx="8568952" cy="463846"/>
          </a:xfrm>
        </p:spPr>
        <p:txBody>
          <a:bodyPr/>
          <a:lstStyle/>
          <a:p>
            <a:pPr algn="ctr"/>
            <a:r>
              <a:rPr lang="nb-NO" sz="2400" b="1" dirty="0">
                <a:latin typeface="+mn-lt"/>
                <a:cs typeface="Arial" panose="020B0604020202020204" pitchFamily="34" charset="0"/>
              </a:rPr>
              <a:t>Hva kan et godt skolemåltid bestå av?</a:t>
            </a:r>
          </a:p>
        </p:txBody>
      </p:sp>
      <p:sp>
        <p:nvSpPr>
          <p:cNvPr id="3" name="Plassholder for innhold 2"/>
          <p:cNvSpPr>
            <a:spLocks noGrp="1"/>
          </p:cNvSpPr>
          <p:nvPr>
            <p:ph idx="1"/>
          </p:nvPr>
        </p:nvSpPr>
        <p:spPr>
          <a:xfrm>
            <a:off x="324440" y="671187"/>
            <a:ext cx="8081374" cy="4430369"/>
          </a:xfrm>
        </p:spPr>
        <p:txBody>
          <a:bodyPr>
            <a:normAutofit/>
          </a:bodyPr>
          <a:lstStyle/>
          <a:p>
            <a:pPr marL="0" indent="0">
              <a:buNone/>
            </a:pPr>
            <a:endParaRPr lang="nb-NO" sz="1800" b="1" dirty="0">
              <a:solidFill>
                <a:schemeClr val="tx2"/>
              </a:solidFill>
              <a:latin typeface="+mn-lt"/>
            </a:endParaRPr>
          </a:p>
          <a:p>
            <a:pPr marL="0" indent="0">
              <a:buNone/>
            </a:pPr>
            <a:r>
              <a:rPr lang="nb-NO" sz="2200" b="1" dirty="0">
                <a:solidFill>
                  <a:schemeClr val="tx2"/>
                </a:solidFill>
                <a:latin typeface="+mn-lt"/>
              </a:rPr>
              <a:t>Oppsummert</a:t>
            </a:r>
          </a:p>
          <a:p>
            <a:pPr marL="0" indent="0">
              <a:buNone/>
            </a:pPr>
            <a:r>
              <a:rPr lang="nb-NO" sz="1800" b="1" dirty="0">
                <a:solidFill>
                  <a:schemeClr val="tx2"/>
                </a:solidFill>
                <a:latin typeface="+mn-lt"/>
              </a:rPr>
              <a:t/>
            </a:r>
            <a:br>
              <a:rPr lang="nb-NO" sz="1800" b="1" dirty="0">
                <a:solidFill>
                  <a:schemeClr val="tx2"/>
                </a:solidFill>
                <a:latin typeface="+mn-lt"/>
              </a:rPr>
            </a:br>
            <a:r>
              <a:rPr lang="nb-NO" sz="2000" b="1" dirty="0">
                <a:solidFill>
                  <a:schemeClr val="accent1"/>
                </a:solidFill>
                <a:latin typeface="+mn-lt"/>
              </a:rPr>
              <a:t/>
            </a:r>
            <a:br>
              <a:rPr lang="nb-NO" sz="2000" b="1" dirty="0">
                <a:solidFill>
                  <a:schemeClr val="accent1"/>
                </a:solidFill>
                <a:latin typeface="+mn-lt"/>
              </a:rPr>
            </a:br>
            <a:endParaRPr lang="nb-NO" sz="2000" b="1" dirty="0">
              <a:solidFill>
                <a:schemeClr val="accent1"/>
              </a:solidFill>
              <a:latin typeface="+mn-lt"/>
            </a:endParaRPr>
          </a:p>
          <a:p>
            <a:pPr marL="0" indent="0">
              <a:buNone/>
            </a:pPr>
            <a:endParaRPr lang="nb-NO" sz="2000" b="1" dirty="0">
              <a:solidFill>
                <a:schemeClr val="tx2"/>
              </a:solidFill>
              <a:latin typeface="+mn-lt"/>
            </a:endParaRPr>
          </a:p>
          <a:p>
            <a:pPr marL="0" indent="0">
              <a:buNone/>
            </a:pPr>
            <a:endParaRPr lang="nb-NO" sz="1800" b="1" dirty="0">
              <a:solidFill>
                <a:schemeClr val="tx2"/>
              </a:solidFill>
              <a:latin typeface="+mn-lt"/>
            </a:endParaRPr>
          </a:p>
          <a:p>
            <a:pPr marL="0" indent="0">
              <a:buNone/>
            </a:pPr>
            <a:endParaRPr lang="nb-NO" sz="1800" dirty="0">
              <a:latin typeface="+mn-lt"/>
            </a:endParaRPr>
          </a:p>
          <a:p>
            <a:pPr marL="0" indent="0">
              <a:buNone/>
            </a:pPr>
            <a:endParaRPr lang="nb-NO" sz="1800" dirty="0">
              <a:latin typeface="+mn-lt"/>
            </a:endParaRPr>
          </a:p>
          <a:p>
            <a:pPr marL="0" indent="0">
              <a:buNone/>
            </a:pPr>
            <a:endParaRPr lang="nb-NO" sz="1800" b="1" dirty="0">
              <a:latin typeface="+mn-lt"/>
            </a:endParaRPr>
          </a:p>
        </p:txBody>
      </p:sp>
      <p:pic>
        <p:nvPicPr>
          <p:cNvPr id="8" name="Bilde 7"/>
          <p:cNvPicPr>
            <a:picLocks noChangeAspect="1"/>
          </p:cNvPicPr>
          <p:nvPr/>
        </p:nvPicPr>
        <p:blipFill rotWithShape="1">
          <a:blip r:embed="rId3">
            <a:extLst>
              <a:ext uri="{28A0092B-C50C-407E-A947-70E740481C1C}">
                <a14:useLocalDpi xmlns:a14="http://schemas.microsoft.com/office/drawing/2010/main" val="0"/>
              </a:ext>
            </a:extLst>
          </a:blip>
          <a:srcRect r="17478"/>
          <a:stretch/>
        </p:blipFill>
        <p:spPr>
          <a:xfrm>
            <a:off x="6696322" y="788881"/>
            <a:ext cx="1961606" cy="2644683"/>
          </a:xfrm>
          <a:prstGeom prst="rect">
            <a:avLst/>
          </a:prstGeom>
          <a:ln>
            <a:noFill/>
          </a:ln>
          <a:effectLst>
            <a:softEdge rad="112500"/>
          </a:effectLst>
        </p:spPr>
      </p:pic>
      <p:sp>
        <p:nvSpPr>
          <p:cNvPr id="9" name="TekstSylinder 7"/>
          <p:cNvSpPr txBox="1"/>
          <p:nvPr/>
        </p:nvSpPr>
        <p:spPr>
          <a:xfrm>
            <a:off x="6570688" y="2971006"/>
            <a:ext cx="2033614" cy="246221"/>
          </a:xfrm>
          <a:prstGeom prst="rect">
            <a:avLst/>
          </a:prstGeom>
          <a:noFill/>
        </p:spPr>
        <p:txBody>
          <a:bodyPr wrap="square" rtlCol="0">
            <a:spAutoFit/>
          </a:bodyPr>
          <a:lstStyle/>
          <a:p>
            <a:pPr algn="r"/>
            <a:r>
              <a:rPr lang="nb-NO" sz="1000" dirty="0"/>
              <a:t>Foto: Lisa Westgaard / </a:t>
            </a:r>
            <a:r>
              <a:rPr lang="nb-NO" sz="1000" dirty="0" err="1"/>
              <a:t>Tinagent</a:t>
            </a:r>
            <a:endParaRPr lang="nb-NO" sz="1000" dirty="0"/>
          </a:p>
        </p:txBody>
      </p:sp>
      <p:sp>
        <p:nvSpPr>
          <p:cNvPr id="10" name="TekstSylinder 6"/>
          <p:cNvSpPr txBox="1"/>
          <p:nvPr/>
        </p:nvSpPr>
        <p:spPr>
          <a:xfrm>
            <a:off x="520849" y="1447745"/>
            <a:ext cx="6624736" cy="3785652"/>
          </a:xfrm>
          <a:prstGeom prst="rect">
            <a:avLst/>
          </a:prstGeom>
          <a:noFill/>
        </p:spPr>
        <p:txBody>
          <a:bodyPr wrap="square" rtlCol="0">
            <a:spAutoFit/>
          </a:bodyPr>
          <a:lstStyle/>
          <a:p>
            <a:pPr marL="285750" indent="-285750">
              <a:buFont typeface="Arial" panose="020B0604020202020204" pitchFamily="34" charset="0"/>
              <a:buChar char="•"/>
            </a:pPr>
            <a:r>
              <a:rPr lang="nb-NO" sz="2000" dirty="0">
                <a:solidFill>
                  <a:srgbClr val="003244"/>
                </a:solidFill>
              </a:rPr>
              <a:t>Grønnsaker, frukt/bær</a:t>
            </a:r>
          </a:p>
          <a:p>
            <a:endParaRPr lang="nb-NO" sz="2000" dirty="0">
              <a:solidFill>
                <a:srgbClr val="003244"/>
              </a:solidFill>
            </a:endParaRPr>
          </a:p>
          <a:p>
            <a:pPr marL="285750" indent="-285750">
              <a:buFont typeface="Arial" panose="020B0604020202020204" pitchFamily="34" charset="0"/>
              <a:buChar char="•"/>
            </a:pPr>
            <a:r>
              <a:rPr lang="nb-NO" sz="2000" dirty="0">
                <a:solidFill>
                  <a:srgbClr val="003244"/>
                </a:solidFill>
              </a:rPr>
              <a:t>Grove </a:t>
            </a:r>
            <a:r>
              <a:rPr lang="nb-NO" sz="2000" dirty="0">
                <a:solidFill>
                  <a:srgbClr val="002060"/>
                </a:solidFill>
              </a:rPr>
              <a:t>kornprodukter, bønner, linser</a:t>
            </a:r>
          </a:p>
          <a:p>
            <a:pPr marL="285750" indent="-285750">
              <a:buFont typeface="Arial" panose="020B0604020202020204" pitchFamily="34" charset="0"/>
              <a:buChar char="•"/>
            </a:pPr>
            <a:endParaRPr lang="nb-NO" sz="2000" dirty="0">
              <a:solidFill>
                <a:srgbClr val="003244"/>
              </a:solidFill>
            </a:endParaRPr>
          </a:p>
          <a:p>
            <a:pPr marL="285750" indent="-285750">
              <a:buFont typeface="Arial" panose="020B0604020202020204" pitchFamily="34" charset="0"/>
              <a:buChar char="•"/>
            </a:pPr>
            <a:r>
              <a:rPr lang="nb-NO" sz="2000" dirty="0">
                <a:solidFill>
                  <a:srgbClr val="003244"/>
                </a:solidFill>
              </a:rPr>
              <a:t>Variert pålegg, gjerne fisk og grønnsaker</a:t>
            </a:r>
          </a:p>
          <a:p>
            <a:pPr marL="285750" indent="-285750">
              <a:buFont typeface="Arial" panose="020B0604020202020204" pitchFamily="34" charset="0"/>
              <a:buChar char="•"/>
            </a:pPr>
            <a:endParaRPr lang="nb-NO" sz="2000" dirty="0">
              <a:solidFill>
                <a:srgbClr val="003244"/>
              </a:solidFill>
            </a:endParaRPr>
          </a:p>
          <a:p>
            <a:pPr marL="285750" indent="-285750">
              <a:buFont typeface="Arial" panose="020B0604020202020204" pitchFamily="34" charset="0"/>
              <a:buChar char="•"/>
            </a:pPr>
            <a:r>
              <a:rPr lang="nb-NO" sz="2000" dirty="0">
                <a:solidFill>
                  <a:srgbClr val="003244"/>
                </a:solidFill>
              </a:rPr>
              <a:t>Salat, enkle varmretter som suppe</a:t>
            </a:r>
          </a:p>
          <a:p>
            <a:endParaRPr lang="nb-NO" sz="2000" dirty="0">
              <a:solidFill>
                <a:srgbClr val="003244"/>
              </a:solidFill>
            </a:endParaRPr>
          </a:p>
          <a:p>
            <a:pPr marL="285750" indent="-285750">
              <a:buFont typeface="Arial" panose="020B0604020202020204" pitchFamily="34" charset="0"/>
              <a:buChar char="•"/>
            </a:pPr>
            <a:r>
              <a:rPr lang="nb-NO" sz="2000" dirty="0">
                <a:solidFill>
                  <a:srgbClr val="003244"/>
                </a:solidFill>
              </a:rPr>
              <a:t>Magre </a:t>
            </a:r>
            <a:r>
              <a:rPr lang="nb-NO" sz="2000" dirty="0">
                <a:solidFill>
                  <a:srgbClr val="002060"/>
                </a:solidFill>
              </a:rPr>
              <a:t>meieriprodukter (inkludert melk)</a:t>
            </a:r>
          </a:p>
          <a:p>
            <a:pPr marL="285750" indent="-285750">
              <a:buFont typeface="Arial" panose="020B0604020202020204" pitchFamily="34" charset="0"/>
              <a:buChar char="•"/>
            </a:pPr>
            <a:endParaRPr lang="nb-NO" sz="2000" dirty="0">
              <a:solidFill>
                <a:srgbClr val="003244"/>
              </a:solidFill>
            </a:endParaRPr>
          </a:p>
          <a:p>
            <a:pPr marL="285750" indent="-285750">
              <a:buFont typeface="Arial" panose="020B0604020202020204" pitchFamily="34" charset="0"/>
              <a:buChar char="•"/>
            </a:pPr>
            <a:r>
              <a:rPr lang="nb-NO" sz="2000" dirty="0">
                <a:solidFill>
                  <a:srgbClr val="003244"/>
                </a:solidFill>
              </a:rPr>
              <a:t>Vann som tørstedrikk</a:t>
            </a:r>
          </a:p>
          <a:p>
            <a:endParaRPr lang="nb-NO" sz="2000" dirty="0">
              <a:solidFill>
                <a:srgbClr val="003244"/>
              </a:solidFill>
            </a:endParaRPr>
          </a:p>
        </p:txBody>
      </p:sp>
      <p:sp>
        <p:nvSpPr>
          <p:cNvPr id="12" name="TekstSylinder 7"/>
          <p:cNvSpPr txBox="1"/>
          <p:nvPr/>
        </p:nvSpPr>
        <p:spPr>
          <a:xfrm>
            <a:off x="6529743" y="5227330"/>
            <a:ext cx="2339963" cy="246221"/>
          </a:xfrm>
          <a:prstGeom prst="rect">
            <a:avLst/>
          </a:prstGeom>
          <a:noFill/>
        </p:spPr>
        <p:txBody>
          <a:bodyPr wrap="square" rtlCol="0">
            <a:spAutoFit/>
          </a:bodyPr>
          <a:lstStyle/>
          <a:p>
            <a:pPr algn="r"/>
            <a:r>
              <a:rPr lang="nb-NO" sz="1000" dirty="0"/>
              <a:t>Foto: Hedda Refsum/Helsedirektoratet</a:t>
            </a:r>
          </a:p>
        </p:txBody>
      </p:sp>
      <p:sp>
        <p:nvSpPr>
          <p:cNvPr id="4" name="Plassholder for dato 3"/>
          <p:cNvSpPr>
            <a:spLocks noGrp="1"/>
          </p:cNvSpPr>
          <p:nvPr>
            <p:ph type="dt" sz="half" idx="2"/>
          </p:nvPr>
        </p:nvSpPr>
        <p:spPr/>
        <p:txBody>
          <a:bodyPr/>
          <a:lstStyle/>
          <a:p>
            <a:fld id="{6DF66C9A-BC89-451B-AE3A-307E5573FE3C}" type="datetime1">
              <a:rPr lang="nb-NO" smtClean="0"/>
              <a:t>26.01.2017</a:t>
            </a:fld>
            <a:endParaRPr lang="nb-NO" dirty="0"/>
          </a:p>
        </p:txBody>
      </p:sp>
      <p:pic>
        <p:nvPicPr>
          <p:cNvPr id="13" name="Bilde 10"/>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rcRect t="16329"/>
          <a:stretch/>
        </p:blipFill>
        <p:spPr>
          <a:xfrm>
            <a:off x="5875725" y="3563502"/>
            <a:ext cx="2993982" cy="1663828"/>
          </a:xfrm>
          <a:prstGeom prst="rect">
            <a:avLst/>
          </a:prstGeom>
        </p:spPr>
      </p:pic>
    </p:spTree>
    <p:extLst>
      <p:ext uri="{BB962C8B-B14F-4D97-AF65-F5344CB8AC3E}">
        <p14:creationId xmlns:p14="http://schemas.microsoft.com/office/powerpoint/2010/main" val="1536183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002" y="363232"/>
            <a:ext cx="8222389" cy="463846"/>
          </a:xfrm>
        </p:spPr>
        <p:txBody>
          <a:bodyPr/>
          <a:lstStyle/>
          <a:p>
            <a:pPr algn="ctr"/>
            <a:r>
              <a:rPr lang="nb-NO" sz="2400" b="1" dirty="0">
                <a:solidFill>
                  <a:schemeClr val="accent1"/>
                </a:solidFill>
              </a:rPr>
              <a:t>Skolemat viktig for elevene og skolen</a:t>
            </a:r>
            <a:endParaRPr lang="nb-NO" sz="2400" dirty="0">
              <a:solidFill>
                <a:schemeClr val="accent1"/>
              </a:solidFill>
            </a:endParaRPr>
          </a:p>
        </p:txBody>
      </p:sp>
      <p:sp>
        <p:nvSpPr>
          <p:cNvPr id="5" name="Content Placeholder 4"/>
          <p:cNvSpPr>
            <a:spLocks noGrp="1"/>
          </p:cNvSpPr>
          <p:nvPr>
            <p:ph idx="1"/>
          </p:nvPr>
        </p:nvSpPr>
        <p:spPr>
          <a:xfrm>
            <a:off x="323528" y="2002563"/>
            <a:ext cx="3960000" cy="2972593"/>
          </a:xfrm>
        </p:spPr>
        <p:txBody>
          <a:bodyPr>
            <a:normAutofit/>
          </a:bodyPr>
          <a:lstStyle/>
          <a:p>
            <a:pPr>
              <a:spcAft>
                <a:spcPts val="100"/>
              </a:spcAft>
              <a:buFont typeface="Wingdings" panose="05000000000000000000" pitchFamily="2" charset="2"/>
              <a:buChar char="ü"/>
            </a:pPr>
            <a:r>
              <a:rPr lang="nb-NO" sz="1800" b="1" dirty="0">
                <a:solidFill>
                  <a:schemeClr val="tx2"/>
                </a:solidFill>
              </a:rPr>
              <a:t>Arbeider i/med kantine/matbod</a:t>
            </a:r>
          </a:p>
          <a:p>
            <a:pPr>
              <a:spcAft>
                <a:spcPts val="100"/>
              </a:spcAft>
              <a:buFont typeface="Wingdings" panose="05000000000000000000" pitchFamily="2" charset="2"/>
              <a:buChar char="ü"/>
            </a:pPr>
            <a:r>
              <a:rPr lang="nb-NO" sz="1800" dirty="0"/>
              <a:t>Skoleeier, rektor, lærer</a:t>
            </a:r>
          </a:p>
          <a:p>
            <a:pPr>
              <a:spcAft>
                <a:spcPts val="100"/>
              </a:spcAft>
              <a:buFont typeface="Wingdings" panose="05000000000000000000" pitchFamily="2" charset="2"/>
              <a:buChar char="ü"/>
            </a:pPr>
            <a:r>
              <a:rPr lang="nb-NO" sz="1800" dirty="0"/>
              <a:t>Elev, foresatt</a:t>
            </a:r>
          </a:p>
          <a:p>
            <a:pPr>
              <a:spcAft>
                <a:spcPts val="100"/>
              </a:spcAft>
              <a:buFont typeface="Wingdings" panose="05000000000000000000" pitchFamily="2" charset="2"/>
              <a:buChar char="ü"/>
            </a:pPr>
            <a:r>
              <a:rPr lang="nb-NO" sz="1800" dirty="0"/>
              <a:t>Ansatt i skole-/tannhelsetjenesten</a:t>
            </a:r>
          </a:p>
          <a:p>
            <a:pPr marL="0" indent="0">
              <a:buNone/>
            </a:pPr>
            <a:endParaRPr lang="nb-NO" sz="2000" dirty="0"/>
          </a:p>
        </p:txBody>
      </p:sp>
      <p:sp>
        <p:nvSpPr>
          <p:cNvPr id="9" name="Content Placeholder 6"/>
          <p:cNvSpPr>
            <a:spLocks noGrp="1"/>
          </p:cNvSpPr>
          <p:nvPr>
            <p:ph idx="11"/>
          </p:nvPr>
        </p:nvSpPr>
        <p:spPr>
          <a:xfrm>
            <a:off x="4626116" y="1921397"/>
            <a:ext cx="4212248" cy="4265183"/>
          </a:xfrm>
        </p:spPr>
        <p:txBody>
          <a:bodyPr>
            <a:normAutofit/>
          </a:bodyPr>
          <a:lstStyle/>
          <a:p>
            <a:pPr marL="285750" indent="-285750"/>
            <a:r>
              <a:rPr lang="nb-NO" sz="1800" dirty="0"/>
              <a:t>For det sosiale, trivsel, innsats, læringsmiljø, konsentrasjon, humør </a:t>
            </a:r>
            <a:br>
              <a:rPr lang="nb-NO" sz="1800" dirty="0"/>
            </a:br>
            <a:endParaRPr lang="nb-NO" sz="1800" dirty="0"/>
          </a:p>
          <a:p>
            <a:pPr>
              <a:defRPr/>
            </a:pPr>
            <a:r>
              <a:rPr lang="nb-NO" sz="1800" dirty="0"/>
              <a:t>For helse:</a:t>
            </a:r>
            <a:br>
              <a:rPr lang="nb-NO" sz="1800" dirty="0"/>
            </a:br>
            <a:r>
              <a:rPr lang="nb-NO" sz="1800" dirty="0"/>
              <a:t>- Sikre jevn tilførsel av energi, </a:t>
            </a:r>
            <a:br>
              <a:rPr lang="nb-NO" sz="1800" dirty="0"/>
            </a:br>
            <a:r>
              <a:rPr lang="nb-NO" sz="1800" dirty="0"/>
              <a:t>   og nok næringsstoffer. </a:t>
            </a:r>
          </a:p>
          <a:p>
            <a:pPr marL="0" indent="0">
              <a:buNone/>
              <a:defRPr/>
            </a:pPr>
            <a:r>
              <a:rPr lang="nb-NO" sz="1800" dirty="0"/>
              <a:t>      - Bidra til å lære sunne matvaner</a:t>
            </a:r>
            <a:br>
              <a:rPr lang="nb-NO" sz="1800" dirty="0"/>
            </a:br>
            <a:r>
              <a:rPr lang="nb-NO" sz="1800" dirty="0"/>
              <a:t>        </a:t>
            </a:r>
            <a:br>
              <a:rPr lang="nb-NO" sz="1800" dirty="0"/>
            </a:br>
            <a:r>
              <a:rPr lang="nb-NO" sz="1800" dirty="0"/>
              <a:t/>
            </a:r>
            <a:br>
              <a:rPr lang="nb-NO" sz="1800" dirty="0"/>
            </a:br>
            <a:endParaRPr lang="nb-NO" sz="1800" dirty="0"/>
          </a:p>
          <a:p>
            <a:pPr>
              <a:spcAft>
                <a:spcPts val="100"/>
              </a:spcAft>
              <a:buFont typeface="Wingdings" panose="05000000000000000000" pitchFamily="2" charset="2"/>
              <a:buChar char="ü"/>
            </a:pPr>
            <a:endParaRPr lang="nb-NO" sz="1800" dirty="0"/>
          </a:p>
        </p:txBody>
      </p:sp>
      <p:sp>
        <p:nvSpPr>
          <p:cNvPr id="6" name="Plassholder for tekst 5"/>
          <p:cNvSpPr>
            <a:spLocks noGrp="1"/>
          </p:cNvSpPr>
          <p:nvPr>
            <p:ph type="body" sz="quarter" idx="12"/>
          </p:nvPr>
        </p:nvSpPr>
        <p:spPr>
          <a:xfrm>
            <a:off x="474896" y="1016479"/>
            <a:ext cx="3960000" cy="799042"/>
          </a:xfrm>
        </p:spPr>
        <p:txBody>
          <a:bodyPr>
            <a:normAutofit/>
          </a:bodyPr>
          <a:lstStyle/>
          <a:p>
            <a:r>
              <a:rPr lang="nb-NO" sz="2000" dirty="0">
                <a:solidFill>
                  <a:schemeClr val="accent1"/>
                </a:solidFill>
              </a:rPr>
              <a:t>Skolemåltidet er viktig </a:t>
            </a:r>
            <a:br>
              <a:rPr lang="nb-NO" sz="2000" dirty="0">
                <a:solidFill>
                  <a:schemeClr val="accent1"/>
                </a:solidFill>
              </a:rPr>
            </a:br>
            <a:r>
              <a:rPr lang="nb-NO" sz="2000" dirty="0">
                <a:solidFill>
                  <a:schemeClr val="accent1"/>
                </a:solidFill>
              </a:rPr>
              <a:t>for meg som:</a:t>
            </a:r>
          </a:p>
        </p:txBody>
      </p:sp>
      <p:sp>
        <p:nvSpPr>
          <p:cNvPr id="13" name="Plassholder for tekst 12"/>
          <p:cNvSpPr>
            <a:spLocks noGrp="1"/>
          </p:cNvSpPr>
          <p:nvPr>
            <p:ph type="body" sz="quarter" idx="13"/>
          </p:nvPr>
        </p:nvSpPr>
        <p:spPr>
          <a:xfrm>
            <a:off x="4645141" y="697260"/>
            <a:ext cx="3960000" cy="904306"/>
          </a:xfrm>
        </p:spPr>
        <p:txBody>
          <a:bodyPr>
            <a:normAutofit/>
          </a:bodyPr>
          <a:lstStyle/>
          <a:p>
            <a:r>
              <a:rPr lang="nb-NO" sz="2000" dirty="0">
                <a:solidFill>
                  <a:schemeClr val="accent1"/>
                </a:solidFill>
              </a:rPr>
              <a:t>Hvorfor?</a:t>
            </a:r>
          </a:p>
        </p:txBody>
      </p:sp>
      <p:sp>
        <p:nvSpPr>
          <p:cNvPr id="4" name="Slide Number Placeholder 3"/>
          <p:cNvSpPr>
            <a:spLocks noGrp="1"/>
          </p:cNvSpPr>
          <p:nvPr>
            <p:ph type="sldNum" sz="quarter" idx="4"/>
          </p:nvPr>
        </p:nvSpPr>
        <p:spPr/>
        <p:txBody>
          <a:bodyPr/>
          <a:lstStyle/>
          <a:p>
            <a:fld id="{CDA22134-EA94-4B2E-9154-EB8F13265450}" type="slidenum">
              <a:rPr lang="nb-NO" smtClean="0"/>
              <a:pPr/>
              <a:t>3</a:t>
            </a:fld>
            <a:endParaRPr lang="nb-NO" dirty="0"/>
          </a:p>
        </p:txBody>
      </p:sp>
      <p:sp>
        <p:nvSpPr>
          <p:cNvPr id="14" name="TekstSylinder 7"/>
          <p:cNvSpPr txBox="1"/>
          <p:nvPr/>
        </p:nvSpPr>
        <p:spPr>
          <a:xfrm>
            <a:off x="899592" y="5376728"/>
            <a:ext cx="3096344" cy="246221"/>
          </a:xfrm>
          <a:prstGeom prst="rect">
            <a:avLst/>
          </a:prstGeom>
          <a:noFill/>
        </p:spPr>
        <p:txBody>
          <a:bodyPr wrap="square" rtlCol="0">
            <a:spAutoFit/>
          </a:bodyPr>
          <a:lstStyle/>
          <a:p>
            <a:pPr algn="r"/>
            <a:r>
              <a:rPr lang="nb-NO" sz="1000" dirty="0"/>
              <a:t>Foto: Rebecca Ravneberg for Helsedirektoratet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3392353"/>
            <a:ext cx="2381250" cy="198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3859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3610" y="224122"/>
            <a:ext cx="8222389" cy="402291"/>
          </a:xfrm>
        </p:spPr>
        <p:txBody>
          <a:bodyPr/>
          <a:lstStyle/>
          <a:p>
            <a:r>
              <a:rPr lang="nb-NO" b="1" dirty="0"/>
              <a:t>Mål, vekt og porsjonsstørrelser for matvarer</a:t>
            </a:r>
          </a:p>
        </p:txBody>
      </p:sp>
      <p:sp>
        <p:nvSpPr>
          <p:cNvPr id="3" name="Plassholder for innhold 2"/>
          <p:cNvSpPr>
            <a:spLocks noGrp="1"/>
          </p:cNvSpPr>
          <p:nvPr>
            <p:ph idx="1"/>
          </p:nvPr>
        </p:nvSpPr>
        <p:spPr>
          <a:xfrm>
            <a:off x="470954" y="956659"/>
            <a:ext cx="8673046" cy="3914312"/>
          </a:xfrm>
        </p:spPr>
        <p:txBody>
          <a:bodyPr>
            <a:normAutofit/>
          </a:bodyPr>
          <a:lstStyle/>
          <a:p>
            <a:r>
              <a:rPr lang="nb-NO" dirty="0"/>
              <a:t>Hvor stor er en liten kopp? </a:t>
            </a:r>
          </a:p>
          <a:p>
            <a:r>
              <a:rPr lang="nb-NO" dirty="0"/>
              <a:t>Hvor mye tar en måleskje?</a:t>
            </a:r>
          </a:p>
          <a:p>
            <a:r>
              <a:rPr lang="nb-NO" dirty="0"/>
              <a:t>Hva er en vanlig mengde pålegg?</a:t>
            </a:r>
          </a:p>
          <a:p>
            <a:pPr marL="0" indent="0">
              <a:buNone/>
            </a:pPr>
            <a:endParaRPr lang="nb-NO" dirty="0"/>
          </a:p>
          <a:p>
            <a:pPr marL="0" indent="0">
              <a:buNone/>
            </a:pPr>
            <a:r>
              <a:rPr lang="nb-NO" dirty="0"/>
              <a:t>Slå opp i «Mål, vekt og porsjonsstørrelser for matvarer» (</a:t>
            </a:r>
            <a:r>
              <a:rPr lang="nb-NO" sz="1200" dirty="0"/>
              <a:t>Helsedirektoratet, Mattilsynet, Universitet i Oslo)</a:t>
            </a:r>
          </a:p>
          <a:p>
            <a:pPr marL="0" indent="0">
              <a:buNone/>
            </a:pPr>
            <a:r>
              <a:rPr lang="nb-NO" sz="1400" dirty="0">
                <a:hlinkClick r:id="rId3"/>
              </a:rPr>
              <a:t>http://www.matportalen.no/verktoy/kostholdsplanleggeren/maal_vekt_og_porsjonsstorrelser_for_matvarer-1</a:t>
            </a:r>
            <a:endParaRPr lang="nb-NO" sz="1400" dirty="0"/>
          </a:p>
          <a:p>
            <a:pPr marL="0" indent="0">
              <a:buNone/>
            </a:pPr>
            <a:endParaRPr lang="nb-NO" sz="1400" dirty="0"/>
          </a:p>
        </p:txBody>
      </p:sp>
      <p:sp>
        <p:nvSpPr>
          <p:cNvPr id="6" name="Plassholder for lysbildenummer 5"/>
          <p:cNvSpPr>
            <a:spLocks noGrp="1"/>
          </p:cNvSpPr>
          <p:nvPr>
            <p:ph type="sldNum" sz="quarter" idx="4"/>
          </p:nvPr>
        </p:nvSpPr>
        <p:spPr/>
        <p:txBody>
          <a:bodyPr/>
          <a:lstStyle/>
          <a:p>
            <a:fld id="{CDA22134-EA94-4B2E-9154-EB8F13265450}" type="slidenum">
              <a:rPr lang="nb-NO" smtClean="0"/>
              <a:pPr/>
              <a:t>30</a:t>
            </a:fld>
            <a:endParaRPr lang="nb-NO" dirty="0"/>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8632" y="3217540"/>
            <a:ext cx="2612621" cy="196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ktangel 6"/>
          <p:cNvSpPr/>
          <p:nvPr/>
        </p:nvSpPr>
        <p:spPr>
          <a:xfrm>
            <a:off x="2918632" y="4870971"/>
            <a:ext cx="1387367" cy="307777"/>
          </a:xfrm>
          <a:prstGeom prst="rect">
            <a:avLst/>
          </a:prstGeom>
        </p:spPr>
        <p:txBody>
          <a:bodyPr wrap="none">
            <a:spAutoFit/>
          </a:bodyPr>
          <a:lstStyle/>
          <a:p>
            <a:r>
              <a:rPr lang="nb-NO" sz="1400" dirty="0"/>
              <a:t>Foto: Offset.com</a:t>
            </a:r>
          </a:p>
        </p:txBody>
      </p:sp>
    </p:spTree>
    <p:extLst>
      <p:ext uri="{BB962C8B-B14F-4D97-AF65-F5344CB8AC3E}">
        <p14:creationId xmlns:p14="http://schemas.microsoft.com/office/powerpoint/2010/main" val="3032505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1520" y="388517"/>
            <a:ext cx="8640504" cy="648512"/>
          </a:xfrm>
        </p:spPr>
        <p:txBody>
          <a:bodyPr/>
          <a:lstStyle/>
          <a:p>
            <a:pPr algn="ctr"/>
            <a:r>
              <a:rPr lang="nb-NO" sz="1800" b="1" dirty="0">
                <a:solidFill>
                  <a:schemeClr val="accent1"/>
                </a:solidFill>
              </a:rPr>
              <a:t>Et måltid er mye mer enn energi og næringsstoffer…</a:t>
            </a:r>
            <a:r>
              <a:rPr lang="nb-NO" sz="1800" dirty="0"/>
              <a:t/>
            </a:r>
            <a:br>
              <a:rPr lang="nb-NO" sz="1800" dirty="0"/>
            </a:br>
            <a:r>
              <a:rPr lang="nb-NO" sz="1800" dirty="0">
                <a:solidFill>
                  <a:schemeClr val="accent1"/>
                </a:solidFill>
              </a:rPr>
              <a:t>Mat, kultur, fellesskap, glede……..</a:t>
            </a:r>
          </a:p>
        </p:txBody>
      </p:sp>
      <p:sp>
        <p:nvSpPr>
          <p:cNvPr id="6" name="Rectangle 6"/>
          <p:cNvSpPr>
            <a:spLocks noGrp="1" noChangeArrowheads="1"/>
          </p:cNvSpPr>
          <p:nvPr>
            <p:ph idx="1"/>
          </p:nvPr>
        </p:nvSpPr>
        <p:spPr bwMode="auto">
          <a:xfrm>
            <a:off x="251520" y="1791044"/>
            <a:ext cx="5040104" cy="2288961"/>
          </a:xfrm>
          <a:prstGeom prst="rect">
            <a:avLst/>
          </a:prstGeom>
          <a:noFill/>
          <a:ln w="9525">
            <a:solidFill>
              <a:srgbClr val="FBFBF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spcAft>
                <a:spcPts val="600"/>
              </a:spcAft>
              <a:buFontTx/>
              <a:buChar char="•"/>
              <a:defRPr/>
            </a:pPr>
            <a:r>
              <a:rPr lang="nb-NO" altLang="nb-NO" sz="1800" dirty="0">
                <a:latin typeface="+mj-lt"/>
              </a:rPr>
              <a:t>Å spise sammen er en øvelse </a:t>
            </a:r>
            <a:r>
              <a:rPr lang="nb-NO" altLang="nb-NO" sz="1800" dirty="0" smtClean="0">
                <a:latin typeface="+mj-lt"/>
              </a:rPr>
              <a:t>i </a:t>
            </a:r>
            <a:r>
              <a:rPr lang="nb-NO" altLang="nb-NO" sz="1800" dirty="0">
                <a:latin typeface="+mj-lt"/>
              </a:rPr>
              <a:t>å være </a:t>
            </a:r>
            <a:r>
              <a:rPr lang="nb-NO" altLang="nb-NO" sz="1800" dirty="0" smtClean="0">
                <a:latin typeface="+mj-lt"/>
              </a:rPr>
              <a:t>med-menneske </a:t>
            </a:r>
            <a:r>
              <a:rPr lang="nb-NO" altLang="nb-NO" sz="1800" dirty="0">
                <a:latin typeface="+mj-lt"/>
              </a:rPr>
              <a:t>og </a:t>
            </a:r>
            <a:r>
              <a:rPr lang="nb-NO" altLang="nb-NO" sz="1800" dirty="0" smtClean="0">
                <a:latin typeface="+mj-lt"/>
              </a:rPr>
              <a:t>personlig </a:t>
            </a:r>
            <a:r>
              <a:rPr lang="nb-NO" altLang="nb-NO" sz="1800" dirty="0">
                <a:latin typeface="+mj-lt"/>
              </a:rPr>
              <a:t>til stede for hverandre</a:t>
            </a:r>
          </a:p>
          <a:p>
            <a:pPr>
              <a:lnSpc>
                <a:spcPct val="90000"/>
              </a:lnSpc>
              <a:spcBef>
                <a:spcPct val="50000"/>
              </a:spcBef>
              <a:spcAft>
                <a:spcPts val="600"/>
              </a:spcAft>
              <a:buFontTx/>
              <a:buChar char="•"/>
              <a:defRPr/>
            </a:pPr>
            <a:r>
              <a:rPr lang="nb-NO" altLang="nb-NO" sz="1800" dirty="0">
                <a:latin typeface="+mj-lt"/>
              </a:rPr>
              <a:t>Et måltid er fellesskapsdannende</a:t>
            </a:r>
          </a:p>
          <a:p>
            <a:pPr>
              <a:lnSpc>
                <a:spcPct val="90000"/>
              </a:lnSpc>
              <a:spcBef>
                <a:spcPct val="50000"/>
              </a:spcBef>
              <a:spcAft>
                <a:spcPts val="600"/>
              </a:spcAft>
              <a:buFontTx/>
              <a:buChar char="•"/>
              <a:defRPr/>
            </a:pPr>
            <a:r>
              <a:rPr lang="nb-NO" altLang="nb-NO" sz="1800" dirty="0">
                <a:latin typeface="+mj-lt"/>
              </a:rPr>
              <a:t>Hastverk kan ta livet av måltidet</a:t>
            </a:r>
          </a:p>
          <a:p>
            <a:pPr marL="0" indent="0">
              <a:lnSpc>
                <a:spcPct val="90000"/>
              </a:lnSpc>
              <a:spcBef>
                <a:spcPct val="50000"/>
              </a:spcBef>
              <a:buNone/>
              <a:defRPr/>
            </a:pPr>
            <a:endParaRPr lang="nb-NO" altLang="nb-NO" sz="1600" b="1" i="1" dirty="0">
              <a:latin typeface="Arial Narrow" pitchFamily="34" charset="0"/>
            </a:endParaRPr>
          </a:p>
          <a:p>
            <a:pPr marL="0" indent="0">
              <a:lnSpc>
                <a:spcPct val="90000"/>
              </a:lnSpc>
              <a:spcBef>
                <a:spcPct val="50000"/>
              </a:spcBef>
              <a:buNone/>
              <a:defRPr/>
            </a:pPr>
            <a:r>
              <a:rPr lang="nb-NO" altLang="nb-NO" sz="1600" i="1" dirty="0">
                <a:latin typeface="+mn-lt"/>
              </a:rPr>
              <a:t>Kilde: Guttorm Fløystad, professor i idehistorie</a:t>
            </a:r>
          </a:p>
        </p:txBody>
      </p:sp>
      <p:sp>
        <p:nvSpPr>
          <p:cNvPr id="4" name="Plassholder for dato 3"/>
          <p:cNvSpPr>
            <a:spLocks noGrp="1"/>
          </p:cNvSpPr>
          <p:nvPr>
            <p:ph type="dt" sz="half" idx="2"/>
          </p:nvPr>
        </p:nvSpPr>
        <p:spPr/>
        <p:txBody>
          <a:bodyPr/>
          <a:lstStyle/>
          <a:p>
            <a:fld id="{AFE6C8E5-B30E-4F77-B55D-6C5E5C500100}" type="datetime1">
              <a:rPr lang="nb-NO" smtClean="0"/>
              <a:t>26.01.2017</a:t>
            </a:fld>
            <a:endParaRPr lang="nb-NO" dirty="0"/>
          </a:p>
        </p:txBody>
      </p:sp>
      <p:sp>
        <p:nvSpPr>
          <p:cNvPr id="5" name="Plassholder for lysbildenummer 4"/>
          <p:cNvSpPr>
            <a:spLocks noGrp="1"/>
          </p:cNvSpPr>
          <p:nvPr>
            <p:ph type="sldNum" sz="quarter" idx="4"/>
          </p:nvPr>
        </p:nvSpPr>
        <p:spPr/>
        <p:txBody>
          <a:bodyPr/>
          <a:lstStyle/>
          <a:p>
            <a:fld id="{CDA22134-EA94-4B2E-9154-EB8F13265450}" type="slidenum">
              <a:rPr lang="nb-NO" smtClean="0"/>
              <a:pPr/>
              <a:t>4</a:t>
            </a:fld>
            <a:endParaRPr lang="nb-NO" dirty="0"/>
          </a:p>
        </p:txBody>
      </p:sp>
      <p:pic>
        <p:nvPicPr>
          <p:cNvPr id="7" name="Bilde 6"/>
          <p:cNvPicPr>
            <a:picLocks noChangeAspect="1"/>
          </p:cNvPicPr>
          <p:nvPr/>
        </p:nvPicPr>
        <p:blipFill rotWithShape="1">
          <a:blip r:embed="rId3" cstate="print">
            <a:extLst>
              <a:ext uri="{28A0092B-C50C-407E-A947-70E740481C1C}">
                <a14:useLocalDpi xmlns:a14="http://schemas.microsoft.com/office/drawing/2010/main" val="0"/>
              </a:ext>
            </a:extLst>
          </a:blip>
          <a:srcRect l="11392"/>
          <a:stretch/>
        </p:blipFill>
        <p:spPr>
          <a:xfrm>
            <a:off x="5291624" y="1777380"/>
            <a:ext cx="3852376" cy="2416347"/>
          </a:xfrm>
          <a:prstGeom prst="rect">
            <a:avLst/>
          </a:prstGeom>
          <a:ln>
            <a:noFill/>
          </a:ln>
          <a:effectLst>
            <a:softEdge rad="112500"/>
          </a:effectLst>
        </p:spPr>
      </p:pic>
      <p:sp>
        <p:nvSpPr>
          <p:cNvPr id="8" name="TextBox 7"/>
          <p:cNvSpPr txBox="1"/>
          <p:nvPr/>
        </p:nvSpPr>
        <p:spPr>
          <a:xfrm>
            <a:off x="6268144" y="4149078"/>
            <a:ext cx="2736304" cy="230832"/>
          </a:xfrm>
          <a:prstGeom prst="rect">
            <a:avLst/>
          </a:prstGeom>
          <a:noFill/>
        </p:spPr>
        <p:txBody>
          <a:bodyPr wrap="square" rtlCol="0">
            <a:spAutoFit/>
          </a:bodyPr>
          <a:lstStyle/>
          <a:p>
            <a:pPr algn="r"/>
            <a:r>
              <a:rPr lang="nb-NO" sz="900" dirty="0"/>
              <a:t>© Copyright </a:t>
            </a:r>
            <a:r>
              <a:rPr lang="nb-NO" sz="900" dirty="0" err="1"/>
              <a:t>Johnér</a:t>
            </a:r>
            <a:r>
              <a:rPr lang="nb-NO" sz="900" dirty="0"/>
              <a:t> </a:t>
            </a:r>
            <a:r>
              <a:rPr lang="nb-NO" sz="900" dirty="0" err="1"/>
              <a:t>Bildbyrå</a:t>
            </a:r>
            <a:r>
              <a:rPr lang="nb-NO" sz="900" dirty="0"/>
              <a:t> AB </a:t>
            </a:r>
          </a:p>
        </p:txBody>
      </p:sp>
    </p:spTree>
    <p:extLst>
      <p:ext uri="{BB962C8B-B14F-4D97-AF65-F5344CB8AC3E}">
        <p14:creationId xmlns:p14="http://schemas.microsoft.com/office/powerpoint/2010/main" val="938666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nb-NO" dirty="0"/>
          </a:p>
        </p:txBody>
      </p:sp>
      <p:pic>
        <p:nvPicPr>
          <p:cNvPr id="11" name="Bilde 1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4681851" y="-1"/>
            <a:ext cx="4462149" cy="2240693"/>
          </a:xfrm>
          <a:prstGeom prst="rect">
            <a:avLst/>
          </a:prstGeom>
        </p:spPr>
      </p:pic>
      <p:sp>
        <p:nvSpPr>
          <p:cNvPr id="4" name="Plassholder for dato 3"/>
          <p:cNvSpPr>
            <a:spLocks noGrp="1"/>
          </p:cNvSpPr>
          <p:nvPr>
            <p:ph type="dt" sz="half" idx="2"/>
          </p:nvPr>
        </p:nvSpPr>
        <p:spPr/>
        <p:txBody>
          <a:bodyPr/>
          <a:lstStyle/>
          <a:p>
            <a:fld id="{90885F05-6743-4207-8F17-E5204B0ED0B2}" type="datetime1">
              <a:rPr lang="nb-NO" smtClean="0"/>
              <a:t>26.01.2017</a:t>
            </a:fld>
            <a:endParaRPr lang="nb-NO" dirty="0"/>
          </a:p>
        </p:txBody>
      </p:sp>
      <p:sp>
        <p:nvSpPr>
          <p:cNvPr id="5" name="Plassholder for lysbildenummer 4"/>
          <p:cNvSpPr>
            <a:spLocks noGrp="1"/>
          </p:cNvSpPr>
          <p:nvPr>
            <p:ph type="sldNum" sz="quarter" idx="4"/>
          </p:nvPr>
        </p:nvSpPr>
        <p:spPr/>
        <p:txBody>
          <a:bodyPr/>
          <a:lstStyle/>
          <a:p>
            <a:fld id="{CDA22134-EA94-4B2E-9154-EB8F13265450}" type="slidenum">
              <a:rPr lang="nb-NO" smtClean="0"/>
              <a:pPr/>
              <a:t>5</a:t>
            </a:fld>
            <a:endParaRPr lang="nb-NO" dirty="0"/>
          </a:p>
        </p:txBody>
      </p:sp>
      <p:sp>
        <p:nvSpPr>
          <p:cNvPr id="9" name="Rektangel 8"/>
          <p:cNvSpPr/>
          <p:nvPr/>
        </p:nvSpPr>
        <p:spPr>
          <a:xfrm>
            <a:off x="179512" y="2557467"/>
            <a:ext cx="8856984" cy="2923877"/>
          </a:xfrm>
          <a:prstGeom prst="rect">
            <a:avLst/>
          </a:prstGeom>
        </p:spPr>
        <p:txBody>
          <a:bodyPr wrap="square">
            <a:spAutoFit/>
          </a:bodyPr>
          <a:lstStyle/>
          <a:p>
            <a:r>
              <a:rPr lang="nb-NO" sz="2000" b="1" dirty="0">
                <a:solidFill>
                  <a:srgbClr val="0093A7"/>
                </a:solidFill>
              </a:rPr>
              <a:t>Hva skjer når 10. klassinger tester sine skolematvaner på 1. klassinger</a:t>
            </a:r>
            <a:r>
              <a:rPr lang="nb-NO" sz="2000" b="1" dirty="0" smtClean="0">
                <a:solidFill>
                  <a:srgbClr val="0093A7"/>
                </a:solidFill>
              </a:rPr>
              <a:t>?</a:t>
            </a:r>
            <a:endParaRPr lang="nb-NO" sz="2000" b="1" dirty="0">
              <a:solidFill>
                <a:srgbClr val="0093A7"/>
              </a:solidFill>
            </a:endParaRPr>
          </a:p>
          <a:p>
            <a:pPr marL="285750" indent="-285750">
              <a:buFont typeface="Arial" panose="020B0604020202020204" pitchFamily="34" charset="0"/>
              <a:buChar char="•"/>
            </a:pPr>
            <a:r>
              <a:rPr lang="nb-NO" dirty="0"/>
              <a:t>Ved å observere førsteklassene ser de fire 15-åringene hvordan maten de har servert påvirker elevene og undervisningen</a:t>
            </a:r>
          </a:p>
          <a:p>
            <a:pPr marL="285750" indent="-285750">
              <a:buFont typeface="Arial" panose="020B0604020202020204" pitchFamily="34" charset="0"/>
              <a:buChar char="•"/>
            </a:pPr>
            <a:r>
              <a:rPr lang="nb-NO" dirty="0"/>
              <a:t>Ungdommene diskuterer det de ser, og deler sine tanker og erfaringer</a:t>
            </a:r>
          </a:p>
          <a:p>
            <a:pPr marL="285750" indent="-285750">
              <a:buFont typeface="Arial" panose="020B0604020202020204" pitchFamily="34" charset="0"/>
              <a:buChar char="•"/>
            </a:pPr>
            <a:r>
              <a:rPr lang="nb-NO" dirty="0"/>
              <a:t>Skolemateksperimentet er reelt, og barnas reaksjoner er ekte</a:t>
            </a:r>
          </a:p>
          <a:p>
            <a:endParaRPr lang="nb-NO" dirty="0">
              <a:sym typeface="Wingdings" panose="05000000000000000000" pitchFamily="2" charset="2"/>
            </a:endParaRPr>
          </a:p>
          <a:p>
            <a:r>
              <a:rPr lang="nb-NO" sz="2000" b="1" dirty="0">
                <a:solidFill>
                  <a:srgbClr val="0093A7"/>
                </a:solidFill>
                <a:sym typeface="Wingdings" panose="05000000000000000000" pitchFamily="2" charset="2"/>
              </a:rPr>
              <a:t>Snurr film</a:t>
            </a:r>
          </a:p>
          <a:p>
            <a:pPr marL="285750" indent="-285750">
              <a:buFont typeface="Arial" panose="020B0604020202020204" pitchFamily="34" charset="0"/>
              <a:buChar char="•"/>
            </a:pPr>
            <a:r>
              <a:rPr lang="nb-NO" dirty="0">
                <a:solidFill>
                  <a:srgbClr val="003244"/>
                </a:solidFill>
                <a:sym typeface="Wingdings" panose="05000000000000000000" pitchFamily="2" charset="2"/>
              </a:rPr>
              <a:t>Episode 1: </a:t>
            </a:r>
            <a:r>
              <a:rPr lang="nb-NO" dirty="0">
                <a:solidFill>
                  <a:srgbClr val="FF0000"/>
                </a:solidFill>
                <a:sym typeface="Wingdings" panose="05000000000000000000" pitchFamily="2" charset="2"/>
                <a:hlinkClick r:id="rId4"/>
              </a:rPr>
              <a:t>Brød med avokado vs. kebab og cola</a:t>
            </a:r>
            <a:endParaRPr lang="nb-NO" dirty="0">
              <a:solidFill>
                <a:srgbClr val="FF0000"/>
              </a:solidFill>
              <a:sym typeface="Wingdings" panose="05000000000000000000" pitchFamily="2" charset="2"/>
            </a:endParaRPr>
          </a:p>
          <a:p>
            <a:pPr marL="285750" indent="-285750">
              <a:buFont typeface="Arial" panose="020B0604020202020204" pitchFamily="34" charset="0"/>
              <a:buChar char="•"/>
            </a:pPr>
            <a:r>
              <a:rPr lang="nb-NO" dirty="0">
                <a:solidFill>
                  <a:srgbClr val="003244"/>
                </a:solidFill>
                <a:sym typeface="Wingdings" panose="05000000000000000000" pitchFamily="2" charset="2"/>
              </a:rPr>
              <a:t>Episode 2: </a:t>
            </a:r>
            <a:r>
              <a:rPr lang="nb-NO" dirty="0">
                <a:solidFill>
                  <a:srgbClr val="003244"/>
                </a:solidFill>
                <a:sym typeface="Wingdings" panose="05000000000000000000" pitchFamily="2" charset="2"/>
                <a:hlinkClick r:id="rId5"/>
              </a:rPr>
              <a:t>Vaffel og iste vs. kylling, grønnsaker og ris</a:t>
            </a:r>
            <a:endParaRPr lang="nb-NO" dirty="0">
              <a:solidFill>
                <a:srgbClr val="003244"/>
              </a:solidFill>
            </a:endParaRPr>
          </a:p>
          <a:p>
            <a:endParaRPr lang="nb-NO" dirty="0"/>
          </a:p>
        </p:txBody>
      </p:sp>
      <p:pic>
        <p:nvPicPr>
          <p:cNvPr id="10" name="Bilde 10"/>
          <p:cNvPicPr>
            <a:picLocks noChangeAspect="1"/>
          </p:cNvPicPr>
          <p:nvPr/>
        </p:nvPicPr>
        <p:blipFill rotWithShape="1">
          <a:blip r:embed="rId6" cstate="print">
            <a:extLst>
              <a:ext uri="{28A0092B-C50C-407E-A947-70E740481C1C}">
                <a14:useLocalDpi xmlns:a14="http://schemas.microsoft.com/office/drawing/2010/main" val="0"/>
              </a:ext>
            </a:extLst>
          </a:blip>
          <a:srcRect t="9494" r="6039" b="24348"/>
          <a:stretch/>
        </p:blipFill>
        <p:spPr>
          <a:xfrm>
            <a:off x="1" y="0"/>
            <a:ext cx="4681850" cy="2240693"/>
          </a:xfrm>
          <a:prstGeom prst="rect">
            <a:avLst/>
          </a:prstGeom>
        </p:spPr>
      </p:pic>
      <p:sp>
        <p:nvSpPr>
          <p:cNvPr id="8" name="TekstSylinder 7"/>
          <p:cNvSpPr txBox="1"/>
          <p:nvPr/>
        </p:nvSpPr>
        <p:spPr>
          <a:xfrm>
            <a:off x="5076056" y="2229934"/>
            <a:ext cx="3981906" cy="246221"/>
          </a:xfrm>
          <a:prstGeom prst="rect">
            <a:avLst/>
          </a:prstGeom>
          <a:noFill/>
        </p:spPr>
        <p:txBody>
          <a:bodyPr wrap="square" rtlCol="0">
            <a:spAutoFit/>
          </a:bodyPr>
          <a:lstStyle/>
          <a:p>
            <a:pPr algn="r"/>
            <a:r>
              <a:rPr lang="nb-NO" sz="1000" dirty="0"/>
              <a:t>Foto: </a:t>
            </a:r>
            <a:r>
              <a:rPr lang="nb-NO" sz="1000" dirty="0" err="1"/>
              <a:t>Tangrystan</a:t>
            </a:r>
            <a:r>
              <a:rPr lang="nb-NO" sz="1000" dirty="0"/>
              <a:t> Productions AS for Helsedirektoratet</a:t>
            </a:r>
          </a:p>
        </p:txBody>
      </p:sp>
      <p:sp>
        <p:nvSpPr>
          <p:cNvPr id="12" name="Tittel 1"/>
          <p:cNvSpPr txBox="1">
            <a:spLocks/>
          </p:cNvSpPr>
          <p:nvPr/>
        </p:nvSpPr>
        <p:spPr>
          <a:xfrm>
            <a:off x="268663" y="0"/>
            <a:ext cx="8568952" cy="1017844"/>
          </a:xfrm>
          <a:prstGeom prst="rect">
            <a:avLst/>
          </a:prstGeom>
        </p:spPr>
        <p:txBody>
          <a:bodyPr vert="horz" lIns="90000" tIns="46800" rIns="90000" bIns="46800" rtlCol="0" anchor="b" anchorCtr="0">
            <a:spAutoFit/>
          </a:bodyPr>
          <a:lstStyle>
            <a:lvl1pPr algn="l" defTabSz="914400" rtl="0" eaLnBrk="1" latinLnBrk="0" hangingPunct="1">
              <a:spcBef>
                <a:spcPct val="0"/>
              </a:spcBef>
              <a:buNone/>
              <a:defRPr sz="3400" kern="1200">
                <a:solidFill>
                  <a:srgbClr val="003244"/>
                </a:solidFill>
                <a:latin typeface="+mj-lt"/>
                <a:ea typeface="+mj-ea"/>
                <a:cs typeface="+mj-cs"/>
              </a:defRPr>
            </a:lvl1pPr>
          </a:lstStyle>
          <a:p>
            <a:pPr algn="ctr"/>
            <a:r>
              <a:rPr lang="nb-NO" sz="3000" b="1" dirty="0">
                <a:solidFill>
                  <a:schemeClr val="bg1"/>
                </a:solidFill>
                <a:latin typeface="Arial" panose="020B0604020202020204" pitchFamily="34" charset="0"/>
                <a:cs typeface="Arial" panose="020B0604020202020204" pitchFamily="34" charset="0"/>
              </a:rPr>
              <a:t>«</a:t>
            </a:r>
            <a:r>
              <a:rPr lang="nb-NO" sz="3000" b="1" dirty="0">
                <a:solidFill>
                  <a:schemeClr val="bg1"/>
                </a:solidFill>
                <a:cs typeface="Arial" panose="020B0604020202020204" pitchFamily="34" charset="0"/>
              </a:rPr>
              <a:t>Skolemateksperimentet</a:t>
            </a:r>
            <a:r>
              <a:rPr lang="nb-NO" sz="3000" b="1" dirty="0">
                <a:solidFill>
                  <a:schemeClr val="bg1"/>
                </a:solidFill>
                <a:latin typeface="Arial" panose="020B0604020202020204" pitchFamily="34" charset="0"/>
                <a:cs typeface="Arial" panose="020B0604020202020204" pitchFamily="34" charset="0"/>
              </a:rPr>
              <a:t>» </a:t>
            </a:r>
            <a:r>
              <a:rPr lang="nb-NO" sz="3000" b="1" dirty="0">
                <a:solidFill>
                  <a:schemeClr val="accent1"/>
                </a:solidFill>
                <a:latin typeface="Arial" panose="020B0604020202020204" pitchFamily="34" charset="0"/>
                <a:cs typeface="Arial" panose="020B0604020202020204" pitchFamily="34" charset="0"/>
              </a:rPr>
              <a:t/>
            </a:r>
            <a:br>
              <a:rPr lang="nb-NO" sz="3000" b="1" dirty="0">
                <a:solidFill>
                  <a:schemeClr val="accent1"/>
                </a:solidFill>
                <a:latin typeface="Arial" panose="020B0604020202020204" pitchFamily="34" charset="0"/>
                <a:cs typeface="Arial" panose="020B0604020202020204" pitchFamily="34" charset="0"/>
              </a:rPr>
            </a:br>
            <a:endParaRPr lang="nb-NO" sz="3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202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95536" y="157200"/>
            <a:ext cx="8394294" cy="417679"/>
          </a:xfrm>
        </p:spPr>
        <p:txBody>
          <a:bodyPr/>
          <a:lstStyle/>
          <a:p>
            <a:r>
              <a:rPr lang="nb-NO" sz="2100" b="1" dirty="0">
                <a:solidFill>
                  <a:schemeClr val="accent1"/>
                </a:solidFill>
              </a:rPr>
              <a:t>Regelmessig inntak av vanlig sunn mat = smart</a:t>
            </a:r>
          </a:p>
        </p:txBody>
      </p:sp>
      <p:sp>
        <p:nvSpPr>
          <p:cNvPr id="2" name="Date Placeholder 1"/>
          <p:cNvSpPr>
            <a:spLocks noGrp="1"/>
          </p:cNvSpPr>
          <p:nvPr>
            <p:ph type="dt" sz="half" idx="2"/>
          </p:nvPr>
        </p:nvSpPr>
        <p:spPr/>
        <p:txBody>
          <a:bodyPr/>
          <a:lstStyle/>
          <a:p>
            <a:pPr>
              <a:defRPr/>
            </a:pPr>
            <a:fld id="{D504FDF8-D709-4B00-A0E9-29E90DE31E15}" type="datetime1">
              <a:rPr lang="nb-NO" smtClean="0"/>
              <a:t>26.01.2017</a:t>
            </a:fld>
            <a:endParaRPr lang="nb-NO" dirty="0"/>
          </a:p>
        </p:txBody>
      </p:sp>
      <p:sp>
        <p:nvSpPr>
          <p:cNvPr id="5" name="Plassholder for lysbildenummer 4"/>
          <p:cNvSpPr>
            <a:spLocks noGrp="1"/>
          </p:cNvSpPr>
          <p:nvPr>
            <p:ph type="sldNum" sz="quarter" idx="4"/>
          </p:nvPr>
        </p:nvSpPr>
        <p:spPr/>
        <p:txBody>
          <a:bodyPr/>
          <a:lstStyle/>
          <a:p>
            <a:pPr>
              <a:defRPr/>
            </a:pPr>
            <a:fld id="{BD19502B-621A-473E-AB96-3A5EB44E0C86}" type="slidenum">
              <a:rPr lang="nb-NO" smtClean="0"/>
              <a:pPr>
                <a:defRPr/>
              </a:pPr>
              <a:t>6</a:t>
            </a:fld>
            <a:endParaRPr lang="nb-NO"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493" t="18359" b="5861"/>
          <a:stretch/>
        </p:blipFill>
        <p:spPr bwMode="auto">
          <a:xfrm>
            <a:off x="1691680" y="1018092"/>
            <a:ext cx="5988300" cy="4352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kstSylinder 10"/>
          <p:cNvSpPr txBox="1"/>
          <p:nvPr/>
        </p:nvSpPr>
        <p:spPr>
          <a:xfrm>
            <a:off x="1907704" y="5438572"/>
            <a:ext cx="4680520" cy="261610"/>
          </a:xfrm>
          <a:prstGeom prst="rect">
            <a:avLst/>
          </a:prstGeom>
          <a:noFill/>
        </p:spPr>
        <p:txBody>
          <a:bodyPr wrap="square" rtlCol="0">
            <a:spAutoFit/>
          </a:bodyPr>
          <a:lstStyle/>
          <a:p>
            <a:r>
              <a:rPr lang="nb-NO" sz="1100" dirty="0"/>
              <a:t>Kilde: melk.no – Opplysningskontoret for melk og meieriprodukter</a:t>
            </a:r>
          </a:p>
        </p:txBody>
      </p:sp>
      <p:sp>
        <p:nvSpPr>
          <p:cNvPr id="3" name="TekstSylinder 2"/>
          <p:cNvSpPr txBox="1"/>
          <p:nvPr/>
        </p:nvSpPr>
        <p:spPr>
          <a:xfrm>
            <a:off x="3707905" y="757267"/>
            <a:ext cx="184731" cy="369332"/>
          </a:xfrm>
          <a:prstGeom prst="rect">
            <a:avLst/>
          </a:prstGeom>
          <a:noFill/>
        </p:spPr>
        <p:txBody>
          <a:bodyPr wrap="none" rtlCol="0">
            <a:spAutoFit/>
          </a:bodyPr>
          <a:lstStyle/>
          <a:p>
            <a:endParaRPr lang="nb-NO" dirty="0"/>
          </a:p>
        </p:txBody>
      </p:sp>
    </p:spTree>
    <p:extLst>
      <p:ext uri="{BB962C8B-B14F-4D97-AF65-F5344CB8AC3E}">
        <p14:creationId xmlns:p14="http://schemas.microsoft.com/office/powerpoint/2010/main" val="3922907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79512" y="4290020"/>
            <a:ext cx="8278688" cy="402291"/>
          </a:xfrm>
        </p:spPr>
        <p:txBody>
          <a:bodyPr/>
          <a:lstStyle/>
          <a:p>
            <a:r>
              <a:rPr lang="en-GB" b="1" dirty="0"/>
              <a:t>          </a:t>
            </a:r>
            <a:endParaRPr lang="en-GB" sz="2400" b="1" dirty="0"/>
          </a:p>
        </p:txBody>
      </p:sp>
      <p:pic>
        <p:nvPicPr>
          <p:cNvPr id="5" name="Plassholder for bilde 4"/>
          <p:cNvPicPr>
            <a:picLocks noGrp="1" noChangeAspect="1"/>
          </p:cNvPicPr>
          <p:nvPr>
            <p:ph type="pic" idx="10"/>
          </p:nvPr>
        </p:nvPicPr>
        <p:blipFill rotWithShape="1">
          <a:blip r:embed="rId3">
            <a:extLst>
              <a:ext uri="{28A0092B-C50C-407E-A947-70E740481C1C}">
                <a14:useLocalDpi xmlns:a14="http://schemas.microsoft.com/office/drawing/2010/main" val="0"/>
              </a:ext>
            </a:extLst>
          </a:blip>
          <a:srcRect t="1673" b="7995"/>
          <a:stretch/>
        </p:blipFill>
        <p:spPr>
          <a:xfrm>
            <a:off x="179512" y="437942"/>
            <a:ext cx="9144000" cy="3252178"/>
          </a:xfrm>
        </p:spPr>
      </p:pic>
      <p:sp>
        <p:nvSpPr>
          <p:cNvPr id="3" name="Rektangel 2"/>
          <p:cNvSpPr/>
          <p:nvPr/>
        </p:nvSpPr>
        <p:spPr>
          <a:xfrm>
            <a:off x="2502446" y="337220"/>
            <a:ext cx="3888432" cy="769441"/>
          </a:xfrm>
          <a:prstGeom prst="rect">
            <a:avLst/>
          </a:prstGeom>
        </p:spPr>
        <p:txBody>
          <a:bodyPr wrap="square">
            <a:spAutoFit/>
          </a:bodyPr>
          <a:lstStyle/>
          <a:p>
            <a:r>
              <a:rPr lang="nb-NO" sz="4400" b="1" dirty="0">
                <a:solidFill>
                  <a:srgbClr val="003244"/>
                </a:solidFill>
              </a:rPr>
              <a:t>  </a:t>
            </a:r>
            <a:endParaRPr lang="nb-NO" sz="4400" dirty="0">
              <a:solidFill>
                <a:srgbClr val="003244"/>
              </a:solidFill>
            </a:endParaRPr>
          </a:p>
        </p:txBody>
      </p:sp>
      <p:sp>
        <p:nvSpPr>
          <p:cNvPr id="4" name="Rektangel 3"/>
          <p:cNvSpPr/>
          <p:nvPr/>
        </p:nvSpPr>
        <p:spPr>
          <a:xfrm>
            <a:off x="2051720" y="4399923"/>
            <a:ext cx="4073103" cy="584775"/>
          </a:xfrm>
          <a:prstGeom prst="rect">
            <a:avLst/>
          </a:prstGeom>
        </p:spPr>
        <p:txBody>
          <a:bodyPr wrap="none">
            <a:spAutoFit/>
          </a:bodyPr>
          <a:lstStyle/>
          <a:p>
            <a:r>
              <a:rPr lang="en-GB" sz="3200" b="1" dirty="0" err="1">
                <a:solidFill>
                  <a:schemeClr val="bg1"/>
                </a:solidFill>
              </a:rPr>
              <a:t>Retningslinjen</a:t>
            </a:r>
            <a:r>
              <a:rPr lang="en-GB" sz="3200" b="1" dirty="0">
                <a:solidFill>
                  <a:schemeClr val="bg1"/>
                </a:solidFill>
              </a:rPr>
              <a:t> i </a:t>
            </a:r>
            <a:r>
              <a:rPr lang="en-GB" sz="3200" b="1" dirty="0" err="1">
                <a:solidFill>
                  <a:schemeClr val="bg1"/>
                </a:solidFill>
              </a:rPr>
              <a:t>praksis</a:t>
            </a:r>
            <a:endParaRPr lang="nb-NO" sz="3200" dirty="0">
              <a:solidFill>
                <a:schemeClr val="bg1"/>
              </a:solidFill>
            </a:endParaRPr>
          </a:p>
        </p:txBody>
      </p:sp>
    </p:spTree>
    <p:extLst>
      <p:ext uri="{BB962C8B-B14F-4D97-AF65-F5344CB8AC3E}">
        <p14:creationId xmlns:p14="http://schemas.microsoft.com/office/powerpoint/2010/main" val="584900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8560" y="522146"/>
            <a:ext cx="8424480" cy="463846"/>
          </a:xfrm>
        </p:spPr>
        <p:txBody>
          <a:bodyPr/>
          <a:lstStyle/>
          <a:p>
            <a:pPr algn="ctr"/>
            <a:r>
              <a:rPr lang="nb-NO" sz="2400" b="1" dirty="0">
                <a:latin typeface="+mn-lt"/>
              </a:rPr>
              <a:t>retningslinjen: spesielt vekt på de </a:t>
            </a:r>
            <a:r>
              <a:rPr lang="nb-NO" sz="2400" b="1" dirty="0">
                <a:solidFill>
                  <a:schemeClr val="accent6">
                    <a:lumMod val="75000"/>
                  </a:schemeClr>
                </a:solidFill>
                <a:latin typeface="+mn-lt"/>
              </a:rPr>
              <a:t>fem T-er</a:t>
            </a:r>
          </a:p>
        </p:txBody>
      </p:sp>
      <p:sp>
        <p:nvSpPr>
          <p:cNvPr id="3" name="Plassholder for innhold 2"/>
          <p:cNvSpPr>
            <a:spLocks noGrp="1"/>
          </p:cNvSpPr>
          <p:nvPr>
            <p:ph idx="1"/>
          </p:nvPr>
        </p:nvSpPr>
        <p:spPr>
          <a:xfrm>
            <a:off x="461130" y="1378333"/>
            <a:ext cx="8431663" cy="4010323"/>
          </a:xfrm>
        </p:spPr>
        <p:txBody>
          <a:bodyPr>
            <a:normAutofit/>
          </a:bodyPr>
          <a:lstStyle/>
          <a:p>
            <a:pPr marL="457200" indent="-457200">
              <a:lnSpc>
                <a:spcPct val="120000"/>
              </a:lnSpc>
              <a:spcAft>
                <a:spcPts val="1000"/>
              </a:spcAft>
              <a:buFont typeface="+mj-lt"/>
              <a:buAutoNum type="arabicPeriod"/>
            </a:pPr>
            <a:r>
              <a:rPr lang="nb-NO" sz="2000" b="1" dirty="0">
                <a:solidFill>
                  <a:schemeClr val="accent6">
                    <a:lumMod val="75000"/>
                  </a:schemeClr>
                </a:solidFill>
                <a:latin typeface="+mn-lt"/>
              </a:rPr>
              <a:t>T</a:t>
            </a:r>
            <a:r>
              <a:rPr lang="nb-NO" sz="1800" dirty="0">
                <a:solidFill>
                  <a:schemeClr val="accent6">
                    <a:lumMod val="75000"/>
                  </a:schemeClr>
                </a:solidFill>
                <a:latin typeface="+mn-lt"/>
              </a:rPr>
              <a:t>id</a:t>
            </a:r>
            <a:r>
              <a:rPr lang="nb-NO" sz="1800" dirty="0">
                <a:latin typeface="+mn-lt"/>
              </a:rPr>
              <a:t> (minimum 20 minutter spisetid) </a:t>
            </a:r>
          </a:p>
          <a:p>
            <a:pPr marL="457200" indent="-457200">
              <a:lnSpc>
                <a:spcPct val="120000"/>
              </a:lnSpc>
              <a:spcAft>
                <a:spcPts val="1000"/>
              </a:spcAft>
              <a:buFont typeface="+mj-lt"/>
              <a:buAutoNum type="arabicPeriod"/>
            </a:pPr>
            <a:r>
              <a:rPr lang="nb-NO" sz="2000" b="1" dirty="0">
                <a:solidFill>
                  <a:schemeClr val="accent6">
                    <a:lumMod val="75000"/>
                  </a:schemeClr>
                </a:solidFill>
                <a:latin typeface="+mn-lt"/>
              </a:rPr>
              <a:t>T</a:t>
            </a:r>
            <a:r>
              <a:rPr lang="nb-NO" sz="1800" dirty="0">
                <a:solidFill>
                  <a:schemeClr val="accent6">
                    <a:lumMod val="75000"/>
                  </a:schemeClr>
                </a:solidFill>
                <a:latin typeface="+mn-lt"/>
              </a:rPr>
              <a:t>ilsyn</a:t>
            </a:r>
            <a:r>
              <a:rPr lang="nb-NO" sz="1800" dirty="0">
                <a:latin typeface="+mn-lt"/>
              </a:rPr>
              <a:t> av en ansatt i spisepausen (voksennærvær)</a:t>
            </a:r>
          </a:p>
          <a:p>
            <a:pPr marL="457200" indent="-457200">
              <a:lnSpc>
                <a:spcPct val="120000"/>
              </a:lnSpc>
              <a:spcAft>
                <a:spcPts val="1000"/>
              </a:spcAft>
              <a:buFont typeface="+mj-lt"/>
              <a:buAutoNum type="arabicPeriod"/>
            </a:pPr>
            <a:r>
              <a:rPr lang="nb-NO" sz="2000" b="1" dirty="0">
                <a:solidFill>
                  <a:schemeClr val="accent6">
                    <a:lumMod val="75000"/>
                  </a:schemeClr>
                </a:solidFill>
                <a:latin typeface="+mn-lt"/>
              </a:rPr>
              <a:t>T</a:t>
            </a:r>
            <a:r>
              <a:rPr lang="nb-NO" sz="1800" dirty="0">
                <a:solidFill>
                  <a:schemeClr val="accent6">
                    <a:lumMod val="75000"/>
                  </a:schemeClr>
                </a:solidFill>
                <a:latin typeface="+mn-lt"/>
              </a:rPr>
              <a:t>ilbud </a:t>
            </a:r>
            <a:r>
              <a:rPr lang="nb-NO" sz="1800" dirty="0">
                <a:latin typeface="+mn-lt"/>
              </a:rPr>
              <a:t>av mat og drikke og gode spisefasiliteter (følge kostråd, </a:t>
            </a:r>
            <a:br>
              <a:rPr lang="nb-NO" sz="1800" dirty="0">
                <a:latin typeface="+mn-lt"/>
              </a:rPr>
            </a:br>
            <a:r>
              <a:rPr lang="nb-NO" sz="1800" dirty="0">
                <a:latin typeface="+mn-lt"/>
              </a:rPr>
              <a:t>skape matglede, sosialt samvær, trivsel og helse)</a:t>
            </a:r>
          </a:p>
          <a:p>
            <a:pPr marL="514350" indent="-514350">
              <a:lnSpc>
                <a:spcPct val="120000"/>
              </a:lnSpc>
              <a:spcAft>
                <a:spcPts val="1000"/>
              </a:spcAft>
              <a:buFont typeface="+mj-lt"/>
              <a:buAutoNum type="arabicPeriod"/>
            </a:pPr>
            <a:r>
              <a:rPr lang="nb-NO" sz="2000" b="1" dirty="0">
                <a:solidFill>
                  <a:schemeClr val="accent6">
                    <a:lumMod val="75000"/>
                  </a:schemeClr>
                </a:solidFill>
                <a:latin typeface="+mn-lt"/>
              </a:rPr>
              <a:t>T</a:t>
            </a:r>
            <a:r>
              <a:rPr lang="nb-NO" sz="1800" dirty="0">
                <a:solidFill>
                  <a:schemeClr val="accent6">
                    <a:lumMod val="75000"/>
                  </a:schemeClr>
                </a:solidFill>
                <a:latin typeface="+mn-lt"/>
              </a:rPr>
              <a:t>rygg</a:t>
            </a:r>
            <a:r>
              <a:rPr lang="nb-NO" sz="1800" dirty="0">
                <a:latin typeface="+mn-lt"/>
              </a:rPr>
              <a:t> mat (mattrygghet, hygiene og allergi. Håndvask)</a:t>
            </a:r>
          </a:p>
          <a:p>
            <a:pPr marL="514350" indent="-514350">
              <a:lnSpc>
                <a:spcPct val="120000"/>
              </a:lnSpc>
              <a:buFont typeface="+mj-lt"/>
              <a:buAutoNum type="arabicPeriod"/>
            </a:pPr>
            <a:r>
              <a:rPr lang="nb-NO" sz="2000" b="1" dirty="0">
                <a:solidFill>
                  <a:schemeClr val="accent6">
                    <a:lumMod val="75000"/>
                  </a:schemeClr>
                </a:solidFill>
                <a:latin typeface="+mn-lt"/>
              </a:rPr>
              <a:t>T</a:t>
            </a:r>
            <a:r>
              <a:rPr lang="nb-NO" sz="1800" dirty="0">
                <a:solidFill>
                  <a:schemeClr val="accent6">
                    <a:lumMod val="75000"/>
                  </a:schemeClr>
                </a:solidFill>
                <a:latin typeface="+mn-lt"/>
              </a:rPr>
              <a:t>rivsel</a:t>
            </a:r>
            <a:r>
              <a:rPr lang="nb-NO" sz="1800" dirty="0">
                <a:latin typeface="+mn-lt"/>
              </a:rPr>
              <a:t> – måltidet bør være et sosialt samlingspunkt, </a:t>
            </a:r>
            <a:br>
              <a:rPr lang="nb-NO" sz="1800" dirty="0">
                <a:latin typeface="+mn-lt"/>
              </a:rPr>
            </a:br>
            <a:r>
              <a:rPr lang="nb-NO" sz="1800" dirty="0">
                <a:latin typeface="+mn-lt"/>
              </a:rPr>
              <a:t>viktig for å skape og vedlikeholde fellesskap</a:t>
            </a:r>
          </a:p>
          <a:p>
            <a:pPr marL="457200" lvl="1" indent="0">
              <a:lnSpc>
                <a:spcPct val="120000"/>
              </a:lnSpc>
              <a:buNone/>
            </a:pPr>
            <a:endParaRPr lang="nb-NO" sz="1800" dirty="0">
              <a:latin typeface="+mn-lt"/>
            </a:endParaRPr>
          </a:p>
        </p:txBody>
      </p:sp>
      <p:sp>
        <p:nvSpPr>
          <p:cNvPr id="4" name="Plassholder for dato 3"/>
          <p:cNvSpPr>
            <a:spLocks noGrp="1"/>
          </p:cNvSpPr>
          <p:nvPr>
            <p:ph type="dt" sz="half" idx="2"/>
          </p:nvPr>
        </p:nvSpPr>
        <p:spPr/>
        <p:txBody>
          <a:bodyPr/>
          <a:lstStyle/>
          <a:p>
            <a:fld id="{CFDB899E-8D1A-4931-9246-3E7D3176E7C1}" type="datetime1">
              <a:rPr lang="nb-NO" smtClean="0"/>
              <a:t>26.01.2017</a:t>
            </a:fld>
            <a:endParaRPr lang="nb-NO" dirty="0"/>
          </a:p>
        </p:txBody>
      </p:sp>
      <p:sp>
        <p:nvSpPr>
          <p:cNvPr id="9" name="TextBox 8"/>
          <p:cNvSpPr txBox="1"/>
          <p:nvPr/>
        </p:nvSpPr>
        <p:spPr>
          <a:xfrm>
            <a:off x="8170110" y="3336743"/>
            <a:ext cx="739025" cy="369332"/>
          </a:xfrm>
          <a:prstGeom prst="rect">
            <a:avLst/>
          </a:prstGeom>
          <a:noFill/>
          <a:ln>
            <a:noFill/>
          </a:ln>
        </p:spPr>
        <p:txBody>
          <a:bodyPr wrap="square" rtlCol="0">
            <a:spAutoFit/>
          </a:bodyPr>
          <a:lstStyle/>
          <a:p>
            <a:r>
              <a:rPr lang="nb-NO" dirty="0"/>
              <a:t>Tilsyn</a:t>
            </a:r>
          </a:p>
        </p:txBody>
      </p:sp>
      <p:sp>
        <p:nvSpPr>
          <p:cNvPr id="12" name="TextBox 11"/>
          <p:cNvSpPr txBox="1"/>
          <p:nvPr/>
        </p:nvSpPr>
        <p:spPr>
          <a:xfrm>
            <a:off x="6558206" y="3319405"/>
            <a:ext cx="775676" cy="369332"/>
          </a:xfrm>
          <a:prstGeom prst="rect">
            <a:avLst/>
          </a:prstGeom>
          <a:noFill/>
          <a:ln>
            <a:noFill/>
          </a:ln>
        </p:spPr>
        <p:txBody>
          <a:bodyPr wrap="square" rtlCol="0">
            <a:spAutoFit/>
          </a:bodyPr>
          <a:lstStyle/>
          <a:p>
            <a:r>
              <a:rPr lang="nb-NO" dirty="0"/>
              <a:t>Tid</a:t>
            </a:r>
          </a:p>
        </p:txBody>
      </p:sp>
      <p:sp>
        <p:nvSpPr>
          <p:cNvPr id="13" name="TextBox 12"/>
          <p:cNvSpPr txBox="1"/>
          <p:nvPr/>
        </p:nvSpPr>
        <p:spPr>
          <a:xfrm>
            <a:off x="8210247" y="5138164"/>
            <a:ext cx="933753" cy="369332"/>
          </a:xfrm>
          <a:prstGeom prst="rect">
            <a:avLst/>
          </a:prstGeom>
          <a:noFill/>
          <a:ln>
            <a:noFill/>
          </a:ln>
        </p:spPr>
        <p:txBody>
          <a:bodyPr wrap="square" rtlCol="0">
            <a:spAutoFit/>
          </a:bodyPr>
          <a:lstStyle/>
          <a:p>
            <a:r>
              <a:rPr lang="nb-NO" dirty="0"/>
              <a:t>Tilbud</a:t>
            </a:r>
          </a:p>
        </p:txBody>
      </p:sp>
      <p:sp>
        <p:nvSpPr>
          <p:cNvPr id="14" name="TextBox 13"/>
          <p:cNvSpPr txBox="1"/>
          <p:nvPr/>
        </p:nvSpPr>
        <p:spPr>
          <a:xfrm>
            <a:off x="6410766" y="5140658"/>
            <a:ext cx="923116" cy="369332"/>
          </a:xfrm>
          <a:prstGeom prst="rect">
            <a:avLst/>
          </a:prstGeom>
          <a:noFill/>
          <a:ln>
            <a:noFill/>
          </a:ln>
        </p:spPr>
        <p:txBody>
          <a:bodyPr wrap="square" rtlCol="0">
            <a:spAutoFit/>
          </a:bodyPr>
          <a:lstStyle/>
          <a:p>
            <a:r>
              <a:rPr lang="nb-NO" dirty="0"/>
              <a:t>Trygg</a:t>
            </a:r>
          </a:p>
        </p:txBody>
      </p:sp>
      <p:pic>
        <p:nvPicPr>
          <p:cNvPr id="1027" name="Picture 3" descr="C:\Users\André\AppData\Local\Microsoft\Windows\Temporary Internet Files\Content.IE5\UEUVD70I\Fra_Luca_Pacioli_Letter_T_150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6119" y="3776824"/>
            <a:ext cx="1425810" cy="115348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999878" y="4151564"/>
            <a:ext cx="1502051" cy="461665"/>
          </a:xfrm>
          <a:prstGeom prst="rect">
            <a:avLst/>
          </a:prstGeom>
          <a:noFill/>
          <a:ln>
            <a:noFill/>
          </a:ln>
        </p:spPr>
        <p:txBody>
          <a:bodyPr wrap="square" rtlCol="0">
            <a:spAutoFit/>
          </a:bodyPr>
          <a:lstStyle/>
          <a:p>
            <a:r>
              <a:rPr lang="nb-NO" sz="2400" b="1" dirty="0">
                <a:solidFill>
                  <a:srgbClr val="00B050"/>
                </a:solidFill>
              </a:rPr>
              <a:t>   </a:t>
            </a:r>
            <a:r>
              <a:rPr lang="nb-NO" sz="2400" b="1" dirty="0">
                <a:solidFill>
                  <a:schemeClr val="accent6">
                    <a:lumMod val="75000"/>
                  </a:schemeClr>
                </a:solidFill>
              </a:rPr>
              <a:t>TRIVSEL</a:t>
            </a:r>
          </a:p>
        </p:txBody>
      </p:sp>
      <p:sp>
        <p:nvSpPr>
          <p:cNvPr id="6" name="Rectangle 5"/>
          <p:cNvSpPr/>
          <p:nvPr/>
        </p:nvSpPr>
        <p:spPr>
          <a:xfrm>
            <a:off x="6829585" y="3603039"/>
            <a:ext cx="1918879" cy="15587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4151" y="337220"/>
            <a:ext cx="1851921" cy="2629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93566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Plassholder for lysbildenummer 5"/>
          <p:cNvSpPr>
            <a:spLocks noGrp="1"/>
          </p:cNvSpPr>
          <p:nvPr>
            <p:ph type="sldNum" sz="quarter" idx="4294967295"/>
          </p:nvPr>
        </p:nvSpPr>
        <p:spPr>
          <a:xfrm>
            <a:off x="8305800" y="5334000"/>
            <a:ext cx="457200" cy="254000"/>
          </a:xfrm>
          <a:prstGeom prst="rect">
            <a:avLst/>
          </a:prstGeom>
        </p:spPr>
        <p:txBody>
          <a:bodyPr/>
          <a:lstStyle/>
          <a:p>
            <a:pPr>
              <a:defRPr/>
            </a:pPr>
            <a:r>
              <a:rPr lang="nn-NO"/>
              <a:t>| </a:t>
            </a:r>
            <a:fld id="{4736CB1F-E0FC-413B-97E6-B586C7AC685F}" type="slidenum">
              <a:rPr lang="nn-NO"/>
              <a:pPr>
                <a:defRPr/>
              </a:pPr>
              <a:t>9</a:t>
            </a:fld>
            <a:endParaRPr lang="nn-NO" sz="1400"/>
          </a:p>
        </p:txBody>
      </p:sp>
      <p:sp>
        <p:nvSpPr>
          <p:cNvPr id="4099" name="Rectangle 2"/>
          <p:cNvSpPr>
            <a:spLocks noGrp="1" noChangeArrowheads="1"/>
          </p:cNvSpPr>
          <p:nvPr>
            <p:ph type="title"/>
          </p:nvPr>
        </p:nvSpPr>
        <p:spPr>
          <a:xfrm>
            <a:off x="720763" y="550568"/>
            <a:ext cx="8222389" cy="463846"/>
          </a:xfrm>
        </p:spPr>
        <p:txBody>
          <a:bodyPr/>
          <a:lstStyle/>
          <a:p>
            <a:pPr algn="l" eaLnBrk="1" hangingPunct="1"/>
            <a:r>
              <a:rPr lang="nb-NO" altLang="nb-NO" sz="2400" b="1" dirty="0">
                <a:solidFill>
                  <a:schemeClr val="accent1"/>
                </a:solidFill>
              </a:rPr>
              <a:t>   Kantine/matbod = skolens </a:t>
            </a:r>
            <a:r>
              <a:rPr lang="nb-NO" altLang="nb-NO" sz="2400" b="1" dirty="0" err="1">
                <a:solidFill>
                  <a:schemeClr val="accent1"/>
                </a:solidFill>
              </a:rPr>
              <a:t>HJerte</a:t>
            </a:r>
            <a:r>
              <a:rPr lang="nb-NO" altLang="nb-NO" sz="2400" b="1" dirty="0">
                <a:solidFill>
                  <a:schemeClr val="accent1"/>
                </a:solidFill>
              </a:rPr>
              <a:t>...</a:t>
            </a:r>
          </a:p>
        </p:txBody>
      </p:sp>
      <p:sp>
        <p:nvSpPr>
          <p:cNvPr id="4100" name="Rectangle 3"/>
          <p:cNvSpPr>
            <a:spLocks noGrp="1" noChangeArrowheads="1"/>
          </p:cNvSpPr>
          <p:nvPr>
            <p:ph type="body" idx="1"/>
          </p:nvPr>
        </p:nvSpPr>
        <p:spPr>
          <a:xfrm>
            <a:off x="2267745" y="2795324"/>
            <a:ext cx="3988901" cy="432593"/>
          </a:xfrm>
        </p:spPr>
        <p:txBody>
          <a:bodyPr>
            <a:noAutofit/>
          </a:bodyPr>
          <a:lstStyle/>
          <a:p>
            <a:pPr eaLnBrk="1" hangingPunct="1">
              <a:buFontTx/>
              <a:buNone/>
            </a:pPr>
            <a:r>
              <a:rPr lang="nb-NO" altLang="nb-NO" sz="2400" b="1" dirty="0"/>
              <a:t> Kantineansatte/hjelpere</a:t>
            </a:r>
            <a:endParaRPr lang="nb-NO" altLang="nb-NO" b="1" i="1" dirty="0"/>
          </a:p>
        </p:txBody>
      </p:sp>
      <p:sp>
        <p:nvSpPr>
          <p:cNvPr id="4101" name="Text Box 4"/>
          <p:cNvSpPr txBox="1">
            <a:spLocks noChangeArrowheads="1"/>
          </p:cNvSpPr>
          <p:nvPr/>
        </p:nvSpPr>
        <p:spPr bwMode="auto">
          <a:xfrm>
            <a:off x="762000" y="2222501"/>
            <a:ext cx="112518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0758C"/>
              </a:buClr>
              <a:buSzPct val="135000"/>
              <a:buChar char="•"/>
              <a:defRPr sz="2800">
                <a:solidFill>
                  <a:schemeClr val="tx1"/>
                </a:solidFill>
                <a:latin typeface="Arial" charset="0"/>
              </a:defRPr>
            </a:lvl1pPr>
            <a:lvl2pPr marL="742950" indent="-285750">
              <a:spcBef>
                <a:spcPct val="20000"/>
              </a:spcBef>
              <a:buClr>
                <a:srgbClr val="00758C"/>
              </a:buClr>
              <a:buSzPct val="65000"/>
              <a:buFont typeface="Times" pitchFamily="18" charset="0"/>
              <a:buChar char="•"/>
              <a:defRPr sz="2500">
                <a:solidFill>
                  <a:schemeClr val="tx1"/>
                </a:solidFill>
                <a:latin typeface="Arial" charset="0"/>
              </a:defRPr>
            </a:lvl2pPr>
            <a:lvl3pPr marL="1143000" indent="-228600">
              <a:spcBef>
                <a:spcPct val="20000"/>
              </a:spcBef>
              <a:buClr>
                <a:srgbClr val="00758C"/>
              </a:buClr>
              <a:buChar char="•"/>
              <a:defRPr sz="2200">
                <a:solidFill>
                  <a:schemeClr val="tx1"/>
                </a:solidFill>
                <a:latin typeface="Arial" charset="0"/>
              </a:defRPr>
            </a:lvl3pPr>
            <a:lvl4pPr marL="1600200" indent="-228600">
              <a:spcBef>
                <a:spcPct val="20000"/>
              </a:spcBef>
              <a:buClr>
                <a:srgbClr val="00758C"/>
              </a:buClr>
              <a:buSzPct val="100000"/>
              <a:buFont typeface="Times" pitchFamily="18" charset="0"/>
              <a:buChar char="-"/>
              <a:defRPr sz="1900">
                <a:solidFill>
                  <a:schemeClr val="tx1"/>
                </a:solidFill>
                <a:latin typeface="Arial" charset="0"/>
              </a:defRPr>
            </a:lvl4pPr>
            <a:lvl5pPr marL="2057400" indent="-228600">
              <a:spcBef>
                <a:spcPct val="20000"/>
              </a:spcBef>
              <a:buClr>
                <a:srgbClr val="00758C"/>
              </a:buClr>
              <a:buChar char="-"/>
              <a:defRPr sz="1700">
                <a:solidFill>
                  <a:schemeClr val="tx1"/>
                </a:solidFill>
                <a:latin typeface="Arial" charset="0"/>
              </a:defRPr>
            </a:lvl5pPr>
            <a:lvl6pPr marL="2514600" indent="-228600" eaLnBrk="0" fontAlgn="base" hangingPunct="0">
              <a:spcBef>
                <a:spcPct val="20000"/>
              </a:spcBef>
              <a:spcAft>
                <a:spcPct val="0"/>
              </a:spcAft>
              <a:buClr>
                <a:srgbClr val="00758C"/>
              </a:buClr>
              <a:buChar char="-"/>
              <a:defRPr sz="1700">
                <a:solidFill>
                  <a:schemeClr val="tx1"/>
                </a:solidFill>
                <a:latin typeface="Arial" charset="0"/>
              </a:defRPr>
            </a:lvl6pPr>
            <a:lvl7pPr marL="2971800" indent="-228600" eaLnBrk="0" fontAlgn="base" hangingPunct="0">
              <a:spcBef>
                <a:spcPct val="20000"/>
              </a:spcBef>
              <a:spcAft>
                <a:spcPct val="0"/>
              </a:spcAft>
              <a:buClr>
                <a:srgbClr val="00758C"/>
              </a:buClr>
              <a:buChar char="-"/>
              <a:defRPr sz="1700">
                <a:solidFill>
                  <a:schemeClr val="tx1"/>
                </a:solidFill>
                <a:latin typeface="Arial" charset="0"/>
              </a:defRPr>
            </a:lvl7pPr>
            <a:lvl8pPr marL="3429000" indent="-228600" eaLnBrk="0" fontAlgn="base" hangingPunct="0">
              <a:spcBef>
                <a:spcPct val="20000"/>
              </a:spcBef>
              <a:spcAft>
                <a:spcPct val="0"/>
              </a:spcAft>
              <a:buClr>
                <a:srgbClr val="00758C"/>
              </a:buClr>
              <a:buChar char="-"/>
              <a:defRPr sz="1700">
                <a:solidFill>
                  <a:schemeClr val="tx1"/>
                </a:solidFill>
                <a:latin typeface="Arial" charset="0"/>
              </a:defRPr>
            </a:lvl8pPr>
            <a:lvl9pPr marL="3886200" indent="-228600" eaLnBrk="0" fontAlgn="base" hangingPunct="0">
              <a:spcBef>
                <a:spcPct val="20000"/>
              </a:spcBef>
              <a:spcAft>
                <a:spcPct val="0"/>
              </a:spcAft>
              <a:buClr>
                <a:srgbClr val="00758C"/>
              </a:buClr>
              <a:buChar char="-"/>
              <a:defRPr sz="1700">
                <a:solidFill>
                  <a:schemeClr val="tx1"/>
                </a:solidFill>
                <a:latin typeface="Arial" charset="0"/>
              </a:defRPr>
            </a:lvl9pPr>
          </a:lstStyle>
          <a:p>
            <a:pPr eaLnBrk="1" hangingPunct="1">
              <a:spcBef>
                <a:spcPct val="0"/>
              </a:spcBef>
              <a:buClrTx/>
              <a:buSzTx/>
              <a:buFontTx/>
              <a:buNone/>
            </a:pPr>
            <a:r>
              <a:rPr lang="nb-NO" altLang="nb-NO" sz="2000">
                <a:solidFill>
                  <a:srgbClr val="CC3300"/>
                </a:solidFill>
                <a:latin typeface="Arial Narrow" pitchFamily="34" charset="0"/>
              </a:rPr>
              <a:t>effektivitet</a:t>
            </a:r>
          </a:p>
        </p:txBody>
      </p:sp>
      <p:sp>
        <p:nvSpPr>
          <p:cNvPr id="4102" name="Text Box 5"/>
          <p:cNvSpPr txBox="1">
            <a:spLocks noChangeArrowheads="1"/>
          </p:cNvSpPr>
          <p:nvPr/>
        </p:nvSpPr>
        <p:spPr bwMode="auto">
          <a:xfrm>
            <a:off x="1828801" y="1397001"/>
            <a:ext cx="15295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0758C"/>
              </a:buClr>
              <a:buSzPct val="135000"/>
              <a:buChar char="•"/>
              <a:defRPr sz="2800">
                <a:solidFill>
                  <a:schemeClr val="tx1"/>
                </a:solidFill>
                <a:latin typeface="Arial" charset="0"/>
              </a:defRPr>
            </a:lvl1pPr>
            <a:lvl2pPr marL="742950" indent="-285750">
              <a:spcBef>
                <a:spcPct val="20000"/>
              </a:spcBef>
              <a:buClr>
                <a:srgbClr val="00758C"/>
              </a:buClr>
              <a:buSzPct val="65000"/>
              <a:buFont typeface="Times" pitchFamily="18" charset="0"/>
              <a:buChar char="•"/>
              <a:defRPr sz="2500">
                <a:solidFill>
                  <a:schemeClr val="tx1"/>
                </a:solidFill>
                <a:latin typeface="Arial" charset="0"/>
              </a:defRPr>
            </a:lvl2pPr>
            <a:lvl3pPr marL="1143000" indent="-228600">
              <a:spcBef>
                <a:spcPct val="20000"/>
              </a:spcBef>
              <a:buClr>
                <a:srgbClr val="00758C"/>
              </a:buClr>
              <a:buChar char="•"/>
              <a:defRPr sz="2200">
                <a:solidFill>
                  <a:schemeClr val="tx1"/>
                </a:solidFill>
                <a:latin typeface="Arial" charset="0"/>
              </a:defRPr>
            </a:lvl3pPr>
            <a:lvl4pPr marL="1600200" indent="-228600">
              <a:spcBef>
                <a:spcPct val="20000"/>
              </a:spcBef>
              <a:buClr>
                <a:srgbClr val="00758C"/>
              </a:buClr>
              <a:buSzPct val="100000"/>
              <a:buFont typeface="Times" pitchFamily="18" charset="0"/>
              <a:buChar char="-"/>
              <a:defRPr sz="1900">
                <a:solidFill>
                  <a:schemeClr val="tx1"/>
                </a:solidFill>
                <a:latin typeface="Arial" charset="0"/>
              </a:defRPr>
            </a:lvl4pPr>
            <a:lvl5pPr marL="2057400" indent="-228600">
              <a:spcBef>
                <a:spcPct val="20000"/>
              </a:spcBef>
              <a:buClr>
                <a:srgbClr val="00758C"/>
              </a:buClr>
              <a:buChar char="-"/>
              <a:defRPr sz="1700">
                <a:solidFill>
                  <a:schemeClr val="tx1"/>
                </a:solidFill>
                <a:latin typeface="Arial" charset="0"/>
              </a:defRPr>
            </a:lvl5pPr>
            <a:lvl6pPr marL="2514600" indent="-228600" eaLnBrk="0" fontAlgn="base" hangingPunct="0">
              <a:spcBef>
                <a:spcPct val="20000"/>
              </a:spcBef>
              <a:spcAft>
                <a:spcPct val="0"/>
              </a:spcAft>
              <a:buClr>
                <a:srgbClr val="00758C"/>
              </a:buClr>
              <a:buChar char="-"/>
              <a:defRPr sz="1700">
                <a:solidFill>
                  <a:schemeClr val="tx1"/>
                </a:solidFill>
                <a:latin typeface="Arial" charset="0"/>
              </a:defRPr>
            </a:lvl6pPr>
            <a:lvl7pPr marL="2971800" indent="-228600" eaLnBrk="0" fontAlgn="base" hangingPunct="0">
              <a:spcBef>
                <a:spcPct val="20000"/>
              </a:spcBef>
              <a:spcAft>
                <a:spcPct val="0"/>
              </a:spcAft>
              <a:buClr>
                <a:srgbClr val="00758C"/>
              </a:buClr>
              <a:buChar char="-"/>
              <a:defRPr sz="1700">
                <a:solidFill>
                  <a:schemeClr val="tx1"/>
                </a:solidFill>
                <a:latin typeface="Arial" charset="0"/>
              </a:defRPr>
            </a:lvl7pPr>
            <a:lvl8pPr marL="3429000" indent="-228600" eaLnBrk="0" fontAlgn="base" hangingPunct="0">
              <a:spcBef>
                <a:spcPct val="20000"/>
              </a:spcBef>
              <a:spcAft>
                <a:spcPct val="0"/>
              </a:spcAft>
              <a:buClr>
                <a:srgbClr val="00758C"/>
              </a:buClr>
              <a:buChar char="-"/>
              <a:defRPr sz="1700">
                <a:solidFill>
                  <a:schemeClr val="tx1"/>
                </a:solidFill>
                <a:latin typeface="Arial" charset="0"/>
              </a:defRPr>
            </a:lvl8pPr>
            <a:lvl9pPr marL="3886200" indent="-228600" eaLnBrk="0" fontAlgn="base" hangingPunct="0">
              <a:spcBef>
                <a:spcPct val="20000"/>
              </a:spcBef>
              <a:spcAft>
                <a:spcPct val="0"/>
              </a:spcAft>
              <a:buClr>
                <a:srgbClr val="00758C"/>
              </a:buClr>
              <a:buChar char="-"/>
              <a:defRPr sz="1700">
                <a:solidFill>
                  <a:schemeClr val="tx1"/>
                </a:solidFill>
                <a:latin typeface="Arial" charset="0"/>
              </a:defRPr>
            </a:lvl9pPr>
          </a:lstStyle>
          <a:p>
            <a:pPr eaLnBrk="1" hangingPunct="1">
              <a:spcBef>
                <a:spcPct val="0"/>
              </a:spcBef>
              <a:buClrTx/>
              <a:buSzTx/>
              <a:buFontTx/>
              <a:buNone/>
            </a:pPr>
            <a:r>
              <a:rPr lang="nb-NO" altLang="nb-NO" sz="2000" dirty="0">
                <a:solidFill>
                  <a:srgbClr val="CC3300"/>
                </a:solidFill>
                <a:latin typeface="Arial Narrow" pitchFamily="34" charset="0"/>
              </a:rPr>
              <a:t>markedsføring</a:t>
            </a:r>
          </a:p>
        </p:txBody>
      </p:sp>
      <p:sp>
        <p:nvSpPr>
          <p:cNvPr id="4103" name="Text Box 6"/>
          <p:cNvSpPr txBox="1">
            <a:spLocks noChangeArrowheads="1"/>
          </p:cNvSpPr>
          <p:nvPr/>
        </p:nvSpPr>
        <p:spPr bwMode="auto">
          <a:xfrm>
            <a:off x="914402" y="3238501"/>
            <a:ext cx="9204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0758C"/>
              </a:buClr>
              <a:buSzPct val="135000"/>
              <a:buChar char="•"/>
              <a:defRPr sz="2800">
                <a:solidFill>
                  <a:schemeClr val="tx1"/>
                </a:solidFill>
                <a:latin typeface="Arial" charset="0"/>
              </a:defRPr>
            </a:lvl1pPr>
            <a:lvl2pPr marL="742950" indent="-285750">
              <a:spcBef>
                <a:spcPct val="20000"/>
              </a:spcBef>
              <a:buClr>
                <a:srgbClr val="00758C"/>
              </a:buClr>
              <a:buSzPct val="65000"/>
              <a:buFont typeface="Times" pitchFamily="18" charset="0"/>
              <a:buChar char="•"/>
              <a:defRPr sz="2500">
                <a:solidFill>
                  <a:schemeClr val="tx1"/>
                </a:solidFill>
                <a:latin typeface="Arial" charset="0"/>
              </a:defRPr>
            </a:lvl2pPr>
            <a:lvl3pPr marL="1143000" indent="-228600">
              <a:spcBef>
                <a:spcPct val="20000"/>
              </a:spcBef>
              <a:buClr>
                <a:srgbClr val="00758C"/>
              </a:buClr>
              <a:buChar char="•"/>
              <a:defRPr sz="2200">
                <a:solidFill>
                  <a:schemeClr val="tx1"/>
                </a:solidFill>
                <a:latin typeface="Arial" charset="0"/>
              </a:defRPr>
            </a:lvl3pPr>
            <a:lvl4pPr marL="1600200" indent="-228600">
              <a:spcBef>
                <a:spcPct val="20000"/>
              </a:spcBef>
              <a:buClr>
                <a:srgbClr val="00758C"/>
              </a:buClr>
              <a:buSzPct val="100000"/>
              <a:buFont typeface="Times" pitchFamily="18" charset="0"/>
              <a:buChar char="-"/>
              <a:defRPr sz="1900">
                <a:solidFill>
                  <a:schemeClr val="tx1"/>
                </a:solidFill>
                <a:latin typeface="Arial" charset="0"/>
              </a:defRPr>
            </a:lvl4pPr>
            <a:lvl5pPr marL="2057400" indent="-228600">
              <a:spcBef>
                <a:spcPct val="20000"/>
              </a:spcBef>
              <a:buClr>
                <a:srgbClr val="00758C"/>
              </a:buClr>
              <a:buChar char="-"/>
              <a:defRPr sz="1700">
                <a:solidFill>
                  <a:schemeClr val="tx1"/>
                </a:solidFill>
                <a:latin typeface="Arial" charset="0"/>
              </a:defRPr>
            </a:lvl5pPr>
            <a:lvl6pPr marL="2514600" indent="-228600" eaLnBrk="0" fontAlgn="base" hangingPunct="0">
              <a:spcBef>
                <a:spcPct val="20000"/>
              </a:spcBef>
              <a:spcAft>
                <a:spcPct val="0"/>
              </a:spcAft>
              <a:buClr>
                <a:srgbClr val="00758C"/>
              </a:buClr>
              <a:buChar char="-"/>
              <a:defRPr sz="1700">
                <a:solidFill>
                  <a:schemeClr val="tx1"/>
                </a:solidFill>
                <a:latin typeface="Arial" charset="0"/>
              </a:defRPr>
            </a:lvl6pPr>
            <a:lvl7pPr marL="2971800" indent="-228600" eaLnBrk="0" fontAlgn="base" hangingPunct="0">
              <a:spcBef>
                <a:spcPct val="20000"/>
              </a:spcBef>
              <a:spcAft>
                <a:spcPct val="0"/>
              </a:spcAft>
              <a:buClr>
                <a:srgbClr val="00758C"/>
              </a:buClr>
              <a:buChar char="-"/>
              <a:defRPr sz="1700">
                <a:solidFill>
                  <a:schemeClr val="tx1"/>
                </a:solidFill>
                <a:latin typeface="Arial" charset="0"/>
              </a:defRPr>
            </a:lvl7pPr>
            <a:lvl8pPr marL="3429000" indent="-228600" eaLnBrk="0" fontAlgn="base" hangingPunct="0">
              <a:spcBef>
                <a:spcPct val="20000"/>
              </a:spcBef>
              <a:spcAft>
                <a:spcPct val="0"/>
              </a:spcAft>
              <a:buClr>
                <a:srgbClr val="00758C"/>
              </a:buClr>
              <a:buChar char="-"/>
              <a:defRPr sz="1700">
                <a:solidFill>
                  <a:schemeClr val="tx1"/>
                </a:solidFill>
                <a:latin typeface="Arial" charset="0"/>
              </a:defRPr>
            </a:lvl8pPr>
            <a:lvl9pPr marL="3886200" indent="-228600" eaLnBrk="0" fontAlgn="base" hangingPunct="0">
              <a:spcBef>
                <a:spcPct val="20000"/>
              </a:spcBef>
              <a:spcAft>
                <a:spcPct val="0"/>
              </a:spcAft>
              <a:buClr>
                <a:srgbClr val="00758C"/>
              </a:buClr>
              <a:buChar char="-"/>
              <a:defRPr sz="1700">
                <a:solidFill>
                  <a:schemeClr val="tx1"/>
                </a:solidFill>
                <a:latin typeface="Arial" charset="0"/>
              </a:defRPr>
            </a:lvl9pPr>
          </a:lstStyle>
          <a:p>
            <a:pPr eaLnBrk="1" hangingPunct="1">
              <a:spcBef>
                <a:spcPct val="0"/>
              </a:spcBef>
              <a:buClrTx/>
              <a:buSzTx/>
              <a:buFontTx/>
              <a:buNone/>
            </a:pPr>
            <a:r>
              <a:rPr lang="nb-NO" altLang="nb-NO" sz="2000" b="1" dirty="0">
                <a:solidFill>
                  <a:srgbClr val="CC3300"/>
                </a:solidFill>
                <a:latin typeface="Arial Narrow" pitchFamily="34" charset="0"/>
              </a:rPr>
              <a:t>påvirke</a:t>
            </a:r>
          </a:p>
        </p:txBody>
      </p:sp>
      <p:sp>
        <p:nvSpPr>
          <p:cNvPr id="4104" name="Text Box 7"/>
          <p:cNvSpPr txBox="1">
            <a:spLocks noChangeArrowheads="1"/>
          </p:cNvSpPr>
          <p:nvPr/>
        </p:nvSpPr>
        <p:spPr bwMode="auto">
          <a:xfrm>
            <a:off x="3200403" y="4635501"/>
            <a:ext cx="7232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0758C"/>
              </a:buClr>
              <a:buSzPct val="135000"/>
              <a:buChar char="•"/>
              <a:defRPr sz="2800">
                <a:solidFill>
                  <a:schemeClr val="tx1"/>
                </a:solidFill>
                <a:latin typeface="Arial" charset="0"/>
              </a:defRPr>
            </a:lvl1pPr>
            <a:lvl2pPr marL="742950" indent="-285750">
              <a:spcBef>
                <a:spcPct val="20000"/>
              </a:spcBef>
              <a:buClr>
                <a:srgbClr val="00758C"/>
              </a:buClr>
              <a:buSzPct val="65000"/>
              <a:buFont typeface="Times" pitchFamily="18" charset="0"/>
              <a:buChar char="•"/>
              <a:defRPr sz="2500">
                <a:solidFill>
                  <a:schemeClr val="tx1"/>
                </a:solidFill>
                <a:latin typeface="Arial" charset="0"/>
              </a:defRPr>
            </a:lvl2pPr>
            <a:lvl3pPr marL="1143000" indent="-228600">
              <a:spcBef>
                <a:spcPct val="20000"/>
              </a:spcBef>
              <a:buClr>
                <a:srgbClr val="00758C"/>
              </a:buClr>
              <a:buChar char="•"/>
              <a:defRPr sz="2200">
                <a:solidFill>
                  <a:schemeClr val="tx1"/>
                </a:solidFill>
                <a:latin typeface="Arial" charset="0"/>
              </a:defRPr>
            </a:lvl3pPr>
            <a:lvl4pPr marL="1600200" indent="-228600">
              <a:spcBef>
                <a:spcPct val="20000"/>
              </a:spcBef>
              <a:buClr>
                <a:srgbClr val="00758C"/>
              </a:buClr>
              <a:buSzPct val="100000"/>
              <a:buFont typeface="Times" pitchFamily="18" charset="0"/>
              <a:buChar char="-"/>
              <a:defRPr sz="1900">
                <a:solidFill>
                  <a:schemeClr val="tx1"/>
                </a:solidFill>
                <a:latin typeface="Arial" charset="0"/>
              </a:defRPr>
            </a:lvl4pPr>
            <a:lvl5pPr marL="2057400" indent="-228600">
              <a:spcBef>
                <a:spcPct val="20000"/>
              </a:spcBef>
              <a:buClr>
                <a:srgbClr val="00758C"/>
              </a:buClr>
              <a:buChar char="-"/>
              <a:defRPr sz="1700">
                <a:solidFill>
                  <a:schemeClr val="tx1"/>
                </a:solidFill>
                <a:latin typeface="Arial" charset="0"/>
              </a:defRPr>
            </a:lvl5pPr>
            <a:lvl6pPr marL="2514600" indent="-228600" eaLnBrk="0" fontAlgn="base" hangingPunct="0">
              <a:spcBef>
                <a:spcPct val="20000"/>
              </a:spcBef>
              <a:spcAft>
                <a:spcPct val="0"/>
              </a:spcAft>
              <a:buClr>
                <a:srgbClr val="00758C"/>
              </a:buClr>
              <a:buChar char="-"/>
              <a:defRPr sz="1700">
                <a:solidFill>
                  <a:schemeClr val="tx1"/>
                </a:solidFill>
                <a:latin typeface="Arial" charset="0"/>
              </a:defRPr>
            </a:lvl6pPr>
            <a:lvl7pPr marL="2971800" indent="-228600" eaLnBrk="0" fontAlgn="base" hangingPunct="0">
              <a:spcBef>
                <a:spcPct val="20000"/>
              </a:spcBef>
              <a:spcAft>
                <a:spcPct val="0"/>
              </a:spcAft>
              <a:buClr>
                <a:srgbClr val="00758C"/>
              </a:buClr>
              <a:buChar char="-"/>
              <a:defRPr sz="1700">
                <a:solidFill>
                  <a:schemeClr val="tx1"/>
                </a:solidFill>
                <a:latin typeface="Arial" charset="0"/>
              </a:defRPr>
            </a:lvl7pPr>
            <a:lvl8pPr marL="3429000" indent="-228600" eaLnBrk="0" fontAlgn="base" hangingPunct="0">
              <a:spcBef>
                <a:spcPct val="20000"/>
              </a:spcBef>
              <a:spcAft>
                <a:spcPct val="0"/>
              </a:spcAft>
              <a:buClr>
                <a:srgbClr val="00758C"/>
              </a:buClr>
              <a:buChar char="-"/>
              <a:defRPr sz="1700">
                <a:solidFill>
                  <a:schemeClr val="tx1"/>
                </a:solidFill>
                <a:latin typeface="Arial" charset="0"/>
              </a:defRPr>
            </a:lvl8pPr>
            <a:lvl9pPr marL="3886200" indent="-228600" eaLnBrk="0" fontAlgn="base" hangingPunct="0">
              <a:spcBef>
                <a:spcPct val="20000"/>
              </a:spcBef>
              <a:spcAft>
                <a:spcPct val="0"/>
              </a:spcAft>
              <a:buClr>
                <a:srgbClr val="00758C"/>
              </a:buClr>
              <a:buChar char="-"/>
              <a:defRPr sz="1700">
                <a:solidFill>
                  <a:schemeClr val="tx1"/>
                </a:solidFill>
                <a:latin typeface="Arial" charset="0"/>
              </a:defRPr>
            </a:lvl9pPr>
          </a:lstStyle>
          <a:p>
            <a:pPr eaLnBrk="1" hangingPunct="1">
              <a:spcBef>
                <a:spcPct val="0"/>
              </a:spcBef>
              <a:buClrTx/>
              <a:buSzTx/>
              <a:buFontTx/>
              <a:buNone/>
            </a:pPr>
            <a:r>
              <a:rPr lang="nb-NO" altLang="nb-NO" sz="2000" b="1">
                <a:solidFill>
                  <a:srgbClr val="CC3300"/>
                </a:solidFill>
                <a:latin typeface="Arial Narrow" pitchFamily="34" charset="0"/>
              </a:rPr>
              <a:t>smak</a:t>
            </a:r>
          </a:p>
        </p:txBody>
      </p:sp>
      <p:sp>
        <p:nvSpPr>
          <p:cNvPr id="4105" name="Text Box 8"/>
          <p:cNvSpPr txBox="1">
            <a:spLocks noChangeArrowheads="1"/>
          </p:cNvSpPr>
          <p:nvPr/>
        </p:nvSpPr>
        <p:spPr bwMode="auto">
          <a:xfrm>
            <a:off x="1905003" y="3937001"/>
            <a:ext cx="108715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0758C"/>
              </a:buClr>
              <a:buSzPct val="135000"/>
              <a:buChar char="•"/>
              <a:defRPr sz="2800">
                <a:solidFill>
                  <a:schemeClr val="tx1"/>
                </a:solidFill>
                <a:latin typeface="Arial" charset="0"/>
              </a:defRPr>
            </a:lvl1pPr>
            <a:lvl2pPr marL="742950" indent="-285750">
              <a:spcBef>
                <a:spcPct val="20000"/>
              </a:spcBef>
              <a:buClr>
                <a:srgbClr val="00758C"/>
              </a:buClr>
              <a:buSzPct val="65000"/>
              <a:buFont typeface="Times" pitchFamily="18" charset="0"/>
              <a:buChar char="•"/>
              <a:defRPr sz="2500">
                <a:solidFill>
                  <a:schemeClr val="tx1"/>
                </a:solidFill>
                <a:latin typeface="Arial" charset="0"/>
              </a:defRPr>
            </a:lvl2pPr>
            <a:lvl3pPr marL="1143000" indent="-228600">
              <a:spcBef>
                <a:spcPct val="20000"/>
              </a:spcBef>
              <a:buClr>
                <a:srgbClr val="00758C"/>
              </a:buClr>
              <a:buChar char="•"/>
              <a:defRPr sz="2200">
                <a:solidFill>
                  <a:schemeClr val="tx1"/>
                </a:solidFill>
                <a:latin typeface="Arial" charset="0"/>
              </a:defRPr>
            </a:lvl3pPr>
            <a:lvl4pPr marL="1600200" indent="-228600">
              <a:spcBef>
                <a:spcPct val="20000"/>
              </a:spcBef>
              <a:buClr>
                <a:srgbClr val="00758C"/>
              </a:buClr>
              <a:buSzPct val="100000"/>
              <a:buFont typeface="Times" pitchFamily="18" charset="0"/>
              <a:buChar char="-"/>
              <a:defRPr sz="1900">
                <a:solidFill>
                  <a:schemeClr val="tx1"/>
                </a:solidFill>
                <a:latin typeface="Arial" charset="0"/>
              </a:defRPr>
            </a:lvl4pPr>
            <a:lvl5pPr marL="2057400" indent="-228600">
              <a:spcBef>
                <a:spcPct val="20000"/>
              </a:spcBef>
              <a:buClr>
                <a:srgbClr val="00758C"/>
              </a:buClr>
              <a:buChar char="-"/>
              <a:defRPr sz="1700">
                <a:solidFill>
                  <a:schemeClr val="tx1"/>
                </a:solidFill>
                <a:latin typeface="Arial" charset="0"/>
              </a:defRPr>
            </a:lvl5pPr>
            <a:lvl6pPr marL="2514600" indent="-228600" eaLnBrk="0" fontAlgn="base" hangingPunct="0">
              <a:spcBef>
                <a:spcPct val="20000"/>
              </a:spcBef>
              <a:spcAft>
                <a:spcPct val="0"/>
              </a:spcAft>
              <a:buClr>
                <a:srgbClr val="00758C"/>
              </a:buClr>
              <a:buChar char="-"/>
              <a:defRPr sz="1700">
                <a:solidFill>
                  <a:schemeClr val="tx1"/>
                </a:solidFill>
                <a:latin typeface="Arial" charset="0"/>
              </a:defRPr>
            </a:lvl6pPr>
            <a:lvl7pPr marL="2971800" indent="-228600" eaLnBrk="0" fontAlgn="base" hangingPunct="0">
              <a:spcBef>
                <a:spcPct val="20000"/>
              </a:spcBef>
              <a:spcAft>
                <a:spcPct val="0"/>
              </a:spcAft>
              <a:buClr>
                <a:srgbClr val="00758C"/>
              </a:buClr>
              <a:buChar char="-"/>
              <a:defRPr sz="1700">
                <a:solidFill>
                  <a:schemeClr val="tx1"/>
                </a:solidFill>
                <a:latin typeface="Arial" charset="0"/>
              </a:defRPr>
            </a:lvl7pPr>
            <a:lvl8pPr marL="3429000" indent="-228600" eaLnBrk="0" fontAlgn="base" hangingPunct="0">
              <a:spcBef>
                <a:spcPct val="20000"/>
              </a:spcBef>
              <a:spcAft>
                <a:spcPct val="0"/>
              </a:spcAft>
              <a:buClr>
                <a:srgbClr val="00758C"/>
              </a:buClr>
              <a:buChar char="-"/>
              <a:defRPr sz="1700">
                <a:solidFill>
                  <a:schemeClr val="tx1"/>
                </a:solidFill>
                <a:latin typeface="Arial" charset="0"/>
              </a:defRPr>
            </a:lvl8pPr>
            <a:lvl9pPr marL="3886200" indent="-228600" eaLnBrk="0" fontAlgn="base" hangingPunct="0">
              <a:spcBef>
                <a:spcPct val="20000"/>
              </a:spcBef>
              <a:spcAft>
                <a:spcPct val="0"/>
              </a:spcAft>
              <a:buClr>
                <a:srgbClr val="00758C"/>
              </a:buClr>
              <a:buChar char="-"/>
              <a:defRPr sz="1700">
                <a:solidFill>
                  <a:schemeClr val="tx1"/>
                </a:solidFill>
                <a:latin typeface="Arial" charset="0"/>
              </a:defRPr>
            </a:lvl9pPr>
          </a:lstStyle>
          <a:p>
            <a:pPr eaLnBrk="1" hangingPunct="1">
              <a:spcBef>
                <a:spcPct val="0"/>
              </a:spcBef>
              <a:buClrTx/>
              <a:buSzTx/>
              <a:buFontTx/>
              <a:buNone/>
            </a:pPr>
            <a:r>
              <a:rPr lang="nb-NO" altLang="nb-NO" sz="2000">
                <a:solidFill>
                  <a:srgbClr val="CC3300"/>
                </a:solidFill>
                <a:latin typeface="Arial Narrow" pitchFamily="34" charset="0"/>
              </a:rPr>
              <a:t>kunnskap</a:t>
            </a:r>
          </a:p>
        </p:txBody>
      </p:sp>
      <p:sp>
        <p:nvSpPr>
          <p:cNvPr id="4106" name="Text Box 9"/>
          <p:cNvSpPr txBox="1">
            <a:spLocks noChangeArrowheads="1"/>
          </p:cNvSpPr>
          <p:nvPr/>
        </p:nvSpPr>
        <p:spPr bwMode="auto">
          <a:xfrm>
            <a:off x="6339588" y="2857501"/>
            <a:ext cx="12567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00758C"/>
              </a:buClr>
              <a:buSzPct val="135000"/>
              <a:buChar char="•"/>
              <a:defRPr sz="2800">
                <a:solidFill>
                  <a:schemeClr val="tx1"/>
                </a:solidFill>
                <a:latin typeface="Arial" charset="0"/>
              </a:defRPr>
            </a:lvl1pPr>
            <a:lvl2pPr marL="742950" indent="-285750">
              <a:spcBef>
                <a:spcPct val="20000"/>
              </a:spcBef>
              <a:buClr>
                <a:srgbClr val="00758C"/>
              </a:buClr>
              <a:buSzPct val="65000"/>
              <a:buFont typeface="Times" pitchFamily="18" charset="0"/>
              <a:buChar char="•"/>
              <a:defRPr sz="2500">
                <a:solidFill>
                  <a:schemeClr val="tx1"/>
                </a:solidFill>
                <a:latin typeface="Arial" charset="0"/>
              </a:defRPr>
            </a:lvl2pPr>
            <a:lvl3pPr marL="1143000" indent="-228600">
              <a:spcBef>
                <a:spcPct val="20000"/>
              </a:spcBef>
              <a:buClr>
                <a:srgbClr val="00758C"/>
              </a:buClr>
              <a:buChar char="•"/>
              <a:defRPr sz="2200">
                <a:solidFill>
                  <a:schemeClr val="tx1"/>
                </a:solidFill>
                <a:latin typeface="Arial" charset="0"/>
              </a:defRPr>
            </a:lvl3pPr>
            <a:lvl4pPr marL="1600200" indent="-228600">
              <a:spcBef>
                <a:spcPct val="20000"/>
              </a:spcBef>
              <a:buClr>
                <a:srgbClr val="00758C"/>
              </a:buClr>
              <a:buSzPct val="100000"/>
              <a:buFont typeface="Times" pitchFamily="18" charset="0"/>
              <a:buChar char="-"/>
              <a:defRPr sz="1900">
                <a:solidFill>
                  <a:schemeClr val="tx1"/>
                </a:solidFill>
                <a:latin typeface="Arial" charset="0"/>
              </a:defRPr>
            </a:lvl4pPr>
            <a:lvl5pPr marL="2057400" indent="-228600">
              <a:spcBef>
                <a:spcPct val="20000"/>
              </a:spcBef>
              <a:buClr>
                <a:srgbClr val="00758C"/>
              </a:buClr>
              <a:buChar char="-"/>
              <a:defRPr sz="1700">
                <a:solidFill>
                  <a:schemeClr val="tx1"/>
                </a:solidFill>
                <a:latin typeface="Arial" charset="0"/>
              </a:defRPr>
            </a:lvl5pPr>
            <a:lvl6pPr marL="2514600" indent="-228600" eaLnBrk="0" fontAlgn="base" hangingPunct="0">
              <a:spcBef>
                <a:spcPct val="20000"/>
              </a:spcBef>
              <a:spcAft>
                <a:spcPct val="0"/>
              </a:spcAft>
              <a:buClr>
                <a:srgbClr val="00758C"/>
              </a:buClr>
              <a:buChar char="-"/>
              <a:defRPr sz="1700">
                <a:solidFill>
                  <a:schemeClr val="tx1"/>
                </a:solidFill>
                <a:latin typeface="Arial" charset="0"/>
              </a:defRPr>
            </a:lvl6pPr>
            <a:lvl7pPr marL="2971800" indent="-228600" eaLnBrk="0" fontAlgn="base" hangingPunct="0">
              <a:spcBef>
                <a:spcPct val="20000"/>
              </a:spcBef>
              <a:spcAft>
                <a:spcPct val="0"/>
              </a:spcAft>
              <a:buClr>
                <a:srgbClr val="00758C"/>
              </a:buClr>
              <a:buChar char="-"/>
              <a:defRPr sz="1700">
                <a:solidFill>
                  <a:schemeClr val="tx1"/>
                </a:solidFill>
                <a:latin typeface="Arial" charset="0"/>
              </a:defRPr>
            </a:lvl7pPr>
            <a:lvl8pPr marL="3429000" indent="-228600" eaLnBrk="0" fontAlgn="base" hangingPunct="0">
              <a:spcBef>
                <a:spcPct val="20000"/>
              </a:spcBef>
              <a:spcAft>
                <a:spcPct val="0"/>
              </a:spcAft>
              <a:buClr>
                <a:srgbClr val="00758C"/>
              </a:buClr>
              <a:buChar char="-"/>
              <a:defRPr sz="1700">
                <a:solidFill>
                  <a:schemeClr val="tx1"/>
                </a:solidFill>
                <a:latin typeface="Arial" charset="0"/>
              </a:defRPr>
            </a:lvl8pPr>
            <a:lvl9pPr marL="3886200" indent="-228600" eaLnBrk="0" fontAlgn="base" hangingPunct="0">
              <a:spcBef>
                <a:spcPct val="20000"/>
              </a:spcBef>
              <a:spcAft>
                <a:spcPct val="0"/>
              </a:spcAft>
              <a:buClr>
                <a:srgbClr val="00758C"/>
              </a:buClr>
              <a:buChar char="-"/>
              <a:defRPr sz="1700">
                <a:solidFill>
                  <a:schemeClr val="tx1"/>
                </a:solidFill>
                <a:latin typeface="Arial" charset="0"/>
              </a:defRPr>
            </a:lvl9pPr>
          </a:lstStyle>
          <a:p>
            <a:pPr eaLnBrk="1" hangingPunct="1">
              <a:spcBef>
                <a:spcPct val="0"/>
              </a:spcBef>
              <a:buClrTx/>
              <a:buSzTx/>
              <a:buFontTx/>
              <a:buNone/>
            </a:pPr>
            <a:r>
              <a:rPr lang="nb-NO" altLang="nb-NO" sz="2000" dirty="0">
                <a:solidFill>
                  <a:srgbClr val="CC3300"/>
                </a:solidFill>
                <a:latin typeface="Arial Narrow" pitchFamily="34" charset="0"/>
              </a:rPr>
              <a:t>   kreativitet</a:t>
            </a:r>
          </a:p>
        </p:txBody>
      </p:sp>
      <p:sp>
        <p:nvSpPr>
          <p:cNvPr id="4107" name="Text Box 10"/>
          <p:cNvSpPr txBox="1">
            <a:spLocks noChangeArrowheads="1"/>
          </p:cNvSpPr>
          <p:nvPr/>
        </p:nvSpPr>
        <p:spPr bwMode="auto">
          <a:xfrm>
            <a:off x="4800602" y="3365500"/>
            <a:ext cx="90922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0758C"/>
              </a:buClr>
              <a:buSzPct val="135000"/>
              <a:buChar char="•"/>
              <a:defRPr sz="2800">
                <a:solidFill>
                  <a:schemeClr val="tx1"/>
                </a:solidFill>
                <a:latin typeface="Arial" charset="0"/>
              </a:defRPr>
            </a:lvl1pPr>
            <a:lvl2pPr marL="742950" indent="-285750">
              <a:spcBef>
                <a:spcPct val="20000"/>
              </a:spcBef>
              <a:buClr>
                <a:srgbClr val="00758C"/>
              </a:buClr>
              <a:buSzPct val="65000"/>
              <a:buFont typeface="Times" pitchFamily="18" charset="0"/>
              <a:buChar char="•"/>
              <a:defRPr sz="2500">
                <a:solidFill>
                  <a:schemeClr val="tx1"/>
                </a:solidFill>
                <a:latin typeface="Arial" charset="0"/>
              </a:defRPr>
            </a:lvl2pPr>
            <a:lvl3pPr marL="1143000" indent="-228600">
              <a:spcBef>
                <a:spcPct val="20000"/>
              </a:spcBef>
              <a:buClr>
                <a:srgbClr val="00758C"/>
              </a:buClr>
              <a:buChar char="•"/>
              <a:defRPr sz="2200">
                <a:solidFill>
                  <a:schemeClr val="tx1"/>
                </a:solidFill>
                <a:latin typeface="Arial" charset="0"/>
              </a:defRPr>
            </a:lvl3pPr>
            <a:lvl4pPr marL="1600200" indent="-228600">
              <a:spcBef>
                <a:spcPct val="20000"/>
              </a:spcBef>
              <a:buClr>
                <a:srgbClr val="00758C"/>
              </a:buClr>
              <a:buSzPct val="100000"/>
              <a:buFont typeface="Times" pitchFamily="18" charset="0"/>
              <a:buChar char="-"/>
              <a:defRPr sz="1900">
                <a:solidFill>
                  <a:schemeClr val="tx1"/>
                </a:solidFill>
                <a:latin typeface="Arial" charset="0"/>
              </a:defRPr>
            </a:lvl4pPr>
            <a:lvl5pPr marL="2057400" indent="-228600">
              <a:spcBef>
                <a:spcPct val="20000"/>
              </a:spcBef>
              <a:buClr>
                <a:srgbClr val="00758C"/>
              </a:buClr>
              <a:buChar char="-"/>
              <a:defRPr sz="1700">
                <a:solidFill>
                  <a:schemeClr val="tx1"/>
                </a:solidFill>
                <a:latin typeface="Arial" charset="0"/>
              </a:defRPr>
            </a:lvl5pPr>
            <a:lvl6pPr marL="2514600" indent="-228600" eaLnBrk="0" fontAlgn="base" hangingPunct="0">
              <a:spcBef>
                <a:spcPct val="20000"/>
              </a:spcBef>
              <a:spcAft>
                <a:spcPct val="0"/>
              </a:spcAft>
              <a:buClr>
                <a:srgbClr val="00758C"/>
              </a:buClr>
              <a:buChar char="-"/>
              <a:defRPr sz="1700">
                <a:solidFill>
                  <a:schemeClr val="tx1"/>
                </a:solidFill>
                <a:latin typeface="Arial" charset="0"/>
              </a:defRPr>
            </a:lvl6pPr>
            <a:lvl7pPr marL="2971800" indent="-228600" eaLnBrk="0" fontAlgn="base" hangingPunct="0">
              <a:spcBef>
                <a:spcPct val="20000"/>
              </a:spcBef>
              <a:spcAft>
                <a:spcPct val="0"/>
              </a:spcAft>
              <a:buClr>
                <a:srgbClr val="00758C"/>
              </a:buClr>
              <a:buChar char="-"/>
              <a:defRPr sz="1700">
                <a:solidFill>
                  <a:schemeClr val="tx1"/>
                </a:solidFill>
                <a:latin typeface="Arial" charset="0"/>
              </a:defRPr>
            </a:lvl7pPr>
            <a:lvl8pPr marL="3429000" indent="-228600" eaLnBrk="0" fontAlgn="base" hangingPunct="0">
              <a:spcBef>
                <a:spcPct val="20000"/>
              </a:spcBef>
              <a:spcAft>
                <a:spcPct val="0"/>
              </a:spcAft>
              <a:buClr>
                <a:srgbClr val="00758C"/>
              </a:buClr>
              <a:buChar char="-"/>
              <a:defRPr sz="1700">
                <a:solidFill>
                  <a:schemeClr val="tx1"/>
                </a:solidFill>
                <a:latin typeface="Arial" charset="0"/>
              </a:defRPr>
            </a:lvl8pPr>
            <a:lvl9pPr marL="3886200" indent="-228600" eaLnBrk="0" fontAlgn="base" hangingPunct="0">
              <a:spcBef>
                <a:spcPct val="20000"/>
              </a:spcBef>
              <a:spcAft>
                <a:spcPct val="0"/>
              </a:spcAft>
              <a:buClr>
                <a:srgbClr val="00758C"/>
              </a:buClr>
              <a:buChar char="-"/>
              <a:defRPr sz="1700">
                <a:solidFill>
                  <a:schemeClr val="tx1"/>
                </a:solidFill>
                <a:latin typeface="Arial" charset="0"/>
              </a:defRPr>
            </a:lvl9pPr>
          </a:lstStyle>
          <a:p>
            <a:pPr eaLnBrk="1" hangingPunct="1">
              <a:spcBef>
                <a:spcPct val="0"/>
              </a:spcBef>
              <a:buClrTx/>
              <a:buSzTx/>
              <a:buFontTx/>
              <a:buNone/>
            </a:pPr>
            <a:r>
              <a:rPr lang="nb-NO" altLang="nb-NO" sz="2000" b="1" dirty="0">
                <a:solidFill>
                  <a:srgbClr val="CC3300"/>
                </a:solidFill>
                <a:latin typeface="Arial Narrow" pitchFamily="34" charset="0"/>
              </a:rPr>
              <a:t>kvalitet</a:t>
            </a:r>
          </a:p>
        </p:txBody>
      </p:sp>
      <p:sp>
        <p:nvSpPr>
          <p:cNvPr id="4108" name="Text Box 11"/>
          <p:cNvSpPr txBox="1">
            <a:spLocks noChangeArrowheads="1"/>
          </p:cNvSpPr>
          <p:nvPr/>
        </p:nvSpPr>
        <p:spPr bwMode="auto">
          <a:xfrm>
            <a:off x="4991101" y="1422402"/>
            <a:ext cx="15279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0758C"/>
              </a:buClr>
              <a:buSzPct val="135000"/>
              <a:buChar char="•"/>
              <a:defRPr sz="2800">
                <a:solidFill>
                  <a:schemeClr val="tx1"/>
                </a:solidFill>
                <a:latin typeface="Arial" charset="0"/>
              </a:defRPr>
            </a:lvl1pPr>
            <a:lvl2pPr marL="742950" indent="-285750">
              <a:spcBef>
                <a:spcPct val="20000"/>
              </a:spcBef>
              <a:buClr>
                <a:srgbClr val="00758C"/>
              </a:buClr>
              <a:buSzPct val="65000"/>
              <a:buFont typeface="Times" pitchFamily="18" charset="0"/>
              <a:buChar char="•"/>
              <a:defRPr sz="2500">
                <a:solidFill>
                  <a:schemeClr val="tx1"/>
                </a:solidFill>
                <a:latin typeface="Arial" charset="0"/>
              </a:defRPr>
            </a:lvl2pPr>
            <a:lvl3pPr marL="1143000" indent="-228600">
              <a:spcBef>
                <a:spcPct val="20000"/>
              </a:spcBef>
              <a:buClr>
                <a:srgbClr val="00758C"/>
              </a:buClr>
              <a:buChar char="•"/>
              <a:defRPr sz="2200">
                <a:solidFill>
                  <a:schemeClr val="tx1"/>
                </a:solidFill>
                <a:latin typeface="Arial" charset="0"/>
              </a:defRPr>
            </a:lvl3pPr>
            <a:lvl4pPr marL="1600200" indent="-228600">
              <a:spcBef>
                <a:spcPct val="20000"/>
              </a:spcBef>
              <a:buClr>
                <a:srgbClr val="00758C"/>
              </a:buClr>
              <a:buSzPct val="100000"/>
              <a:buFont typeface="Times" pitchFamily="18" charset="0"/>
              <a:buChar char="-"/>
              <a:defRPr sz="1900">
                <a:solidFill>
                  <a:schemeClr val="tx1"/>
                </a:solidFill>
                <a:latin typeface="Arial" charset="0"/>
              </a:defRPr>
            </a:lvl4pPr>
            <a:lvl5pPr marL="2057400" indent="-228600">
              <a:spcBef>
                <a:spcPct val="20000"/>
              </a:spcBef>
              <a:buClr>
                <a:srgbClr val="00758C"/>
              </a:buClr>
              <a:buChar char="-"/>
              <a:defRPr sz="1700">
                <a:solidFill>
                  <a:schemeClr val="tx1"/>
                </a:solidFill>
                <a:latin typeface="Arial" charset="0"/>
              </a:defRPr>
            </a:lvl5pPr>
            <a:lvl6pPr marL="2514600" indent="-228600" eaLnBrk="0" fontAlgn="base" hangingPunct="0">
              <a:spcBef>
                <a:spcPct val="20000"/>
              </a:spcBef>
              <a:spcAft>
                <a:spcPct val="0"/>
              </a:spcAft>
              <a:buClr>
                <a:srgbClr val="00758C"/>
              </a:buClr>
              <a:buChar char="-"/>
              <a:defRPr sz="1700">
                <a:solidFill>
                  <a:schemeClr val="tx1"/>
                </a:solidFill>
                <a:latin typeface="Arial" charset="0"/>
              </a:defRPr>
            </a:lvl6pPr>
            <a:lvl7pPr marL="2971800" indent="-228600" eaLnBrk="0" fontAlgn="base" hangingPunct="0">
              <a:spcBef>
                <a:spcPct val="20000"/>
              </a:spcBef>
              <a:spcAft>
                <a:spcPct val="0"/>
              </a:spcAft>
              <a:buClr>
                <a:srgbClr val="00758C"/>
              </a:buClr>
              <a:buChar char="-"/>
              <a:defRPr sz="1700">
                <a:solidFill>
                  <a:schemeClr val="tx1"/>
                </a:solidFill>
                <a:latin typeface="Arial" charset="0"/>
              </a:defRPr>
            </a:lvl7pPr>
            <a:lvl8pPr marL="3429000" indent="-228600" eaLnBrk="0" fontAlgn="base" hangingPunct="0">
              <a:spcBef>
                <a:spcPct val="20000"/>
              </a:spcBef>
              <a:spcAft>
                <a:spcPct val="0"/>
              </a:spcAft>
              <a:buClr>
                <a:srgbClr val="00758C"/>
              </a:buClr>
              <a:buChar char="-"/>
              <a:defRPr sz="1700">
                <a:solidFill>
                  <a:schemeClr val="tx1"/>
                </a:solidFill>
                <a:latin typeface="Arial" charset="0"/>
              </a:defRPr>
            </a:lvl8pPr>
            <a:lvl9pPr marL="3886200" indent="-228600" eaLnBrk="0" fontAlgn="base" hangingPunct="0">
              <a:spcBef>
                <a:spcPct val="20000"/>
              </a:spcBef>
              <a:spcAft>
                <a:spcPct val="0"/>
              </a:spcAft>
              <a:buClr>
                <a:srgbClr val="00758C"/>
              </a:buClr>
              <a:buChar char="-"/>
              <a:defRPr sz="1700">
                <a:solidFill>
                  <a:schemeClr val="tx1"/>
                </a:solidFill>
                <a:latin typeface="Arial" charset="0"/>
              </a:defRPr>
            </a:lvl9pPr>
          </a:lstStyle>
          <a:p>
            <a:pPr eaLnBrk="1" hangingPunct="1">
              <a:spcBef>
                <a:spcPct val="0"/>
              </a:spcBef>
              <a:buClrTx/>
              <a:buSzTx/>
              <a:buFontTx/>
              <a:buNone/>
            </a:pPr>
            <a:r>
              <a:rPr lang="nb-NO" altLang="nb-NO" sz="2000" b="1" dirty="0">
                <a:solidFill>
                  <a:srgbClr val="CC3300"/>
                </a:solidFill>
                <a:latin typeface="Arial Narrow" pitchFamily="34" charset="0"/>
              </a:rPr>
              <a:t>brukerønsker</a:t>
            </a:r>
          </a:p>
        </p:txBody>
      </p:sp>
      <p:sp>
        <p:nvSpPr>
          <p:cNvPr id="4109" name="Text Box 12"/>
          <p:cNvSpPr txBox="1">
            <a:spLocks noChangeArrowheads="1"/>
          </p:cNvSpPr>
          <p:nvPr/>
        </p:nvSpPr>
        <p:spPr bwMode="auto">
          <a:xfrm>
            <a:off x="2667003" y="1778001"/>
            <a:ext cx="121539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0758C"/>
              </a:buClr>
              <a:buSzPct val="135000"/>
              <a:buChar char="•"/>
              <a:defRPr sz="2800">
                <a:solidFill>
                  <a:schemeClr val="tx1"/>
                </a:solidFill>
                <a:latin typeface="Arial" charset="0"/>
              </a:defRPr>
            </a:lvl1pPr>
            <a:lvl2pPr marL="742950" indent="-285750">
              <a:spcBef>
                <a:spcPct val="20000"/>
              </a:spcBef>
              <a:buClr>
                <a:srgbClr val="00758C"/>
              </a:buClr>
              <a:buSzPct val="65000"/>
              <a:buFont typeface="Times" pitchFamily="18" charset="0"/>
              <a:buChar char="•"/>
              <a:defRPr sz="2500">
                <a:solidFill>
                  <a:schemeClr val="tx1"/>
                </a:solidFill>
                <a:latin typeface="Arial" charset="0"/>
              </a:defRPr>
            </a:lvl2pPr>
            <a:lvl3pPr marL="1143000" indent="-228600">
              <a:spcBef>
                <a:spcPct val="20000"/>
              </a:spcBef>
              <a:buClr>
                <a:srgbClr val="00758C"/>
              </a:buClr>
              <a:buChar char="•"/>
              <a:defRPr sz="2200">
                <a:solidFill>
                  <a:schemeClr val="tx1"/>
                </a:solidFill>
                <a:latin typeface="Arial" charset="0"/>
              </a:defRPr>
            </a:lvl3pPr>
            <a:lvl4pPr marL="1600200" indent="-228600">
              <a:spcBef>
                <a:spcPct val="20000"/>
              </a:spcBef>
              <a:buClr>
                <a:srgbClr val="00758C"/>
              </a:buClr>
              <a:buSzPct val="100000"/>
              <a:buFont typeface="Times" pitchFamily="18" charset="0"/>
              <a:buChar char="-"/>
              <a:defRPr sz="1900">
                <a:solidFill>
                  <a:schemeClr val="tx1"/>
                </a:solidFill>
                <a:latin typeface="Arial" charset="0"/>
              </a:defRPr>
            </a:lvl4pPr>
            <a:lvl5pPr marL="2057400" indent="-228600">
              <a:spcBef>
                <a:spcPct val="20000"/>
              </a:spcBef>
              <a:buClr>
                <a:srgbClr val="00758C"/>
              </a:buClr>
              <a:buChar char="-"/>
              <a:defRPr sz="1700">
                <a:solidFill>
                  <a:schemeClr val="tx1"/>
                </a:solidFill>
                <a:latin typeface="Arial" charset="0"/>
              </a:defRPr>
            </a:lvl5pPr>
            <a:lvl6pPr marL="2514600" indent="-228600" eaLnBrk="0" fontAlgn="base" hangingPunct="0">
              <a:spcBef>
                <a:spcPct val="20000"/>
              </a:spcBef>
              <a:spcAft>
                <a:spcPct val="0"/>
              </a:spcAft>
              <a:buClr>
                <a:srgbClr val="00758C"/>
              </a:buClr>
              <a:buChar char="-"/>
              <a:defRPr sz="1700">
                <a:solidFill>
                  <a:schemeClr val="tx1"/>
                </a:solidFill>
                <a:latin typeface="Arial" charset="0"/>
              </a:defRPr>
            </a:lvl6pPr>
            <a:lvl7pPr marL="2971800" indent="-228600" eaLnBrk="0" fontAlgn="base" hangingPunct="0">
              <a:spcBef>
                <a:spcPct val="20000"/>
              </a:spcBef>
              <a:spcAft>
                <a:spcPct val="0"/>
              </a:spcAft>
              <a:buClr>
                <a:srgbClr val="00758C"/>
              </a:buClr>
              <a:buChar char="-"/>
              <a:defRPr sz="1700">
                <a:solidFill>
                  <a:schemeClr val="tx1"/>
                </a:solidFill>
                <a:latin typeface="Arial" charset="0"/>
              </a:defRPr>
            </a:lvl7pPr>
            <a:lvl8pPr marL="3429000" indent="-228600" eaLnBrk="0" fontAlgn="base" hangingPunct="0">
              <a:spcBef>
                <a:spcPct val="20000"/>
              </a:spcBef>
              <a:spcAft>
                <a:spcPct val="0"/>
              </a:spcAft>
              <a:buClr>
                <a:srgbClr val="00758C"/>
              </a:buClr>
              <a:buChar char="-"/>
              <a:defRPr sz="1700">
                <a:solidFill>
                  <a:schemeClr val="tx1"/>
                </a:solidFill>
                <a:latin typeface="Arial" charset="0"/>
              </a:defRPr>
            </a:lvl8pPr>
            <a:lvl9pPr marL="3886200" indent="-228600" eaLnBrk="0" fontAlgn="base" hangingPunct="0">
              <a:spcBef>
                <a:spcPct val="20000"/>
              </a:spcBef>
              <a:spcAft>
                <a:spcPct val="0"/>
              </a:spcAft>
              <a:buClr>
                <a:srgbClr val="00758C"/>
              </a:buClr>
              <a:buChar char="-"/>
              <a:defRPr sz="1700">
                <a:solidFill>
                  <a:schemeClr val="tx1"/>
                </a:solidFill>
                <a:latin typeface="Arial" charset="0"/>
              </a:defRPr>
            </a:lvl9pPr>
          </a:lstStyle>
          <a:p>
            <a:pPr eaLnBrk="1" hangingPunct="1">
              <a:spcBef>
                <a:spcPct val="0"/>
              </a:spcBef>
              <a:buClrTx/>
              <a:buSzTx/>
              <a:buFontTx/>
              <a:buNone/>
            </a:pPr>
            <a:r>
              <a:rPr lang="nb-NO" altLang="nb-NO" sz="2000" dirty="0">
                <a:solidFill>
                  <a:srgbClr val="CC3300"/>
                </a:solidFill>
                <a:latin typeface="Arial Narrow" pitchFamily="34" charset="0"/>
              </a:rPr>
              <a:t>produksjon</a:t>
            </a:r>
          </a:p>
        </p:txBody>
      </p:sp>
      <p:sp>
        <p:nvSpPr>
          <p:cNvPr id="4110" name="Text Box 13"/>
          <p:cNvSpPr txBox="1">
            <a:spLocks noChangeArrowheads="1"/>
          </p:cNvSpPr>
          <p:nvPr/>
        </p:nvSpPr>
        <p:spPr bwMode="auto">
          <a:xfrm>
            <a:off x="6047566" y="3302001"/>
            <a:ext cx="115448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0758C"/>
              </a:buClr>
              <a:buSzPct val="135000"/>
              <a:buChar char="•"/>
              <a:defRPr sz="2800">
                <a:solidFill>
                  <a:schemeClr val="tx1"/>
                </a:solidFill>
                <a:latin typeface="Arial" charset="0"/>
              </a:defRPr>
            </a:lvl1pPr>
            <a:lvl2pPr marL="742950" indent="-285750">
              <a:spcBef>
                <a:spcPct val="20000"/>
              </a:spcBef>
              <a:buClr>
                <a:srgbClr val="00758C"/>
              </a:buClr>
              <a:buSzPct val="65000"/>
              <a:buFont typeface="Times" pitchFamily="18" charset="0"/>
              <a:buChar char="•"/>
              <a:defRPr sz="2500">
                <a:solidFill>
                  <a:schemeClr val="tx1"/>
                </a:solidFill>
                <a:latin typeface="Arial" charset="0"/>
              </a:defRPr>
            </a:lvl2pPr>
            <a:lvl3pPr marL="1143000" indent="-228600">
              <a:spcBef>
                <a:spcPct val="20000"/>
              </a:spcBef>
              <a:buClr>
                <a:srgbClr val="00758C"/>
              </a:buClr>
              <a:buChar char="•"/>
              <a:defRPr sz="2200">
                <a:solidFill>
                  <a:schemeClr val="tx1"/>
                </a:solidFill>
                <a:latin typeface="Arial" charset="0"/>
              </a:defRPr>
            </a:lvl3pPr>
            <a:lvl4pPr marL="1600200" indent="-228600">
              <a:spcBef>
                <a:spcPct val="20000"/>
              </a:spcBef>
              <a:buClr>
                <a:srgbClr val="00758C"/>
              </a:buClr>
              <a:buSzPct val="100000"/>
              <a:buFont typeface="Times" pitchFamily="18" charset="0"/>
              <a:buChar char="-"/>
              <a:defRPr sz="1900">
                <a:solidFill>
                  <a:schemeClr val="tx1"/>
                </a:solidFill>
                <a:latin typeface="Arial" charset="0"/>
              </a:defRPr>
            </a:lvl4pPr>
            <a:lvl5pPr marL="2057400" indent="-228600">
              <a:spcBef>
                <a:spcPct val="20000"/>
              </a:spcBef>
              <a:buClr>
                <a:srgbClr val="00758C"/>
              </a:buClr>
              <a:buChar char="-"/>
              <a:defRPr sz="1700">
                <a:solidFill>
                  <a:schemeClr val="tx1"/>
                </a:solidFill>
                <a:latin typeface="Arial" charset="0"/>
              </a:defRPr>
            </a:lvl5pPr>
            <a:lvl6pPr marL="2514600" indent="-228600" eaLnBrk="0" fontAlgn="base" hangingPunct="0">
              <a:spcBef>
                <a:spcPct val="20000"/>
              </a:spcBef>
              <a:spcAft>
                <a:spcPct val="0"/>
              </a:spcAft>
              <a:buClr>
                <a:srgbClr val="00758C"/>
              </a:buClr>
              <a:buChar char="-"/>
              <a:defRPr sz="1700">
                <a:solidFill>
                  <a:schemeClr val="tx1"/>
                </a:solidFill>
                <a:latin typeface="Arial" charset="0"/>
              </a:defRPr>
            </a:lvl6pPr>
            <a:lvl7pPr marL="2971800" indent="-228600" eaLnBrk="0" fontAlgn="base" hangingPunct="0">
              <a:spcBef>
                <a:spcPct val="20000"/>
              </a:spcBef>
              <a:spcAft>
                <a:spcPct val="0"/>
              </a:spcAft>
              <a:buClr>
                <a:srgbClr val="00758C"/>
              </a:buClr>
              <a:buChar char="-"/>
              <a:defRPr sz="1700">
                <a:solidFill>
                  <a:schemeClr val="tx1"/>
                </a:solidFill>
                <a:latin typeface="Arial" charset="0"/>
              </a:defRPr>
            </a:lvl7pPr>
            <a:lvl8pPr marL="3429000" indent="-228600" eaLnBrk="0" fontAlgn="base" hangingPunct="0">
              <a:spcBef>
                <a:spcPct val="20000"/>
              </a:spcBef>
              <a:spcAft>
                <a:spcPct val="0"/>
              </a:spcAft>
              <a:buClr>
                <a:srgbClr val="00758C"/>
              </a:buClr>
              <a:buChar char="-"/>
              <a:defRPr sz="1700">
                <a:solidFill>
                  <a:schemeClr val="tx1"/>
                </a:solidFill>
                <a:latin typeface="Arial" charset="0"/>
              </a:defRPr>
            </a:lvl8pPr>
            <a:lvl9pPr marL="3886200" indent="-228600" eaLnBrk="0" fontAlgn="base" hangingPunct="0">
              <a:spcBef>
                <a:spcPct val="20000"/>
              </a:spcBef>
              <a:spcAft>
                <a:spcPct val="0"/>
              </a:spcAft>
              <a:buClr>
                <a:srgbClr val="00758C"/>
              </a:buClr>
              <a:buChar char="-"/>
              <a:defRPr sz="1700">
                <a:solidFill>
                  <a:schemeClr val="tx1"/>
                </a:solidFill>
                <a:latin typeface="Arial" charset="0"/>
              </a:defRPr>
            </a:lvl9pPr>
          </a:lstStyle>
          <a:p>
            <a:pPr eaLnBrk="1" hangingPunct="1">
              <a:spcBef>
                <a:spcPct val="0"/>
              </a:spcBef>
              <a:buClrTx/>
              <a:buSzTx/>
              <a:buFontTx/>
              <a:buNone/>
            </a:pPr>
            <a:r>
              <a:rPr lang="nb-NO" altLang="nb-NO" sz="2000" dirty="0">
                <a:solidFill>
                  <a:srgbClr val="CC3300"/>
                </a:solidFill>
                <a:latin typeface="Arial Narrow" pitchFamily="34" charset="0"/>
              </a:rPr>
              <a:t> kjærlighet</a:t>
            </a:r>
          </a:p>
        </p:txBody>
      </p:sp>
      <p:sp>
        <p:nvSpPr>
          <p:cNvPr id="4111" name="Text Box 14"/>
          <p:cNvSpPr txBox="1">
            <a:spLocks noChangeArrowheads="1"/>
          </p:cNvSpPr>
          <p:nvPr/>
        </p:nvSpPr>
        <p:spPr bwMode="auto">
          <a:xfrm>
            <a:off x="5181603" y="4064001"/>
            <a:ext cx="99097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0758C"/>
              </a:buClr>
              <a:buSzPct val="135000"/>
              <a:buChar char="•"/>
              <a:defRPr sz="2800">
                <a:solidFill>
                  <a:schemeClr val="tx1"/>
                </a:solidFill>
                <a:latin typeface="Arial" charset="0"/>
              </a:defRPr>
            </a:lvl1pPr>
            <a:lvl2pPr marL="742950" indent="-285750">
              <a:spcBef>
                <a:spcPct val="20000"/>
              </a:spcBef>
              <a:buClr>
                <a:srgbClr val="00758C"/>
              </a:buClr>
              <a:buSzPct val="65000"/>
              <a:buFont typeface="Times" pitchFamily="18" charset="0"/>
              <a:buChar char="•"/>
              <a:defRPr sz="2500">
                <a:solidFill>
                  <a:schemeClr val="tx1"/>
                </a:solidFill>
                <a:latin typeface="Arial" charset="0"/>
              </a:defRPr>
            </a:lvl2pPr>
            <a:lvl3pPr marL="1143000" indent="-228600">
              <a:spcBef>
                <a:spcPct val="20000"/>
              </a:spcBef>
              <a:buClr>
                <a:srgbClr val="00758C"/>
              </a:buClr>
              <a:buChar char="•"/>
              <a:defRPr sz="2200">
                <a:solidFill>
                  <a:schemeClr val="tx1"/>
                </a:solidFill>
                <a:latin typeface="Arial" charset="0"/>
              </a:defRPr>
            </a:lvl3pPr>
            <a:lvl4pPr marL="1600200" indent="-228600">
              <a:spcBef>
                <a:spcPct val="20000"/>
              </a:spcBef>
              <a:buClr>
                <a:srgbClr val="00758C"/>
              </a:buClr>
              <a:buSzPct val="100000"/>
              <a:buFont typeface="Times" pitchFamily="18" charset="0"/>
              <a:buChar char="-"/>
              <a:defRPr sz="1900">
                <a:solidFill>
                  <a:schemeClr val="tx1"/>
                </a:solidFill>
                <a:latin typeface="Arial" charset="0"/>
              </a:defRPr>
            </a:lvl4pPr>
            <a:lvl5pPr marL="2057400" indent="-228600">
              <a:spcBef>
                <a:spcPct val="20000"/>
              </a:spcBef>
              <a:buClr>
                <a:srgbClr val="00758C"/>
              </a:buClr>
              <a:buChar char="-"/>
              <a:defRPr sz="1700">
                <a:solidFill>
                  <a:schemeClr val="tx1"/>
                </a:solidFill>
                <a:latin typeface="Arial" charset="0"/>
              </a:defRPr>
            </a:lvl5pPr>
            <a:lvl6pPr marL="2514600" indent="-228600" eaLnBrk="0" fontAlgn="base" hangingPunct="0">
              <a:spcBef>
                <a:spcPct val="20000"/>
              </a:spcBef>
              <a:spcAft>
                <a:spcPct val="0"/>
              </a:spcAft>
              <a:buClr>
                <a:srgbClr val="00758C"/>
              </a:buClr>
              <a:buChar char="-"/>
              <a:defRPr sz="1700">
                <a:solidFill>
                  <a:schemeClr val="tx1"/>
                </a:solidFill>
                <a:latin typeface="Arial" charset="0"/>
              </a:defRPr>
            </a:lvl6pPr>
            <a:lvl7pPr marL="2971800" indent="-228600" eaLnBrk="0" fontAlgn="base" hangingPunct="0">
              <a:spcBef>
                <a:spcPct val="20000"/>
              </a:spcBef>
              <a:spcAft>
                <a:spcPct val="0"/>
              </a:spcAft>
              <a:buClr>
                <a:srgbClr val="00758C"/>
              </a:buClr>
              <a:buChar char="-"/>
              <a:defRPr sz="1700">
                <a:solidFill>
                  <a:schemeClr val="tx1"/>
                </a:solidFill>
                <a:latin typeface="Arial" charset="0"/>
              </a:defRPr>
            </a:lvl7pPr>
            <a:lvl8pPr marL="3429000" indent="-228600" eaLnBrk="0" fontAlgn="base" hangingPunct="0">
              <a:spcBef>
                <a:spcPct val="20000"/>
              </a:spcBef>
              <a:spcAft>
                <a:spcPct val="0"/>
              </a:spcAft>
              <a:buClr>
                <a:srgbClr val="00758C"/>
              </a:buClr>
              <a:buChar char="-"/>
              <a:defRPr sz="1700">
                <a:solidFill>
                  <a:schemeClr val="tx1"/>
                </a:solidFill>
                <a:latin typeface="Arial" charset="0"/>
              </a:defRPr>
            </a:lvl8pPr>
            <a:lvl9pPr marL="3886200" indent="-228600" eaLnBrk="0" fontAlgn="base" hangingPunct="0">
              <a:spcBef>
                <a:spcPct val="20000"/>
              </a:spcBef>
              <a:spcAft>
                <a:spcPct val="0"/>
              </a:spcAft>
              <a:buClr>
                <a:srgbClr val="00758C"/>
              </a:buClr>
              <a:buChar char="-"/>
              <a:defRPr sz="1700">
                <a:solidFill>
                  <a:schemeClr val="tx1"/>
                </a:solidFill>
                <a:latin typeface="Arial" charset="0"/>
              </a:defRPr>
            </a:lvl9pPr>
          </a:lstStyle>
          <a:p>
            <a:pPr eaLnBrk="1" hangingPunct="1">
              <a:spcBef>
                <a:spcPct val="0"/>
              </a:spcBef>
              <a:buClrTx/>
              <a:buSzTx/>
              <a:buFontTx/>
              <a:buNone/>
            </a:pPr>
            <a:r>
              <a:rPr lang="nb-NO" altLang="nb-NO" sz="2000">
                <a:solidFill>
                  <a:srgbClr val="CC3300"/>
                </a:solidFill>
                <a:latin typeface="Arial Narrow" pitchFamily="34" charset="0"/>
              </a:rPr>
              <a:t>økonomi</a:t>
            </a:r>
          </a:p>
        </p:txBody>
      </p:sp>
      <p:sp>
        <p:nvSpPr>
          <p:cNvPr id="4112" name="Text Box 15"/>
          <p:cNvSpPr txBox="1">
            <a:spLocks noChangeArrowheads="1"/>
          </p:cNvSpPr>
          <p:nvPr/>
        </p:nvSpPr>
        <p:spPr bwMode="auto">
          <a:xfrm>
            <a:off x="3581402" y="4889501"/>
            <a:ext cx="8515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0758C"/>
              </a:buClr>
              <a:buSzPct val="135000"/>
              <a:buChar char="•"/>
              <a:defRPr sz="2800">
                <a:solidFill>
                  <a:schemeClr val="tx1"/>
                </a:solidFill>
                <a:latin typeface="Arial" charset="0"/>
              </a:defRPr>
            </a:lvl1pPr>
            <a:lvl2pPr marL="742950" indent="-285750">
              <a:spcBef>
                <a:spcPct val="20000"/>
              </a:spcBef>
              <a:buClr>
                <a:srgbClr val="00758C"/>
              </a:buClr>
              <a:buSzPct val="65000"/>
              <a:buFont typeface="Times" pitchFamily="18" charset="0"/>
              <a:buChar char="•"/>
              <a:defRPr sz="2500">
                <a:solidFill>
                  <a:schemeClr val="tx1"/>
                </a:solidFill>
                <a:latin typeface="Arial" charset="0"/>
              </a:defRPr>
            </a:lvl2pPr>
            <a:lvl3pPr marL="1143000" indent="-228600">
              <a:spcBef>
                <a:spcPct val="20000"/>
              </a:spcBef>
              <a:buClr>
                <a:srgbClr val="00758C"/>
              </a:buClr>
              <a:buChar char="•"/>
              <a:defRPr sz="2200">
                <a:solidFill>
                  <a:schemeClr val="tx1"/>
                </a:solidFill>
                <a:latin typeface="Arial" charset="0"/>
              </a:defRPr>
            </a:lvl3pPr>
            <a:lvl4pPr marL="1600200" indent="-228600">
              <a:spcBef>
                <a:spcPct val="20000"/>
              </a:spcBef>
              <a:buClr>
                <a:srgbClr val="00758C"/>
              </a:buClr>
              <a:buSzPct val="100000"/>
              <a:buFont typeface="Times" pitchFamily="18" charset="0"/>
              <a:buChar char="-"/>
              <a:defRPr sz="1900">
                <a:solidFill>
                  <a:schemeClr val="tx1"/>
                </a:solidFill>
                <a:latin typeface="Arial" charset="0"/>
              </a:defRPr>
            </a:lvl4pPr>
            <a:lvl5pPr marL="2057400" indent="-228600">
              <a:spcBef>
                <a:spcPct val="20000"/>
              </a:spcBef>
              <a:buClr>
                <a:srgbClr val="00758C"/>
              </a:buClr>
              <a:buChar char="-"/>
              <a:defRPr sz="1700">
                <a:solidFill>
                  <a:schemeClr val="tx1"/>
                </a:solidFill>
                <a:latin typeface="Arial" charset="0"/>
              </a:defRPr>
            </a:lvl5pPr>
            <a:lvl6pPr marL="2514600" indent="-228600" eaLnBrk="0" fontAlgn="base" hangingPunct="0">
              <a:spcBef>
                <a:spcPct val="20000"/>
              </a:spcBef>
              <a:spcAft>
                <a:spcPct val="0"/>
              </a:spcAft>
              <a:buClr>
                <a:srgbClr val="00758C"/>
              </a:buClr>
              <a:buChar char="-"/>
              <a:defRPr sz="1700">
                <a:solidFill>
                  <a:schemeClr val="tx1"/>
                </a:solidFill>
                <a:latin typeface="Arial" charset="0"/>
              </a:defRPr>
            </a:lvl6pPr>
            <a:lvl7pPr marL="2971800" indent="-228600" eaLnBrk="0" fontAlgn="base" hangingPunct="0">
              <a:spcBef>
                <a:spcPct val="20000"/>
              </a:spcBef>
              <a:spcAft>
                <a:spcPct val="0"/>
              </a:spcAft>
              <a:buClr>
                <a:srgbClr val="00758C"/>
              </a:buClr>
              <a:buChar char="-"/>
              <a:defRPr sz="1700">
                <a:solidFill>
                  <a:schemeClr val="tx1"/>
                </a:solidFill>
                <a:latin typeface="Arial" charset="0"/>
              </a:defRPr>
            </a:lvl7pPr>
            <a:lvl8pPr marL="3429000" indent="-228600" eaLnBrk="0" fontAlgn="base" hangingPunct="0">
              <a:spcBef>
                <a:spcPct val="20000"/>
              </a:spcBef>
              <a:spcAft>
                <a:spcPct val="0"/>
              </a:spcAft>
              <a:buClr>
                <a:srgbClr val="00758C"/>
              </a:buClr>
              <a:buChar char="-"/>
              <a:defRPr sz="1700">
                <a:solidFill>
                  <a:schemeClr val="tx1"/>
                </a:solidFill>
                <a:latin typeface="Arial" charset="0"/>
              </a:defRPr>
            </a:lvl8pPr>
            <a:lvl9pPr marL="3886200" indent="-228600" eaLnBrk="0" fontAlgn="base" hangingPunct="0">
              <a:spcBef>
                <a:spcPct val="20000"/>
              </a:spcBef>
              <a:spcAft>
                <a:spcPct val="0"/>
              </a:spcAft>
              <a:buClr>
                <a:srgbClr val="00758C"/>
              </a:buClr>
              <a:buChar char="-"/>
              <a:defRPr sz="1700">
                <a:solidFill>
                  <a:schemeClr val="tx1"/>
                </a:solidFill>
                <a:latin typeface="Arial" charset="0"/>
              </a:defRPr>
            </a:lvl9pPr>
          </a:lstStyle>
          <a:p>
            <a:pPr eaLnBrk="1" hangingPunct="1">
              <a:spcBef>
                <a:spcPct val="0"/>
              </a:spcBef>
              <a:buClrTx/>
              <a:buSzTx/>
              <a:buFontTx/>
              <a:buNone/>
            </a:pPr>
            <a:r>
              <a:rPr lang="nb-NO" altLang="nb-NO" sz="2000">
                <a:solidFill>
                  <a:srgbClr val="CC3300"/>
                </a:solidFill>
                <a:latin typeface="Arial Narrow" pitchFamily="34" charset="0"/>
              </a:rPr>
              <a:t>trender</a:t>
            </a:r>
          </a:p>
        </p:txBody>
      </p:sp>
      <p:sp>
        <p:nvSpPr>
          <p:cNvPr id="4113" name="Text Box 16"/>
          <p:cNvSpPr txBox="1">
            <a:spLocks noChangeArrowheads="1"/>
          </p:cNvSpPr>
          <p:nvPr/>
        </p:nvSpPr>
        <p:spPr bwMode="auto">
          <a:xfrm>
            <a:off x="6400800" y="2413001"/>
            <a:ext cx="8531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0758C"/>
              </a:buClr>
              <a:buSzPct val="135000"/>
              <a:buChar char="•"/>
              <a:defRPr sz="2800">
                <a:solidFill>
                  <a:schemeClr val="tx1"/>
                </a:solidFill>
                <a:latin typeface="Arial" charset="0"/>
              </a:defRPr>
            </a:lvl1pPr>
            <a:lvl2pPr marL="742950" indent="-285750">
              <a:spcBef>
                <a:spcPct val="20000"/>
              </a:spcBef>
              <a:buClr>
                <a:srgbClr val="00758C"/>
              </a:buClr>
              <a:buSzPct val="65000"/>
              <a:buFont typeface="Times" pitchFamily="18" charset="0"/>
              <a:buChar char="•"/>
              <a:defRPr sz="2500">
                <a:solidFill>
                  <a:schemeClr val="tx1"/>
                </a:solidFill>
                <a:latin typeface="Arial" charset="0"/>
              </a:defRPr>
            </a:lvl2pPr>
            <a:lvl3pPr marL="1143000" indent="-228600">
              <a:spcBef>
                <a:spcPct val="20000"/>
              </a:spcBef>
              <a:buClr>
                <a:srgbClr val="00758C"/>
              </a:buClr>
              <a:buChar char="•"/>
              <a:defRPr sz="2200">
                <a:solidFill>
                  <a:schemeClr val="tx1"/>
                </a:solidFill>
                <a:latin typeface="Arial" charset="0"/>
              </a:defRPr>
            </a:lvl3pPr>
            <a:lvl4pPr marL="1600200" indent="-228600">
              <a:spcBef>
                <a:spcPct val="20000"/>
              </a:spcBef>
              <a:buClr>
                <a:srgbClr val="00758C"/>
              </a:buClr>
              <a:buSzPct val="100000"/>
              <a:buFont typeface="Times" pitchFamily="18" charset="0"/>
              <a:buChar char="-"/>
              <a:defRPr sz="1900">
                <a:solidFill>
                  <a:schemeClr val="tx1"/>
                </a:solidFill>
                <a:latin typeface="Arial" charset="0"/>
              </a:defRPr>
            </a:lvl4pPr>
            <a:lvl5pPr marL="2057400" indent="-228600">
              <a:spcBef>
                <a:spcPct val="20000"/>
              </a:spcBef>
              <a:buClr>
                <a:srgbClr val="00758C"/>
              </a:buClr>
              <a:buChar char="-"/>
              <a:defRPr sz="1700">
                <a:solidFill>
                  <a:schemeClr val="tx1"/>
                </a:solidFill>
                <a:latin typeface="Arial" charset="0"/>
              </a:defRPr>
            </a:lvl5pPr>
            <a:lvl6pPr marL="2514600" indent="-228600" eaLnBrk="0" fontAlgn="base" hangingPunct="0">
              <a:spcBef>
                <a:spcPct val="20000"/>
              </a:spcBef>
              <a:spcAft>
                <a:spcPct val="0"/>
              </a:spcAft>
              <a:buClr>
                <a:srgbClr val="00758C"/>
              </a:buClr>
              <a:buChar char="-"/>
              <a:defRPr sz="1700">
                <a:solidFill>
                  <a:schemeClr val="tx1"/>
                </a:solidFill>
                <a:latin typeface="Arial" charset="0"/>
              </a:defRPr>
            </a:lvl6pPr>
            <a:lvl7pPr marL="2971800" indent="-228600" eaLnBrk="0" fontAlgn="base" hangingPunct="0">
              <a:spcBef>
                <a:spcPct val="20000"/>
              </a:spcBef>
              <a:spcAft>
                <a:spcPct val="0"/>
              </a:spcAft>
              <a:buClr>
                <a:srgbClr val="00758C"/>
              </a:buClr>
              <a:buChar char="-"/>
              <a:defRPr sz="1700">
                <a:solidFill>
                  <a:schemeClr val="tx1"/>
                </a:solidFill>
                <a:latin typeface="Arial" charset="0"/>
              </a:defRPr>
            </a:lvl7pPr>
            <a:lvl8pPr marL="3429000" indent="-228600" eaLnBrk="0" fontAlgn="base" hangingPunct="0">
              <a:spcBef>
                <a:spcPct val="20000"/>
              </a:spcBef>
              <a:spcAft>
                <a:spcPct val="0"/>
              </a:spcAft>
              <a:buClr>
                <a:srgbClr val="00758C"/>
              </a:buClr>
              <a:buChar char="-"/>
              <a:defRPr sz="1700">
                <a:solidFill>
                  <a:schemeClr val="tx1"/>
                </a:solidFill>
                <a:latin typeface="Arial" charset="0"/>
              </a:defRPr>
            </a:lvl8pPr>
            <a:lvl9pPr marL="3886200" indent="-228600" eaLnBrk="0" fontAlgn="base" hangingPunct="0">
              <a:spcBef>
                <a:spcPct val="20000"/>
              </a:spcBef>
              <a:spcAft>
                <a:spcPct val="0"/>
              </a:spcAft>
              <a:buClr>
                <a:srgbClr val="00758C"/>
              </a:buClr>
              <a:buChar char="-"/>
              <a:defRPr sz="1700">
                <a:solidFill>
                  <a:schemeClr val="tx1"/>
                </a:solidFill>
                <a:latin typeface="Arial" charset="0"/>
              </a:defRPr>
            </a:lvl9pPr>
          </a:lstStyle>
          <a:p>
            <a:pPr eaLnBrk="1" hangingPunct="1">
              <a:spcBef>
                <a:spcPct val="0"/>
              </a:spcBef>
              <a:buClrTx/>
              <a:buSzTx/>
              <a:buFontTx/>
              <a:buNone/>
            </a:pPr>
            <a:r>
              <a:rPr lang="nb-NO" altLang="nb-NO" sz="2000">
                <a:solidFill>
                  <a:srgbClr val="CC3300"/>
                </a:solidFill>
                <a:latin typeface="Arial Narrow" pitchFamily="34" charset="0"/>
              </a:rPr>
              <a:t>service</a:t>
            </a:r>
          </a:p>
        </p:txBody>
      </p:sp>
      <p:sp>
        <p:nvSpPr>
          <p:cNvPr id="4114" name="Text Box 17"/>
          <p:cNvSpPr txBox="1">
            <a:spLocks noChangeArrowheads="1"/>
          </p:cNvSpPr>
          <p:nvPr/>
        </p:nvSpPr>
        <p:spPr bwMode="auto">
          <a:xfrm>
            <a:off x="2971800" y="3683001"/>
            <a:ext cx="7441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0758C"/>
              </a:buClr>
              <a:buSzPct val="135000"/>
              <a:buChar char="•"/>
              <a:defRPr sz="2800">
                <a:solidFill>
                  <a:schemeClr val="tx1"/>
                </a:solidFill>
                <a:latin typeface="Arial" charset="0"/>
              </a:defRPr>
            </a:lvl1pPr>
            <a:lvl2pPr marL="742950" indent="-285750">
              <a:spcBef>
                <a:spcPct val="20000"/>
              </a:spcBef>
              <a:buClr>
                <a:srgbClr val="00758C"/>
              </a:buClr>
              <a:buSzPct val="65000"/>
              <a:buFont typeface="Times" pitchFamily="18" charset="0"/>
              <a:buChar char="•"/>
              <a:defRPr sz="2500">
                <a:solidFill>
                  <a:schemeClr val="tx1"/>
                </a:solidFill>
                <a:latin typeface="Arial" charset="0"/>
              </a:defRPr>
            </a:lvl2pPr>
            <a:lvl3pPr marL="1143000" indent="-228600">
              <a:spcBef>
                <a:spcPct val="20000"/>
              </a:spcBef>
              <a:buClr>
                <a:srgbClr val="00758C"/>
              </a:buClr>
              <a:buChar char="•"/>
              <a:defRPr sz="2200">
                <a:solidFill>
                  <a:schemeClr val="tx1"/>
                </a:solidFill>
                <a:latin typeface="Arial" charset="0"/>
              </a:defRPr>
            </a:lvl3pPr>
            <a:lvl4pPr marL="1600200" indent="-228600">
              <a:spcBef>
                <a:spcPct val="20000"/>
              </a:spcBef>
              <a:buClr>
                <a:srgbClr val="00758C"/>
              </a:buClr>
              <a:buSzPct val="100000"/>
              <a:buFont typeface="Times" pitchFamily="18" charset="0"/>
              <a:buChar char="-"/>
              <a:defRPr sz="1900">
                <a:solidFill>
                  <a:schemeClr val="tx1"/>
                </a:solidFill>
                <a:latin typeface="Arial" charset="0"/>
              </a:defRPr>
            </a:lvl4pPr>
            <a:lvl5pPr marL="2057400" indent="-228600">
              <a:spcBef>
                <a:spcPct val="20000"/>
              </a:spcBef>
              <a:buClr>
                <a:srgbClr val="00758C"/>
              </a:buClr>
              <a:buChar char="-"/>
              <a:defRPr sz="1700">
                <a:solidFill>
                  <a:schemeClr val="tx1"/>
                </a:solidFill>
                <a:latin typeface="Arial" charset="0"/>
              </a:defRPr>
            </a:lvl5pPr>
            <a:lvl6pPr marL="2514600" indent="-228600" eaLnBrk="0" fontAlgn="base" hangingPunct="0">
              <a:spcBef>
                <a:spcPct val="20000"/>
              </a:spcBef>
              <a:spcAft>
                <a:spcPct val="0"/>
              </a:spcAft>
              <a:buClr>
                <a:srgbClr val="00758C"/>
              </a:buClr>
              <a:buChar char="-"/>
              <a:defRPr sz="1700">
                <a:solidFill>
                  <a:schemeClr val="tx1"/>
                </a:solidFill>
                <a:latin typeface="Arial" charset="0"/>
              </a:defRPr>
            </a:lvl6pPr>
            <a:lvl7pPr marL="2971800" indent="-228600" eaLnBrk="0" fontAlgn="base" hangingPunct="0">
              <a:spcBef>
                <a:spcPct val="20000"/>
              </a:spcBef>
              <a:spcAft>
                <a:spcPct val="0"/>
              </a:spcAft>
              <a:buClr>
                <a:srgbClr val="00758C"/>
              </a:buClr>
              <a:buChar char="-"/>
              <a:defRPr sz="1700">
                <a:solidFill>
                  <a:schemeClr val="tx1"/>
                </a:solidFill>
                <a:latin typeface="Arial" charset="0"/>
              </a:defRPr>
            </a:lvl7pPr>
            <a:lvl8pPr marL="3429000" indent="-228600" eaLnBrk="0" fontAlgn="base" hangingPunct="0">
              <a:spcBef>
                <a:spcPct val="20000"/>
              </a:spcBef>
              <a:spcAft>
                <a:spcPct val="0"/>
              </a:spcAft>
              <a:buClr>
                <a:srgbClr val="00758C"/>
              </a:buClr>
              <a:buChar char="-"/>
              <a:defRPr sz="1700">
                <a:solidFill>
                  <a:schemeClr val="tx1"/>
                </a:solidFill>
                <a:latin typeface="Arial" charset="0"/>
              </a:defRPr>
            </a:lvl8pPr>
            <a:lvl9pPr marL="3886200" indent="-228600" eaLnBrk="0" fontAlgn="base" hangingPunct="0">
              <a:spcBef>
                <a:spcPct val="20000"/>
              </a:spcBef>
              <a:spcAft>
                <a:spcPct val="0"/>
              </a:spcAft>
              <a:buClr>
                <a:srgbClr val="00758C"/>
              </a:buClr>
              <a:buChar char="-"/>
              <a:defRPr sz="1700">
                <a:solidFill>
                  <a:schemeClr val="tx1"/>
                </a:solidFill>
                <a:latin typeface="Arial" charset="0"/>
              </a:defRPr>
            </a:lvl9pPr>
          </a:lstStyle>
          <a:p>
            <a:pPr eaLnBrk="1" hangingPunct="1">
              <a:spcBef>
                <a:spcPct val="0"/>
              </a:spcBef>
              <a:buClrTx/>
              <a:buSzTx/>
              <a:buFontTx/>
              <a:buNone/>
            </a:pPr>
            <a:r>
              <a:rPr lang="nb-NO" altLang="nb-NO" sz="2000">
                <a:solidFill>
                  <a:srgbClr val="CC3300"/>
                </a:solidFill>
                <a:latin typeface="Arial Narrow" pitchFamily="34" charset="0"/>
              </a:rPr>
              <a:t>måltid</a:t>
            </a:r>
          </a:p>
        </p:txBody>
      </p:sp>
      <p:sp>
        <p:nvSpPr>
          <p:cNvPr id="4115" name="Text Box 18"/>
          <p:cNvSpPr txBox="1">
            <a:spLocks noChangeArrowheads="1"/>
          </p:cNvSpPr>
          <p:nvPr/>
        </p:nvSpPr>
        <p:spPr bwMode="auto">
          <a:xfrm>
            <a:off x="4224341" y="3765610"/>
            <a:ext cx="69923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0758C"/>
              </a:buClr>
              <a:buSzPct val="135000"/>
              <a:buChar char="•"/>
              <a:defRPr sz="2800">
                <a:solidFill>
                  <a:schemeClr val="tx1"/>
                </a:solidFill>
                <a:latin typeface="Arial" charset="0"/>
              </a:defRPr>
            </a:lvl1pPr>
            <a:lvl2pPr marL="742950" indent="-285750">
              <a:spcBef>
                <a:spcPct val="20000"/>
              </a:spcBef>
              <a:buClr>
                <a:srgbClr val="00758C"/>
              </a:buClr>
              <a:buSzPct val="65000"/>
              <a:buFont typeface="Times" pitchFamily="18" charset="0"/>
              <a:buChar char="•"/>
              <a:defRPr sz="2500">
                <a:solidFill>
                  <a:schemeClr val="tx1"/>
                </a:solidFill>
                <a:latin typeface="Arial" charset="0"/>
              </a:defRPr>
            </a:lvl2pPr>
            <a:lvl3pPr marL="1143000" indent="-228600">
              <a:spcBef>
                <a:spcPct val="20000"/>
              </a:spcBef>
              <a:buClr>
                <a:srgbClr val="00758C"/>
              </a:buClr>
              <a:buChar char="•"/>
              <a:defRPr sz="2200">
                <a:solidFill>
                  <a:schemeClr val="tx1"/>
                </a:solidFill>
                <a:latin typeface="Arial" charset="0"/>
              </a:defRPr>
            </a:lvl3pPr>
            <a:lvl4pPr marL="1600200" indent="-228600">
              <a:spcBef>
                <a:spcPct val="20000"/>
              </a:spcBef>
              <a:buClr>
                <a:srgbClr val="00758C"/>
              </a:buClr>
              <a:buSzPct val="100000"/>
              <a:buFont typeface="Times" pitchFamily="18" charset="0"/>
              <a:buChar char="-"/>
              <a:defRPr sz="1900">
                <a:solidFill>
                  <a:schemeClr val="tx1"/>
                </a:solidFill>
                <a:latin typeface="Arial" charset="0"/>
              </a:defRPr>
            </a:lvl4pPr>
            <a:lvl5pPr marL="2057400" indent="-228600">
              <a:spcBef>
                <a:spcPct val="20000"/>
              </a:spcBef>
              <a:buClr>
                <a:srgbClr val="00758C"/>
              </a:buClr>
              <a:buChar char="-"/>
              <a:defRPr sz="1700">
                <a:solidFill>
                  <a:schemeClr val="tx1"/>
                </a:solidFill>
                <a:latin typeface="Arial" charset="0"/>
              </a:defRPr>
            </a:lvl5pPr>
            <a:lvl6pPr marL="2514600" indent="-228600" eaLnBrk="0" fontAlgn="base" hangingPunct="0">
              <a:spcBef>
                <a:spcPct val="20000"/>
              </a:spcBef>
              <a:spcAft>
                <a:spcPct val="0"/>
              </a:spcAft>
              <a:buClr>
                <a:srgbClr val="00758C"/>
              </a:buClr>
              <a:buChar char="-"/>
              <a:defRPr sz="1700">
                <a:solidFill>
                  <a:schemeClr val="tx1"/>
                </a:solidFill>
                <a:latin typeface="Arial" charset="0"/>
              </a:defRPr>
            </a:lvl6pPr>
            <a:lvl7pPr marL="2971800" indent="-228600" eaLnBrk="0" fontAlgn="base" hangingPunct="0">
              <a:spcBef>
                <a:spcPct val="20000"/>
              </a:spcBef>
              <a:spcAft>
                <a:spcPct val="0"/>
              </a:spcAft>
              <a:buClr>
                <a:srgbClr val="00758C"/>
              </a:buClr>
              <a:buChar char="-"/>
              <a:defRPr sz="1700">
                <a:solidFill>
                  <a:schemeClr val="tx1"/>
                </a:solidFill>
                <a:latin typeface="Arial" charset="0"/>
              </a:defRPr>
            </a:lvl7pPr>
            <a:lvl8pPr marL="3429000" indent="-228600" eaLnBrk="0" fontAlgn="base" hangingPunct="0">
              <a:spcBef>
                <a:spcPct val="20000"/>
              </a:spcBef>
              <a:spcAft>
                <a:spcPct val="0"/>
              </a:spcAft>
              <a:buClr>
                <a:srgbClr val="00758C"/>
              </a:buClr>
              <a:buChar char="-"/>
              <a:defRPr sz="1700">
                <a:solidFill>
                  <a:schemeClr val="tx1"/>
                </a:solidFill>
                <a:latin typeface="Arial" charset="0"/>
              </a:defRPr>
            </a:lvl8pPr>
            <a:lvl9pPr marL="3886200" indent="-228600" eaLnBrk="0" fontAlgn="base" hangingPunct="0">
              <a:spcBef>
                <a:spcPct val="20000"/>
              </a:spcBef>
              <a:spcAft>
                <a:spcPct val="0"/>
              </a:spcAft>
              <a:buClr>
                <a:srgbClr val="00758C"/>
              </a:buClr>
              <a:buChar char="-"/>
              <a:defRPr sz="1700">
                <a:solidFill>
                  <a:schemeClr val="tx1"/>
                </a:solidFill>
                <a:latin typeface="Arial" charset="0"/>
              </a:defRPr>
            </a:lvl9pPr>
          </a:lstStyle>
          <a:p>
            <a:pPr eaLnBrk="1" hangingPunct="1">
              <a:spcBef>
                <a:spcPct val="0"/>
              </a:spcBef>
              <a:buClrTx/>
              <a:buSzTx/>
              <a:buFontTx/>
              <a:buNone/>
            </a:pPr>
            <a:r>
              <a:rPr lang="nb-NO" altLang="nb-NO" sz="2000" dirty="0">
                <a:solidFill>
                  <a:srgbClr val="CC3300"/>
                </a:solidFill>
                <a:latin typeface="Arial Narrow" pitchFamily="34" charset="0"/>
              </a:rPr>
              <a:t>kultur</a:t>
            </a:r>
          </a:p>
        </p:txBody>
      </p:sp>
      <p:sp>
        <p:nvSpPr>
          <p:cNvPr id="4116" name="Text Box 19"/>
          <p:cNvSpPr txBox="1">
            <a:spLocks noChangeArrowheads="1"/>
          </p:cNvSpPr>
          <p:nvPr/>
        </p:nvSpPr>
        <p:spPr bwMode="auto">
          <a:xfrm>
            <a:off x="2590802" y="4318001"/>
            <a:ext cx="9797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0758C"/>
              </a:buClr>
              <a:buSzPct val="135000"/>
              <a:buChar char="•"/>
              <a:defRPr sz="2800">
                <a:solidFill>
                  <a:schemeClr val="tx1"/>
                </a:solidFill>
                <a:latin typeface="Arial" charset="0"/>
              </a:defRPr>
            </a:lvl1pPr>
            <a:lvl2pPr marL="742950" indent="-285750">
              <a:spcBef>
                <a:spcPct val="20000"/>
              </a:spcBef>
              <a:buClr>
                <a:srgbClr val="00758C"/>
              </a:buClr>
              <a:buSzPct val="65000"/>
              <a:buFont typeface="Times" pitchFamily="18" charset="0"/>
              <a:buChar char="•"/>
              <a:defRPr sz="2500">
                <a:solidFill>
                  <a:schemeClr val="tx1"/>
                </a:solidFill>
                <a:latin typeface="Arial" charset="0"/>
              </a:defRPr>
            </a:lvl2pPr>
            <a:lvl3pPr marL="1143000" indent="-228600">
              <a:spcBef>
                <a:spcPct val="20000"/>
              </a:spcBef>
              <a:buClr>
                <a:srgbClr val="00758C"/>
              </a:buClr>
              <a:buChar char="•"/>
              <a:defRPr sz="2200">
                <a:solidFill>
                  <a:schemeClr val="tx1"/>
                </a:solidFill>
                <a:latin typeface="Arial" charset="0"/>
              </a:defRPr>
            </a:lvl3pPr>
            <a:lvl4pPr marL="1600200" indent="-228600">
              <a:spcBef>
                <a:spcPct val="20000"/>
              </a:spcBef>
              <a:buClr>
                <a:srgbClr val="00758C"/>
              </a:buClr>
              <a:buSzPct val="100000"/>
              <a:buFont typeface="Times" pitchFamily="18" charset="0"/>
              <a:buChar char="-"/>
              <a:defRPr sz="1900">
                <a:solidFill>
                  <a:schemeClr val="tx1"/>
                </a:solidFill>
                <a:latin typeface="Arial" charset="0"/>
              </a:defRPr>
            </a:lvl4pPr>
            <a:lvl5pPr marL="2057400" indent="-228600">
              <a:spcBef>
                <a:spcPct val="20000"/>
              </a:spcBef>
              <a:buClr>
                <a:srgbClr val="00758C"/>
              </a:buClr>
              <a:buChar char="-"/>
              <a:defRPr sz="1700">
                <a:solidFill>
                  <a:schemeClr val="tx1"/>
                </a:solidFill>
                <a:latin typeface="Arial" charset="0"/>
              </a:defRPr>
            </a:lvl5pPr>
            <a:lvl6pPr marL="2514600" indent="-228600" eaLnBrk="0" fontAlgn="base" hangingPunct="0">
              <a:spcBef>
                <a:spcPct val="20000"/>
              </a:spcBef>
              <a:spcAft>
                <a:spcPct val="0"/>
              </a:spcAft>
              <a:buClr>
                <a:srgbClr val="00758C"/>
              </a:buClr>
              <a:buChar char="-"/>
              <a:defRPr sz="1700">
                <a:solidFill>
                  <a:schemeClr val="tx1"/>
                </a:solidFill>
                <a:latin typeface="Arial" charset="0"/>
              </a:defRPr>
            </a:lvl6pPr>
            <a:lvl7pPr marL="2971800" indent="-228600" eaLnBrk="0" fontAlgn="base" hangingPunct="0">
              <a:spcBef>
                <a:spcPct val="20000"/>
              </a:spcBef>
              <a:spcAft>
                <a:spcPct val="0"/>
              </a:spcAft>
              <a:buClr>
                <a:srgbClr val="00758C"/>
              </a:buClr>
              <a:buChar char="-"/>
              <a:defRPr sz="1700">
                <a:solidFill>
                  <a:schemeClr val="tx1"/>
                </a:solidFill>
                <a:latin typeface="Arial" charset="0"/>
              </a:defRPr>
            </a:lvl7pPr>
            <a:lvl8pPr marL="3429000" indent="-228600" eaLnBrk="0" fontAlgn="base" hangingPunct="0">
              <a:spcBef>
                <a:spcPct val="20000"/>
              </a:spcBef>
              <a:spcAft>
                <a:spcPct val="0"/>
              </a:spcAft>
              <a:buClr>
                <a:srgbClr val="00758C"/>
              </a:buClr>
              <a:buChar char="-"/>
              <a:defRPr sz="1700">
                <a:solidFill>
                  <a:schemeClr val="tx1"/>
                </a:solidFill>
                <a:latin typeface="Arial" charset="0"/>
              </a:defRPr>
            </a:lvl8pPr>
            <a:lvl9pPr marL="3886200" indent="-228600" eaLnBrk="0" fontAlgn="base" hangingPunct="0">
              <a:spcBef>
                <a:spcPct val="20000"/>
              </a:spcBef>
              <a:spcAft>
                <a:spcPct val="0"/>
              </a:spcAft>
              <a:buClr>
                <a:srgbClr val="00758C"/>
              </a:buClr>
              <a:buChar char="-"/>
              <a:defRPr sz="1700">
                <a:solidFill>
                  <a:schemeClr val="tx1"/>
                </a:solidFill>
                <a:latin typeface="Arial" charset="0"/>
              </a:defRPr>
            </a:lvl9pPr>
          </a:lstStyle>
          <a:p>
            <a:pPr eaLnBrk="1" hangingPunct="1">
              <a:spcBef>
                <a:spcPct val="0"/>
              </a:spcBef>
              <a:buClrTx/>
              <a:buSzTx/>
              <a:buFontTx/>
              <a:buNone/>
            </a:pPr>
            <a:r>
              <a:rPr lang="nb-NO" altLang="nb-NO" sz="2000">
                <a:solidFill>
                  <a:srgbClr val="CC3300"/>
                </a:solidFill>
                <a:latin typeface="Arial Narrow" pitchFamily="34" charset="0"/>
              </a:rPr>
              <a:t>tradisjon</a:t>
            </a:r>
          </a:p>
        </p:txBody>
      </p:sp>
      <p:sp>
        <p:nvSpPr>
          <p:cNvPr id="4117" name="Text Box 20"/>
          <p:cNvSpPr txBox="1">
            <a:spLocks noChangeArrowheads="1"/>
          </p:cNvSpPr>
          <p:nvPr/>
        </p:nvSpPr>
        <p:spPr bwMode="auto">
          <a:xfrm>
            <a:off x="5638801" y="1968501"/>
            <a:ext cx="15632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0758C"/>
              </a:buClr>
              <a:buSzPct val="135000"/>
              <a:buChar char="•"/>
              <a:defRPr sz="2800">
                <a:solidFill>
                  <a:schemeClr val="tx1"/>
                </a:solidFill>
                <a:latin typeface="Arial" charset="0"/>
              </a:defRPr>
            </a:lvl1pPr>
            <a:lvl2pPr marL="742950" indent="-285750">
              <a:spcBef>
                <a:spcPct val="20000"/>
              </a:spcBef>
              <a:buClr>
                <a:srgbClr val="00758C"/>
              </a:buClr>
              <a:buSzPct val="65000"/>
              <a:buFont typeface="Times" pitchFamily="18" charset="0"/>
              <a:buChar char="•"/>
              <a:defRPr sz="2500">
                <a:solidFill>
                  <a:schemeClr val="tx1"/>
                </a:solidFill>
                <a:latin typeface="Arial" charset="0"/>
              </a:defRPr>
            </a:lvl2pPr>
            <a:lvl3pPr marL="1143000" indent="-228600">
              <a:spcBef>
                <a:spcPct val="20000"/>
              </a:spcBef>
              <a:buClr>
                <a:srgbClr val="00758C"/>
              </a:buClr>
              <a:buChar char="•"/>
              <a:defRPr sz="2200">
                <a:solidFill>
                  <a:schemeClr val="tx1"/>
                </a:solidFill>
                <a:latin typeface="Arial" charset="0"/>
              </a:defRPr>
            </a:lvl3pPr>
            <a:lvl4pPr marL="1600200" indent="-228600">
              <a:spcBef>
                <a:spcPct val="20000"/>
              </a:spcBef>
              <a:buClr>
                <a:srgbClr val="00758C"/>
              </a:buClr>
              <a:buSzPct val="100000"/>
              <a:buFont typeface="Times" pitchFamily="18" charset="0"/>
              <a:buChar char="-"/>
              <a:defRPr sz="1900">
                <a:solidFill>
                  <a:schemeClr val="tx1"/>
                </a:solidFill>
                <a:latin typeface="Arial" charset="0"/>
              </a:defRPr>
            </a:lvl4pPr>
            <a:lvl5pPr marL="2057400" indent="-228600">
              <a:spcBef>
                <a:spcPct val="20000"/>
              </a:spcBef>
              <a:buClr>
                <a:srgbClr val="00758C"/>
              </a:buClr>
              <a:buChar char="-"/>
              <a:defRPr sz="1700">
                <a:solidFill>
                  <a:schemeClr val="tx1"/>
                </a:solidFill>
                <a:latin typeface="Arial" charset="0"/>
              </a:defRPr>
            </a:lvl5pPr>
            <a:lvl6pPr marL="2514600" indent="-228600" eaLnBrk="0" fontAlgn="base" hangingPunct="0">
              <a:spcBef>
                <a:spcPct val="20000"/>
              </a:spcBef>
              <a:spcAft>
                <a:spcPct val="0"/>
              </a:spcAft>
              <a:buClr>
                <a:srgbClr val="00758C"/>
              </a:buClr>
              <a:buChar char="-"/>
              <a:defRPr sz="1700">
                <a:solidFill>
                  <a:schemeClr val="tx1"/>
                </a:solidFill>
                <a:latin typeface="Arial" charset="0"/>
              </a:defRPr>
            </a:lvl6pPr>
            <a:lvl7pPr marL="2971800" indent="-228600" eaLnBrk="0" fontAlgn="base" hangingPunct="0">
              <a:spcBef>
                <a:spcPct val="20000"/>
              </a:spcBef>
              <a:spcAft>
                <a:spcPct val="0"/>
              </a:spcAft>
              <a:buClr>
                <a:srgbClr val="00758C"/>
              </a:buClr>
              <a:buChar char="-"/>
              <a:defRPr sz="1700">
                <a:solidFill>
                  <a:schemeClr val="tx1"/>
                </a:solidFill>
                <a:latin typeface="Arial" charset="0"/>
              </a:defRPr>
            </a:lvl7pPr>
            <a:lvl8pPr marL="3429000" indent="-228600" eaLnBrk="0" fontAlgn="base" hangingPunct="0">
              <a:spcBef>
                <a:spcPct val="20000"/>
              </a:spcBef>
              <a:spcAft>
                <a:spcPct val="0"/>
              </a:spcAft>
              <a:buClr>
                <a:srgbClr val="00758C"/>
              </a:buClr>
              <a:buChar char="-"/>
              <a:defRPr sz="1700">
                <a:solidFill>
                  <a:schemeClr val="tx1"/>
                </a:solidFill>
                <a:latin typeface="Arial" charset="0"/>
              </a:defRPr>
            </a:lvl8pPr>
            <a:lvl9pPr marL="3886200" indent="-228600" eaLnBrk="0" fontAlgn="base" hangingPunct="0">
              <a:spcBef>
                <a:spcPct val="20000"/>
              </a:spcBef>
              <a:spcAft>
                <a:spcPct val="0"/>
              </a:spcAft>
              <a:buClr>
                <a:srgbClr val="00758C"/>
              </a:buClr>
              <a:buChar char="-"/>
              <a:defRPr sz="1700">
                <a:solidFill>
                  <a:schemeClr val="tx1"/>
                </a:solidFill>
                <a:latin typeface="Arial" charset="0"/>
              </a:defRPr>
            </a:lvl9pPr>
          </a:lstStyle>
          <a:p>
            <a:pPr eaLnBrk="1" hangingPunct="1">
              <a:spcBef>
                <a:spcPct val="0"/>
              </a:spcBef>
              <a:buClrTx/>
              <a:buSzTx/>
              <a:buFontTx/>
              <a:buNone/>
            </a:pPr>
            <a:r>
              <a:rPr lang="nb-NO" altLang="nb-NO" sz="2000" dirty="0">
                <a:solidFill>
                  <a:srgbClr val="CC3300"/>
                </a:solidFill>
                <a:latin typeface="Arial Narrow" pitchFamily="34" charset="0"/>
              </a:rPr>
              <a:t>«bedriftsprofil»</a:t>
            </a:r>
          </a:p>
        </p:txBody>
      </p:sp>
      <p:sp>
        <p:nvSpPr>
          <p:cNvPr id="4118" name="Text Box 21"/>
          <p:cNvSpPr txBox="1">
            <a:spLocks noChangeArrowheads="1"/>
          </p:cNvSpPr>
          <p:nvPr/>
        </p:nvSpPr>
        <p:spPr bwMode="auto">
          <a:xfrm>
            <a:off x="4224339" y="1806517"/>
            <a:ext cx="11397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00758C"/>
              </a:buClr>
              <a:buSzPct val="135000"/>
              <a:buChar char="•"/>
              <a:defRPr sz="2800">
                <a:solidFill>
                  <a:schemeClr val="tx1"/>
                </a:solidFill>
                <a:latin typeface="Arial" charset="0"/>
              </a:defRPr>
            </a:lvl1pPr>
            <a:lvl2pPr marL="742950" indent="-285750">
              <a:spcBef>
                <a:spcPct val="20000"/>
              </a:spcBef>
              <a:buClr>
                <a:srgbClr val="00758C"/>
              </a:buClr>
              <a:buSzPct val="65000"/>
              <a:buFont typeface="Times" pitchFamily="18" charset="0"/>
              <a:buChar char="•"/>
              <a:defRPr sz="2500">
                <a:solidFill>
                  <a:schemeClr val="tx1"/>
                </a:solidFill>
                <a:latin typeface="Arial" charset="0"/>
              </a:defRPr>
            </a:lvl2pPr>
            <a:lvl3pPr marL="1143000" indent="-228600">
              <a:spcBef>
                <a:spcPct val="20000"/>
              </a:spcBef>
              <a:buClr>
                <a:srgbClr val="00758C"/>
              </a:buClr>
              <a:buChar char="•"/>
              <a:defRPr sz="2200">
                <a:solidFill>
                  <a:schemeClr val="tx1"/>
                </a:solidFill>
                <a:latin typeface="Arial" charset="0"/>
              </a:defRPr>
            </a:lvl3pPr>
            <a:lvl4pPr marL="1600200" indent="-228600">
              <a:spcBef>
                <a:spcPct val="20000"/>
              </a:spcBef>
              <a:buClr>
                <a:srgbClr val="00758C"/>
              </a:buClr>
              <a:buSzPct val="100000"/>
              <a:buFont typeface="Times" pitchFamily="18" charset="0"/>
              <a:buChar char="-"/>
              <a:defRPr sz="1900">
                <a:solidFill>
                  <a:schemeClr val="tx1"/>
                </a:solidFill>
                <a:latin typeface="Arial" charset="0"/>
              </a:defRPr>
            </a:lvl4pPr>
            <a:lvl5pPr marL="2057400" indent="-228600">
              <a:spcBef>
                <a:spcPct val="20000"/>
              </a:spcBef>
              <a:buClr>
                <a:srgbClr val="00758C"/>
              </a:buClr>
              <a:buChar char="-"/>
              <a:defRPr sz="1700">
                <a:solidFill>
                  <a:schemeClr val="tx1"/>
                </a:solidFill>
                <a:latin typeface="Arial" charset="0"/>
              </a:defRPr>
            </a:lvl5pPr>
            <a:lvl6pPr marL="2514600" indent="-228600" eaLnBrk="0" fontAlgn="base" hangingPunct="0">
              <a:spcBef>
                <a:spcPct val="20000"/>
              </a:spcBef>
              <a:spcAft>
                <a:spcPct val="0"/>
              </a:spcAft>
              <a:buClr>
                <a:srgbClr val="00758C"/>
              </a:buClr>
              <a:buChar char="-"/>
              <a:defRPr sz="1700">
                <a:solidFill>
                  <a:schemeClr val="tx1"/>
                </a:solidFill>
                <a:latin typeface="Arial" charset="0"/>
              </a:defRPr>
            </a:lvl6pPr>
            <a:lvl7pPr marL="2971800" indent="-228600" eaLnBrk="0" fontAlgn="base" hangingPunct="0">
              <a:spcBef>
                <a:spcPct val="20000"/>
              </a:spcBef>
              <a:spcAft>
                <a:spcPct val="0"/>
              </a:spcAft>
              <a:buClr>
                <a:srgbClr val="00758C"/>
              </a:buClr>
              <a:buChar char="-"/>
              <a:defRPr sz="1700">
                <a:solidFill>
                  <a:schemeClr val="tx1"/>
                </a:solidFill>
                <a:latin typeface="Arial" charset="0"/>
              </a:defRPr>
            </a:lvl7pPr>
            <a:lvl8pPr marL="3429000" indent="-228600" eaLnBrk="0" fontAlgn="base" hangingPunct="0">
              <a:spcBef>
                <a:spcPct val="20000"/>
              </a:spcBef>
              <a:spcAft>
                <a:spcPct val="0"/>
              </a:spcAft>
              <a:buClr>
                <a:srgbClr val="00758C"/>
              </a:buClr>
              <a:buChar char="-"/>
              <a:defRPr sz="1700">
                <a:solidFill>
                  <a:schemeClr val="tx1"/>
                </a:solidFill>
                <a:latin typeface="Arial" charset="0"/>
              </a:defRPr>
            </a:lvl8pPr>
            <a:lvl9pPr marL="3886200" indent="-228600" eaLnBrk="0" fontAlgn="base" hangingPunct="0">
              <a:spcBef>
                <a:spcPct val="20000"/>
              </a:spcBef>
              <a:spcAft>
                <a:spcPct val="0"/>
              </a:spcAft>
              <a:buClr>
                <a:srgbClr val="00758C"/>
              </a:buClr>
              <a:buChar char="-"/>
              <a:defRPr sz="1700">
                <a:solidFill>
                  <a:schemeClr val="tx1"/>
                </a:solidFill>
                <a:latin typeface="Arial" charset="0"/>
              </a:defRPr>
            </a:lvl9pPr>
          </a:lstStyle>
          <a:p>
            <a:pPr eaLnBrk="1" hangingPunct="1">
              <a:spcBef>
                <a:spcPct val="0"/>
              </a:spcBef>
              <a:buClrTx/>
              <a:buSzTx/>
              <a:buFontTx/>
              <a:buNone/>
            </a:pPr>
            <a:r>
              <a:rPr lang="nb-NO" altLang="nb-NO" sz="2000" dirty="0">
                <a:solidFill>
                  <a:srgbClr val="CC3300"/>
                </a:solidFill>
                <a:latin typeface="Arial Narrow" pitchFamily="34" charset="0"/>
              </a:rPr>
              <a:t>fellesskap</a:t>
            </a:r>
          </a:p>
        </p:txBody>
      </p:sp>
      <p:sp>
        <p:nvSpPr>
          <p:cNvPr id="4119" name="Text Box 22"/>
          <p:cNvSpPr txBox="1">
            <a:spLocks noChangeArrowheads="1"/>
          </p:cNvSpPr>
          <p:nvPr/>
        </p:nvSpPr>
        <p:spPr bwMode="auto">
          <a:xfrm>
            <a:off x="3733803" y="4318001"/>
            <a:ext cx="68800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0758C"/>
              </a:buClr>
              <a:buSzPct val="135000"/>
              <a:buChar char="•"/>
              <a:defRPr sz="2800">
                <a:solidFill>
                  <a:schemeClr val="tx1"/>
                </a:solidFill>
                <a:latin typeface="Arial" charset="0"/>
              </a:defRPr>
            </a:lvl1pPr>
            <a:lvl2pPr marL="742950" indent="-285750">
              <a:spcBef>
                <a:spcPct val="20000"/>
              </a:spcBef>
              <a:buClr>
                <a:srgbClr val="00758C"/>
              </a:buClr>
              <a:buSzPct val="65000"/>
              <a:buFont typeface="Times" pitchFamily="18" charset="0"/>
              <a:buChar char="•"/>
              <a:defRPr sz="2500">
                <a:solidFill>
                  <a:schemeClr val="tx1"/>
                </a:solidFill>
                <a:latin typeface="Arial" charset="0"/>
              </a:defRPr>
            </a:lvl2pPr>
            <a:lvl3pPr marL="1143000" indent="-228600">
              <a:spcBef>
                <a:spcPct val="20000"/>
              </a:spcBef>
              <a:buClr>
                <a:srgbClr val="00758C"/>
              </a:buClr>
              <a:buChar char="•"/>
              <a:defRPr sz="2200">
                <a:solidFill>
                  <a:schemeClr val="tx1"/>
                </a:solidFill>
                <a:latin typeface="Arial" charset="0"/>
              </a:defRPr>
            </a:lvl3pPr>
            <a:lvl4pPr marL="1600200" indent="-228600">
              <a:spcBef>
                <a:spcPct val="20000"/>
              </a:spcBef>
              <a:buClr>
                <a:srgbClr val="00758C"/>
              </a:buClr>
              <a:buSzPct val="100000"/>
              <a:buFont typeface="Times" pitchFamily="18" charset="0"/>
              <a:buChar char="-"/>
              <a:defRPr sz="1900">
                <a:solidFill>
                  <a:schemeClr val="tx1"/>
                </a:solidFill>
                <a:latin typeface="Arial" charset="0"/>
              </a:defRPr>
            </a:lvl4pPr>
            <a:lvl5pPr marL="2057400" indent="-228600">
              <a:spcBef>
                <a:spcPct val="20000"/>
              </a:spcBef>
              <a:buClr>
                <a:srgbClr val="00758C"/>
              </a:buClr>
              <a:buChar char="-"/>
              <a:defRPr sz="1700">
                <a:solidFill>
                  <a:schemeClr val="tx1"/>
                </a:solidFill>
                <a:latin typeface="Arial" charset="0"/>
              </a:defRPr>
            </a:lvl5pPr>
            <a:lvl6pPr marL="2514600" indent="-228600" eaLnBrk="0" fontAlgn="base" hangingPunct="0">
              <a:spcBef>
                <a:spcPct val="20000"/>
              </a:spcBef>
              <a:spcAft>
                <a:spcPct val="0"/>
              </a:spcAft>
              <a:buClr>
                <a:srgbClr val="00758C"/>
              </a:buClr>
              <a:buChar char="-"/>
              <a:defRPr sz="1700">
                <a:solidFill>
                  <a:schemeClr val="tx1"/>
                </a:solidFill>
                <a:latin typeface="Arial" charset="0"/>
              </a:defRPr>
            </a:lvl6pPr>
            <a:lvl7pPr marL="2971800" indent="-228600" eaLnBrk="0" fontAlgn="base" hangingPunct="0">
              <a:spcBef>
                <a:spcPct val="20000"/>
              </a:spcBef>
              <a:spcAft>
                <a:spcPct val="0"/>
              </a:spcAft>
              <a:buClr>
                <a:srgbClr val="00758C"/>
              </a:buClr>
              <a:buChar char="-"/>
              <a:defRPr sz="1700">
                <a:solidFill>
                  <a:schemeClr val="tx1"/>
                </a:solidFill>
                <a:latin typeface="Arial" charset="0"/>
              </a:defRPr>
            </a:lvl7pPr>
            <a:lvl8pPr marL="3429000" indent="-228600" eaLnBrk="0" fontAlgn="base" hangingPunct="0">
              <a:spcBef>
                <a:spcPct val="20000"/>
              </a:spcBef>
              <a:spcAft>
                <a:spcPct val="0"/>
              </a:spcAft>
              <a:buClr>
                <a:srgbClr val="00758C"/>
              </a:buClr>
              <a:buChar char="-"/>
              <a:defRPr sz="1700">
                <a:solidFill>
                  <a:schemeClr val="tx1"/>
                </a:solidFill>
                <a:latin typeface="Arial" charset="0"/>
              </a:defRPr>
            </a:lvl8pPr>
            <a:lvl9pPr marL="3886200" indent="-228600" eaLnBrk="0" fontAlgn="base" hangingPunct="0">
              <a:spcBef>
                <a:spcPct val="20000"/>
              </a:spcBef>
              <a:spcAft>
                <a:spcPct val="0"/>
              </a:spcAft>
              <a:buClr>
                <a:srgbClr val="00758C"/>
              </a:buClr>
              <a:buChar char="-"/>
              <a:defRPr sz="1700">
                <a:solidFill>
                  <a:schemeClr val="tx1"/>
                </a:solidFill>
                <a:latin typeface="Arial" charset="0"/>
              </a:defRPr>
            </a:lvl9pPr>
          </a:lstStyle>
          <a:p>
            <a:pPr eaLnBrk="1" hangingPunct="1">
              <a:spcBef>
                <a:spcPct val="0"/>
              </a:spcBef>
              <a:buClrTx/>
              <a:buSzTx/>
              <a:buFontTx/>
              <a:buNone/>
            </a:pPr>
            <a:r>
              <a:rPr lang="nb-NO" altLang="nb-NO" sz="2000">
                <a:solidFill>
                  <a:srgbClr val="CC3300"/>
                </a:solidFill>
                <a:latin typeface="Arial Narrow" pitchFamily="34" charset="0"/>
              </a:rPr>
              <a:t>kunst</a:t>
            </a:r>
          </a:p>
        </p:txBody>
      </p:sp>
      <p:sp>
        <p:nvSpPr>
          <p:cNvPr id="4120" name="Text Box 23"/>
          <p:cNvSpPr txBox="1">
            <a:spLocks noChangeArrowheads="1"/>
          </p:cNvSpPr>
          <p:nvPr/>
        </p:nvSpPr>
        <p:spPr bwMode="auto">
          <a:xfrm>
            <a:off x="5410203" y="3683001"/>
            <a:ext cx="118974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0758C"/>
              </a:buClr>
              <a:buSzPct val="135000"/>
              <a:buChar char="•"/>
              <a:defRPr sz="2800">
                <a:solidFill>
                  <a:schemeClr val="tx1"/>
                </a:solidFill>
                <a:latin typeface="Arial" charset="0"/>
              </a:defRPr>
            </a:lvl1pPr>
            <a:lvl2pPr marL="742950" indent="-285750">
              <a:spcBef>
                <a:spcPct val="20000"/>
              </a:spcBef>
              <a:buClr>
                <a:srgbClr val="00758C"/>
              </a:buClr>
              <a:buSzPct val="65000"/>
              <a:buFont typeface="Times" pitchFamily="18" charset="0"/>
              <a:buChar char="•"/>
              <a:defRPr sz="2500">
                <a:solidFill>
                  <a:schemeClr val="tx1"/>
                </a:solidFill>
                <a:latin typeface="Arial" charset="0"/>
              </a:defRPr>
            </a:lvl2pPr>
            <a:lvl3pPr marL="1143000" indent="-228600">
              <a:spcBef>
                <a:spcPct val="20000"/>
              </a:spcBef>
              <a:buClr>
                <a:srgbClr val="00758C"/>
              </a:buClr>
              <a:buChar char="•"/>
              <a:defRPr sz="2200">
                <a:solidFill>
                  <a:schemeClr val="tx1"/>
                </a:solidFill>
                <a:latin typeface="Arial" charset="0"/>
              </a:defRPr>
            </a:lvl3pPr>
            <a:lvl4pPr marL="1600200" indent="-228600">
              <a:spcBef>
                <a:spcPct val="20000"/>
              </a:spcBef>
              <a:buClr>
                <a:srgbClr val="00758C"/>
              </a:buClr>
              <a:buSzPct val="100000"/>
              <a:buFont typeface="Times" pitchFamily="18" charset="0"/>
              <a:buChar char="-"/>
              <a:defRPr sz="1900">
                <a:solidFill>
                  <a:schemeClr val="tx1"/>
                </a:solidFill>
                <a:latin typeface="Arial" charset="0"/>
              </a:defRPr>
            </a:lvl4pPr>
            <a:lvl5pPr marL="2057400" indent="-228600">
              <a:spcBef>
                <a:spcPct val="20000"/>
              </a:spcBef>
              <a:buClr>
                <a:srgbClr val="00758C"/>
              </a:buClr>
              <a:buChar char="-"/>
              <a:defRPr sz="1700">
                <a:solidFill>
                  <a:schemeClr val="tx1"/>
                </a:solidFill>
                <a:latin typeface="Arial" charset="0"/>
              </a:defRPr>
            </a:lvl5pPr>
            <a:lvl6pPr marL="2514600" indent="-228600" eaLnBrk="0" fontAlgn="base" hangingPunct="0">
              <a:spcBef>
                <a:spcPct val="20000"/>
              </a:spcBef>
              <a:spcAft>
                <a:spcPct val="0"/>
              </a:spcAft>
              <a:buClr>
                <a:srgbClr val="00758C"/>
              </a:buClr>
              <a:buChar char="-"/>
              <a:defRPr sz="1700">
                <a:solidFill>
                  <a:schemeClr val="tx1"/>
                </a:solidFill>
                <a:latin typeface="Arial" charset="0"/>
              </a:defRPr>
            </a:lvl6pPr>
            <a:lvl7pPr marL="2971800" indent="-228600" eaLnBrk="0" fontAlgn="base" hangingPunct="0">
              <a:spcBef>
                <a:spcPct val="20000"/>
              </a:spcBef>
              <a:spcAft>
                <a:spcPct val="0"/>
              </a:spcAft>
              <a:buClr>
                <a:srgbClr val="00758C"/>
              </a:buClr>
              <a:buChar char="-"/>
              <a:defRPr sz="1700">
                <a:solidFill>
                  <a:schemeClr val="tx1"/>
                </a:solidFill>
                <a:latin typeface="Arial" charset="0"/>
              </a:defRPr>
            </a:lvl7pPr>
            <a:lvl8pPr marL="3429000" indent="-228600" eaLnBrk="0" fontAlgn="base" hangingPunct="0">
              <a:spcBef>
                <a:spcPct val="20000"/>
              </a:spcBef>
              <a:spcAft>
                <a:spcPct val="0"/>
              </a:spcAft>
              <a:buClr>
                <a:srgbClr val="00758C"/>
              </a:buClr>
              <a:buChar char="-"/>
              <a:defRPr sz="1700">
                <a:solidFill>
                  <a:schemeClr val="tx1"/>
                </a:solidFill>
                <a:latin typeface="Arial" charset="0"/>
              </a:defRPr>
            </a:lvl8pPr>
            <a:lvl9pPr marL="3886200" indent="-228600" eaLnBrk="0" fontAlgn="base" hangingPunct="0">
              <a:spcBef>
                <a:spcPct val="20000"/>
              </a:spcBef>
              <a:spcAft>
                <a:spcPct val="0"/>
              </a:spcAft>
              <a:buClr>
                <a:srgbClr val="00758C"/>
              </a:buClr>
              <a:buChar char="-"/>
              <a:defRPr sz="1700">
                <a:solidFill>
                  <a:schemeClr val="tx1"/>
                </a:solidFill>
                <a:latin typeface="Arial" charset="0"/>
              </a:defRPr>
            </a:lvl9pPr>
          </a:lstStyle>
          <a:p>
            <a:pPr eaLnBrk="1" hangingPunct="1">
              <a:spcBef>
                <a:spcPct val="0"/>
              </a:spcBef>
              <a:buClrTx/>
              <a:buSzTx/>
              <a:buFontTx/>
              <a:buNone/>
            </a:pPr>
            <a:r>
              <a:rPr lang="nb-NO" altLang="nb-NO" sz="2000">
                <a:solidFill>
                  <a:srgbClr val="CC3300"/>
                </a:solidFill>
                <a:latin typeface="Arial Narrow" pitchFamily="34" charset="0"/>
              </a:rPr>
              <a:t>når mange</a:t>
            </a:r>
          </a:p>
        </p:txBody>
      </p:sp>
      <p:sp>
        <p:nvSpPr>
          <p:cNvPr id="4121" name="Text Box 24"/>
          <p:cNvSpPr txBox="1">
            <a:spLocks noChangeArrowheads="1"/>
          </p:cNvSpPr>
          <p:nvPr/>
        </p:nvSpPr>
        <p:spPr bwMode="auto">
          <a:xfrm>
            <a:off x="1371602" y="3619501"/>
            <a:ext cx="102624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0758C"/>
              </a:buClr>
              <a:buSzPct val="135000"/>
              <a:buChar char="•"/>
              <a:defRPr sz="2800">
                <a:solidFill>
                  <a:schemeClr val="tx1"/>
                </a:solidFill>
                <a:latin typeface="Arial" charset="0"/>
              </a:defRPr>
            </a:lvl1pPr>
            <a:lvl2pPr marL="742950" indent="-285750">
              <a:spcBef>
                <a:spcPct val="20000"/>
              </a:spcBef>
              <a:buClr>
                <a:srgbClr val="00758C"/>
              </a:buClr>
              <a:buSzPct val="65000"/>
              <a:buFont typeface="Times" pitchFamily="18" charset="0"/>
              <a:buChar char="•"/>
              <a:defRPr sz="2500">
                <a:solidFill>
                  <a:schemeClr val="tx1"/>
                </a:solidFill>
                <a:latin typeface="Arial" charset="0"/>
              </a:defRPr>
            </a:lvl2pPr>
            <a:lvl3pPr marL="1143000" indent="-228600">
              <a:spcBef>
                <a:spcPct val="20000"/>
              </a:spcBef>
              <a:buClr>
                <a:srgbClr val="00758C"/>
              </a:buClr>
              <a:buChar char="•"/>
              <a:defRPr sz="2200">
                <a:solidFill>
                  <a:schemeClr val="tx1"/>
                </a:solidFill>
                <a:latin typeface="Arial" charset="0"/>
              </a:defRPr>
            </a:lvl3pPr>
            <a:lvl4pPr marL="1600200" indent="-228600">
              <a:spcBef>
                <a:spcPct val="20000"/>
              </a:spcBef>
              <a:buClr>
                <a:srgbClr val="00758C"/>
              </a:buClr>
              <a:buSzPct val="100000"/>
              <a:buFont typeface="Times" pitchFamily="18" charset="0"/>
              <a:buChar char="-"/>
              <a:defRPr sz="1900">
                <a:solidFill>
                  <a:schemeClr val="tx1"/>
                </a:solidFill>
                <a:latin typeface="Arial" charset="0"/>
              </a:defRPr>
            </a:lvl4pPr>
            <a:lvl5pPr marL="2057400" indent="-228600">
              <a:spcBef>
                <a:spcPct val="20000"/>
              </a:spcBef>
              <a:buClr>
                <a:srgbClr val="00758C"/>
              </a:buClr>
              <a:buChar char="-"/>
              <a:defRPr sz="1700">
                <a:solidFill>
                  <a:schemeClr val="tx1"/>
                </a:solidFill>
                <a:latin typeface="Arial" charset="0"/>
              </a:defRPr>
            </a:lvl5pPr>
            <a:lvl6pPr marL="2514600" indent="-228600" eaLnBrk="0" fontAlgn="base" hangingPunct="0">
              <a:spcBef>
                <a:spcPct val="20000"/>
              </a:spcBef>
              <a:spcAft>
                <a:spcPct val="0"/>
              </a:spcAft>
              <a:buClr>
                <a:srgbClr val="00758C"/>
              </a:buClr>
              <a:buChar char="-"/>
              <a:defRPr sz="1700">
                <a:solidFill>
                  <a:schemeClr val="tx1"/>
                </a:solidFill>
                <a:latin typeface="Arial" charset="0"/>
              </a:defRPr>
            </a:lvl6pPr>
            <a:lvl7pPr marL="2971800" indent="-228600" eaLnBrk="0" fontAlgn="base" hangingPunct="0">
              <a:spcBef>
                <a:spcPct val="20000"/>
              </a:spcBef>
              <a:spcAft>
                <a:spcPct val="0"/>
              </a:spcAft>
              <a:buClr>
                <a:srgbClr val="00758C"/>
              </a:buClr>
              <a:buChar char="-"/>
              <a:defRPr sz="1700">
                <a:solidFill>
                  <a:schemeClr val="tx1"/>
                </a:solidFill>
                <a:latin typeface="Arial" charset="0"/>
              </a:defRPr>
            </a:lvl7pPr>
            <a:lvl8pPr marL="3429000" indent="-228600" eaLnBrk="0" fontAlgn="base" hangingPunct="0">
              <a:spcBef>
                <a:spcPct val="20000"/>
              </a:spcBef>
              <a:spcAft>
                <a:spcPct val="0"/>
              </a:spcAft>
              <a:buClr>
                <a:srgbClr val="00758C"/>
              </a:buClr>
              <a:buChar char="-"/>
              <a:defRPr sz="1700">
                <a:solidFill>
                  <a:schemeClr val="tx1"/>
                </a:solidFill>
                <a:latin typeface="Arial" charset="0"/>
              </a:defRPr>
            </a:lvl8pPr>
            <a:lvl9pPr marL="3886200" indent="-228600" eaLnBrk="0" fontAlgn="base" hangingPunct="0">
              <a:spcBef>
                <a:spcPct val="20000"/>
              </a:spcBef>
              <a:spcAft>
                <a:spcPct val="0"/>
              </a:spcAft>
              <a:buClr>
                <a:srgbClr val="00758C"/>
              </a:buClr>
              <a:buChar char="-"/>
              <a:defRPr sz="1700">
                <a:solidFill>
                  <a:schemeClr val="tx1"/>
                </a:solidFill>
                <a:latin typeface="Arial" charset="0"/>
              </a:defRPr>
            </a:lvl9pPr>
          </a:lstStyle>
          <a:p>
            <a:pPr eaLnBrk="1" hangingPunct="1">
              <a:spcBef>
                <a:spcPct val="0"/>
              </a:spcBef>
              <a:buClrTx/>
              <a:buSzTx/>
              <a:buFontTx/>
              <a:buNone/>
            </a:pPr>
            <a:r>
              <a:rPr lang="nb-NO" altLang="nb-NO" sz="2000">
                <a:solidFill>
                  <a:srgbClr val="CC3300"/>
                </a:solidFill>
                <a:latin typeface="Arial Narrow" pitchFamily="34" charset="0"/>
              </a:rPr>
              <a:t>teknologi</a:t>
            </a:r>
          </a:p>
        </p:txBody>
      </p:sp>
      <p:sp>
        <p:nvSpPr>
          <p:cNvPr id="4122" name="Text Box 25"/>
          <p:cNvSpPr txBox="1">
            <a:spLocks noChangeArrowheads="1"/>
          </p:cNvSpPr>
          <p:nvPr/>
        </p:nvSpPr>
        <p:spPr bwMode="auto">
          <a:xfrm>
            <a:off x="685802" y="2692136"/>
            <a:ext cx="126989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0758C"/>
              </a:buClr>
              <a:buSzPct val="135000"/>
              <a:buChar char="•"/>
              <a:defRPr sz="2800">
                <a:solidFill>
                  <a:schemeClr val="tx1"/>
                </a:solidFill>
                <a:latin typeface="Arial" charset="0"/>
              </a:defRPr>
            </a:lvl1pPr>
            <a:lvl2pPr marL="742950" indent="-285750">
              <a:spcBef>
                <a:spcPct val="20000"/>
              </a:spcBef>
              <a:buClr>
                <a:srgbClr val="00758C"/>
              </a:buClr>
              <a:buSzPct val="65000"/>
              <a:buFont typeface="Times" pitchFamily="18" charset="0"/>
              <a:buChar char="•"/>
              <a:defRPr sz="2500">
                <a:solidFill>
                  <a:schemeClr val="tx1"/>
                </a:solidFill>
                <a:latin typeface="Arial" charset="0"/>
              </a:defRPr>
            </a:lvl2pPr>
            <a:lvl3pPr marL="1143000" indent="-228600">
              <a:spcBef>
                <a:spcPct val="20000"/>
              </a:spcBef>
              <a:buClr>
                <a:srgbClr val="00758C"/>
              </a:buClr>
              <a:buChar char="•"/>
              <a:defRPr sz="2200">
                <a:solidFill>
                  <a:schemeClr val="tx1"/>
                </a:solidFill>
                <a:latin typeface="Arial" charset="0"/>
              </a:defRPr>
            </a:lvl3pPr>
            <a:lvl4pPr marL="1600200" indent="-228600">
              <a:spcBef>
                <a:spcPct val="20000"/>
              </a:spcBef>
              <a:buClr>
                <a:srgbClr val="00758C"/>
              </a:buClr>
              <a:buSzPct val="100000"/>
              <a:buFont typeface="Times" pitchFamily="18" charset="0"/>
              <a:buChar char="-"/>
              <a:defRPr sz="1900">
                <a:solidFill>
                  <a:schemeClr val="tx1"/>
                </a:solidFill>
                <a:latin typeface="Arial" charset="0"/>
              </a:defRPr>
            </a:lvl4pPr>
            <a:lvl5pPr marL="2057400" indent="-228600">
              <a:spcBef>
                <a:spcPct val="20000"/>
              </a:spcBef>
              <a:buClr>
                <a:srgbClr val="00758C"/>
              </a:buClr>
              <a:buChar char="-"/>
              <a:defRPr sz="1700">
                <a:solidFill>
                  <a:schemeClr val="tx1"/>
                </a:solidFill>
                <a:latin typeface="Arial" charset="0"/>
              </a:defRPr>
            </a:lvl5pPr>
            <a:lvl6pPr marL="2514600" indent="-228600" eaLnBrk="0" fontAlgn="base" hangingPunct="0">
              <a:spcBef>
                <a:spcPct val="20000"/>
              </a:spcBef>
              <a:spcAft>
                <a:spcPct val="0"/>
              </a:spcAft>
              <a:buClr>
                <a:srgbClr val="00758C"/>
              </a:buClr>
              <a:buChar char="-"/>
              <a:defRPr sz="1700">
                <a:solidFill>
                  <a:schemeClr val="tx1"/>
                </a:solidFill>
                <a:latin typeface="Arial" charset="0"/>
              </a:defRPr>
            </a:lvl6pPr>
            <a:lvl7pPr marL="2971800" indent="-228600" eaLnBrk="0" fontAlgn="base" hangingPunct="0">
              <a:spcBef>
                <a:spcPct val="20000"/>
              </a:spcBef>
              <a:spcAft>
                <a:spcPct val="0"/>
              </a:spcAft>
              <a:buClr>
                <a:srgbClr val="00758C"/>
              </a:buClr>
              <a:buChar char="-"/>
              <a:defRPr sz="1700">
                <a:solidFill>
                  <a:schemeClr val="tx1"/>
                </a:solidFill>
                <a:latin typeface="Arial" charset="0"/>
              </a:defRPr>
            </a:lvl7pPr>
            <a:lvl8pPr marL="3429000" indent="-228600" eaLnBrk="0" fontAlgn="base" hangingPunct="0">
              <a:spcBef>
                <a:spcPct val="20000"/>
              </a:spcBef>
              <a:spcAft>
                <a:spcPct val="0"/>
              </a:spcAft>
              <a:buClr>
                <a:srgbClr val="00758C"/>
              </a:buClr>
              <a:buChar char="-"/>
              <a:defRPr sz="1700">
                <a:solidFill>
                  <a:schemeClr val="tx1"/>
                </a:solidFill>
                <a:latin typeface="Arial" charset="0"/>
              </a:defRPr>
            </a:lvl8pPr>
            <a:lvl9pPr marL="3886200" indent="-228600" eaLnBrk="0" fontAlgn="base" hangingPunct="0">
              <a:spcBef>
                <a:spcPct val="20000"/>
              </a:spcBef>
              <a:spcAft>
                <a:spcPct val="0"/>
              </a:spcAft>
              <a:buClr>
                <a:srgbClr val="00758C"/>
              </a:buClr>
              <a:buChar char="-"/>
              <a:defRPr sz="1700">
                <a:solidFill>
                  <a:schemeClr val="tx1"/>
                </a:solidFill>
                <a:latin typeface="Arial" charset="0"/>
              </a:defRPr>
            </a:lvl9pPr>
          </a:lstStyle>
          <a:p>
            <a:pPr eaLnBrk="1" hangingPunct="1">
              <a:spcBef>
                <a:spcPct val="0"/>
              </a:spcBef>
              <a:buClrTx/>
              <a:buSzTx/>
              <a:buFontTx/>
              <a:buNone/>
            </a:pPr>
            <a:r>
              <a:rPr lang="nb-NO" altLang="nb-NO" sz="2000" b="1" dirty="0">
                <a:solidFill>
                  <a:srgbClr val="CC3300"/>
                </a:solidFill>
                <a:latin typeface="Arial Narrow" pitchFamily="34" charset="0"/>
              </a:rPr>
              <a:t>opplevelse</a:t>
            </a:r>
          </a:p>
        </p:txBody>
      </p:sp>
      <p:sp>
        <p:nvSpPr>
          <p:cNvPr id="4123" name="Text Box 26"/>
          <p:cNvSpPr txBox="1">
            <a:spLocks noChangeArrowheads="1"/>
          </p:cNvSpPr>
          <p:nvPr/>
        </p:nvSpPr>
        <p:spPr bwMode="auto">
          <a:xfrm>
            <a:off x="4318002" y="4699001"/>
            <a:ext cx="51167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0758C"/>
              </a:buClr>
              <a:buSzPct val="135000"/>
              <a:buChar char="•"/>
              <a:defRPr sz="2800">
                <a:solidFill>
                  <a:schemeClr val="tx1"/>
                </a:solidFill>
                <a:latin typeface="Arial" charset="0"/>
              </a:defRPr>
            </a:lvl1pPr>
            <a:lvl2pPr marL="742950" indent="-285750">
              <a:spcBef>
                <a:spcPct val="20000"/>
              </a:spcBef>
              <a:buClr>
                <a:srgbClr val="00758C"/>
              </a:buClr>
              <a:buSzPct val="65000"/>
              <a:buFont typeface="Times" pitchFamily="18" charset="0"/>
              <a:buChar char="•"/>
              <a:defRPr sz="2500">
                <a:solidFill>
                  <a:schemeClr val="tx1"/>
                </a:solidFill>
                <a:latin typeface="Arial" charset="0"/>
              </a:defRPr>
            </a:lvl2pPr>
            <a:lvl3pPr marL="1143000" indent="-228600">
              <a:spcBef>
                <a:spcPct val="20000"/>
              </a:spcBef>
              <a:buClr>
                <a:srgbClr val="00758C"/>
              </a:buClr>
              <a:buChar char="•"/>
              <a:defRPr sz="2200">
                <a:solidFill>
                  <a:schemeClr val="tx1"/>
                </a:solidFill>
                <a:latin typeface="Arial" charset="0"/>
              </a:defRPr>
            </a:lvl3pPr>
            <a:lvl4pPr marL="1600200" indent="-228600">
              <a:spcBef>
                <a:spcPct val="20000"/>
              </a:spcBef>
              <a:buClr>
                <a:srgbClr val="00758C"/>
              </a:buClr>
              <a:buSzPct val="100000"/>
              <a:buFont typeface="Times" pitchFamily="18" charset="0"/>
              <a:buChar char="-"/>
              <a:defRPr sz="1900">
                <a:solidFill>
                  <a:schemeClr val="tx1"/>
                </a:solidFill>
                <a:latin typeface="Arial" charset="0"/>
              </a:defRPr>
            </a:lvl4pPr>
            <a:lvl5pPr marL="2057400" indent="-228600">
              <a:spcBef>
                <a:spcPct val="20000"/>
              </a:spcBef>
              <a:buClr>
                <a:srgbClr val="00758C"/>
              </a:buClr>
              <a:buChar char="-"/>
              <a:defRPr sz="1700">
                <a:solidFill>
                  <a:schemeClr val="tx1"/>
                </a:solidFill>
                <a:latin typeface="Arial" charset="0"/>
              </a:defRPr>
            </a:lvl5pPr>
            <a:lvl6pPr marL="2514600" indent="-228600" eaLnBrk="0" fontAlgn="base" hangingPunct="0">
              <a:spcBef>
                <a:spcPct val="20000"/>
              </a:spcBef>
              <a:spcAft>
                <a:spcPct val="0"/>
              </a:spcAft>
              <a:buClr>
                <a:srgbClr val="00758C"/>
              </a:buClr>
              <a:buChar char="-"/>
              <a:defRPr sz="1700">
                <a:solidFill>
                  <a:schemeClr val="tx1"/>
                </a:solidFill>
                <a:latin typeface="Arial" charset="0"/>
              </a:defRPr>
            </a:lvl6pPr>
            <a:lvl7pPr marL="2971800" indent="-228600" eaLnBrk="0" fontAlgn="base" hangingPunct="0">
              <a:spcBef>
                <a:spcPct val="20000"/>
              </a:spcBef>
              <a:spcAft>
                <a:spcPct val="0"/>
              </a:spcAft>
              <a:buClr>
                <a:srgbClr val="00758C"/>
              </a:buClr>
              <a:buChar char="-"/>
              <a:defRPr sz="1700">
                <a:solidFill>
                  <a:schemeClr val="tx1"/>
                </a:solidFill>
                <a:latin typeface="Arial" charset="0"/>
              </a:defRPr>
            </a:lvl7pPr>
            <a:lvl8pPr marL="3429000" indent="-228600" eaLnBrk="0" fontAlgn="base" hangingPunct="0">
              <a:spcBef>
                <a:spcPct val="20000"/>
              </a:spcBef>
              <a:spcAft>
                <a:spcPct val="0"/>
              </a:spcAft>
              <a:buClr>
                <a:srgbClr val="00758C"/>
              </a:buClr>
              <a:buChar char="-"/>
              <a:defRPr sz="1700">
                <a:solidFill>
                  <a:schemeClr val="tx1"/>
                </a:solidFill>
                <a:latin typeface="Arial" charset="0"/>
              </a:defRPr>
            </a:lvl8pPr>
            <a:lvl9pPr marL="3886200" indent="-228600" eaLnBrk="0" fontAlgn="base" hangingPunct="0">
              <a:spcBef>
                <a:spcPct val="20000"/>
              </a:spcBef>
              <a:spcAft>
                <a:spcPct val="0"/>
              </a:spcAft>
              <a:buClr>
                <a:srgbClr val="00758C"/>
              </a:buClr>
              <a:buChar char="-"/>
              <a:defRPr sz="1700">
                <a:solidFill>
                  <a:schemeClr val="tx1"/>
                </a:solidFill>
                <a:latin typeface="Arial" charset="0"/>
              </a:defRPr>
            </a:lvl9pPr>
          </a:lstStyle>
          <a:p>
            <a:pPr eaLnBrk="1" hangingPunct="1">
              <a:spcBef>
                <a:spcPct val="0"/>
              </a:spcBef>
              <a:buClrTx/>
              <a:buSzTx/>
              <a:buFontTx/>
              <a:buNone/>
            </a:pPr>
            <a:r>
              <a:rPr lang="nb-NO" altLang="nb-NO" sz="2000">
                <a:solidFill>
                  <a:srgbClr val="CC3300"/>
                </a:solidFill>
                <a:latin typeface="Arial Narrow" pitchFamily="34" charset="0"/>
              </a:rPr>
              <a:t>lukt</a:t>
            </a:r>
          </a:p>
        </p:txBody>
      </p:sp>
      <p:sp>
        <p:nvSpPr>
          <p:cNvPr id="4124" name="Text Box 27"/>
          <p:cNvSpPr txBox="1">
            <a:spLocks noChangeArrowheads="1"/>
          </p:cNvSpPr>
          <p:nvPr/>
        </p:nvSpPr>
        <p:spPr bwMode="auto">
          <a:xfrm>
            <a:off x="3733800" y="5207001"/>
            <a:ext cx="5132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0758C"/>
              </a:buClr>
              <a:buSzPct val="135000"/>
              <a:buChar char="•"/>
              <a:defRPr sz="2800">
                <a:solidFill>
                  <a:schemeClr val="tx1"/>
                </a:solidFill>
                <a:latin typeface="Arial" charset="0"/>
              </a:defRPr>
            </a:lvl1pPr>
            <a:lvl2pPr marL="742950" indent="-285750">
              <a:spcBef>
                <a:spcPct val="20000"/>
              </a:spcBef>
              <a:buClr>
                <a:srgbClr val="00758C"/>
              </a:buClr>
              <a:buSzPct val="65000"/>
              <a:buFont typeface="Times" pitchFamily="18" charset="0"/>
              <a:buChar char="•"/>
              <a:defRPr sz="2500">
                <a:solidFill>
                  <a:schemeClr val="tx1"/>
                </a:solidFill>
                <a:latin typeface="Arial" charset="0"/>
              </a:defRPr>
            </a:lvl2pPr>
            <a:lvl3pPr marL="1143000" indent="-228600">
              <a:spcBef>
                <a:spcPct val="20000"/>
              </a:spcBef>
              <a:buClr>
                <a:srgbClr val="00758C"/>
              </a:buClr>
              <a:buChar char="•"/>
              <a:defRPr sz="2200">
                <a:solidFill>
                  <a:schemeClr val="tx1"/>
                </a:solidFill>
                <a:latin typeface="Arial" charset="0"/>
              </a:defRPr>
            </a:lvl3pPr>
            <a:lvl4pPr marL="1600200" indent="-228600">
              <a:spcBef>
                <a:spcPct val="20000"/>
              </a:spcBef>
              <a:buClr>
                <a:srgbClr val="00758C"/>
              </a:buClr>
              <a:buSzPct val="100000"/>
              <a:buFont typeface="Times" pitchFamily="18" charset="0"/>
              <a:buChar char="-"/>
              <a:defRPr sz="1900">
                <a:solidFill>
                  <a:schemeClr val="tx1"/>
                </a:solidFill>
                <a:latin typeface="Arial" charset="0"/>
              </a:defRPr>
            </a:lvl4pPr>
            <a:lvl5pPr marL="2057400" indent="-228600">
              <a:spcBef>
                <a:spcPct val="20000"/>
              </a:spcBef>
              <a:buClr>
                <a:srgbClr val="00758C"/>
              </a:buClr>
              <a:buChar char="-"/>
              <a:defRPr sz="1700">
                <a:solidFill>
                  <a:schemeClr val="tx1"/>
                </a:solidFill>
                <a:latin typeface="Arial" charset="0"/>
              </a:defRPr>
            </a:lvl5pPr>
            <a:lvl6pPr marL="2514600" indent="-228600" eaLnBrk="0" fontAlgn="base" hangingPunct="0">
              <a:spcBef>
                <a:spcPct val="20000"/>
              </a:spcBef>
              <a:spcAft>
                <a:spcPct val="0"/>
              </a:spcAft>
              <a:buClr>
                <a:srgbClr val="00758C"/>
              </a:buClr>
              <a:buChar char="-"/>
              <a:defRPr sz="1700">
                <a:solidFill>
                  <a:schemeClr val="tx1"/>
                </a:solidFill>
                <a:latin typeface="Arial" charset="0"/>
              </a:defRPr>
            </a:lvl6pPr>
            <a:lvl7pPr marL="2971800" indent="-228600" eaLnBrk="0" fontAlgn="base" hangingPunct="0">
              <a:spcBef>
                <a:spcPct val="20000"/>
              </a:spcBef>
              <a:spcAft>
                <a:spcPct val="0"/>
              </a:spcAft>
              <a:buClr>
                <a:srgbClr val="00758C"/>
              </a:buClr>
              <a:buChar char="-"/>
              <a:defRPr sz="1700">
                <a:solidFill>
                  <a:schemeClr val="tx1"/>
                </a:solidFill>
                <a:latin typeface="Arial" charset="0"/>
              </a:defRPr>
            </a:lvl7pPr>
            <a:lvl8pPr marL="3429000" indent="-228600" eaLnBrk="0" fontAlgn="base" hangingPunct="0">
              <a:spcBef>
                <a:spcPct val="20000"/>
              </a:spcBef>
              <a:spcAft>
                <a:spcPct val="0"/>
              </a:spcAft>
              <a:buClr>
                <a:srgbClr val="00758C"/>
              </a:buClr>
              <a:buChar char="-"/>
              <a:defRPr sz="1700">
                <a:solidFill>
                  <a:schemeClr val="tx1"/>
                </a:solidFill>
                <a:latin typeface="Arial" charset="0"/>
              </a:defRPr>
            </a:lvl8pPr>
            <a:lvl9pPr marL="3886200" indent="-228600" eaLnBrk="0" fontAlgn="base" hangingPunct="0">
              <a:spcBef>
                <a:spcPct val="20000"/>
              </a:spcBef>
              <a:spcAft>
                <a:spcPct val="0"/>
              </a:spcAft>
              <a:buClr>
                <a:srgbClr val="00758C"/>
              </a:buClr>
              <a:buChar char="-"/>
              <a:defRPr sz="1700">
                <a:solidFill>
                  <a:schemeClr val="tx1"/>
                </a:solidFill>
                <a:latin typeface="Arial" charset="0"/>
              </a:defRPr>
            </a:lvl9pPr>
          </a:lstStyle>
          <a:p>
            <a:pPr eaLnBrk="1" hangingPunct="1">
              <a:spcBef>
                <a:spcPct val="0"/>
              </a:spcBef>
              <a:buClrTx/>
              <a:buSzTx/>
              <a:buFontTx/>
              <a:buNone/>
            </a:pPr>
            <a:r>
              <a:rPr lang="nb-NO" altLang="nb-NO" sz="2000">
                <a:solidFill>
                  <a:srgbClr val="CC3300"/>
                </a:solidFill>
                <a:latin typeface="Arial Narrow" pitchFamily="34" charset="0"/>
              </a:rPr>
              <a:t>syn</a:t>
            </a:r>
          </a:p>
        </p:txBody>
      </p:sp>
      <p:sp>
        <p:nvSpPr>
          <p:cNvPr id="4125" name="Text Box 28"/>
          <p:cNvSpPr txBox="1">
            <a:spLocks noChangeArrowheads="1"/>
          </p:cNvSpPr>
          <p:nvPr/>
        </p:nvSpPr>
        <p:spPr bwMode="auto">
          <a:xfrm>
            <a:off x="1295401" y="1778001"/>
            <a:ext cx="11079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0758C"/>
              </a:buClr>
              <a:buSzPct val="135000"/>
              <a:buChar char="•"/>
              <a:defRPr sz="2800">
                <a:solidFill>
                  <a:schemeClr val="tx1"/>
                </a:solidFill>
                <a:latin typeface="Arial" charset="0"/>
              </a:defRPr>
            </a:lvl1pPr>
            <a:lvl2pPr marL="742950" indent="-285750">
              <a:spcBef>
                <a:spcPct val="20000"/>
              </a:spcBef>
              <a:buClr>
                <a:srgbClr val="00758C"/>
              </a:buClr>
              <a:buSzPct val="65000"/>
              <a:buFont typeface="Times" pitchFamily="18" charset="0"/>
              <a:buChar char="•"/>
              <a:defRPr sz="2500">
                <a:solidFill>
                  <a:schemeClr val="tx1"/>
                </a:solidFill>
                <a:latin typeface="Arial" charset="0"/>
              </a:defRPr>
            </a:lvl2pPr>
            <a:lvl3pPr marL="1143000" indent="-228600">
              <a:spcBef>
                <a:spcPct val="20000"/>
              </a:spcBef>
              <a:buClr>
                <a:srgbClr val="00758C"/>
              </a:buClr>
              <a:buChar char="•"/>
              <a:defRPr sz="2200">
                <a:solidFill>
                  <a:schemeClr val="tx1"/>
                </a:solidFill>
                <a:latin typeface="Arial" charset="0"/>
              </a:defRPr>
            </a:lvl3pPr>
            <a:lvl4pPr marL="1600200" indent="-228600">
              <a:spcBef>
                <a:spcPct val="20000"/>
              </a:spcBef>
              <a:buClr>
                <a:srgbClr val="00758C"/>
              </a:buClr>
              <a:buSzPct val="100000"/>
              <a:buFont typeface="Times" pitchFamily="18" charset="0"/>
              <a:buChar char="-"/>
              <a:defRPr sz="1900">
                <a:solidFill>
                  <a:schemeClr val="tx1"/>
                </a:solidFill>
                <a:latin typeface="Arial" charset="0"/>
              </a:defRPr>
            </a:lvl4pPr>
            <a:lvl5pPr marL="2057400" indent="-228600">
              <a:spcBef>
                <a:spcPct val="20000"/>
              </a:spcBef>
              <a:buClr>
                <a:srgbClr val="00758C"/>
              </a:buClr>
              <a:buChar char="-"/>
              <a:defRPr sz="1700">
                <a:solidFill>
                  <a:schemeClr val="tx1"/>
                </a:solidFill>
                <a:latin typeface="Arial" charset="0"/>
              </a:defRPr>
            </a:lvl5pPr>
            <a:lvl6pPr marL="2514600" indent="-228600" eaLnBrk="0" fontAlgn="base" hangingPunct="0">
              <a:spcBef>
                <a:spcPct val="20000"/>
              </a:spcBef>
              <a:spcAft>
                <a:spcPct val="0"/>
              </a:spcAft>
              <a:buClr>
                <a:srgbClr val="00758C"/>
              </a:buClr>
              <a:buChar char="-"/>
              <a:defRPr sz="1700">
                <a:solidFill>
                  <a:schemeClr val="tx1"/>
                </a:solidFill>
                <a:latin typeface="Arial" charset="0"/>
              </a:defRPr>
            </a:lvl6pPr>
            <a:lvl7pPr marL="2971800" indent="-228600" eaLnBrk="0" fontAlgn="base" hangingPunct="0">
              <a:spcBef>
                <a:spcPct val="20000"/>
              </a:spcBef>
              <a:spcAft>
                <a:spcPct val="0"/>
              </a:spcAft>
              <a:buClr>
                <a:srgbClr val="00758C"/>
              </a:buClr>
              <a:buChar char="-"/>
              <a:defRPr sz="1700">
                <a:solidFill>
                  <a:schemeClr val="tx1"/>
                </a:solidFill>
                <a:latin typeface="Arial" charset="0"/>
              </a:defRPr>
            </a:lvl7pPr>
            <a:lvl8pPr marL="3429000" indent="-228600" eaLnBrk="0" fontAlgn="base" hangingPunct="0">
              <a:spcBef>
                <a:spcPct val="20000"/>
              </a:spcBef>
              <a:spcAft>
                <a:spcPct val="0"/>
              </a:spcAft>
              <a:buClr>
                <a:srgbClr val="00758C"/>
              </a:buClr>
              <a:buChar char="-"/>
              <a:defRPr sz="1700">
                <a:solidFill>
                  <a:schemeClr val="tx1"/>
                </a:solidFill>
                <a:latin typeface="Arial" charset="0"/>
              </a:defRPr>
            </a:lvl8pPr>
            <a:lvl9pPr marL="3886200" indent="-228600" eaLnBrk="0" fontAlgn="base" hangingPunct="0">
              <a:spcBef>
                <a:spcPct val="20000"/>
              </a:spcBef>
              <a:spcAft>
                <a:spcPct val="0"/>
              </a:spcAft>
              <a:buClr>
                <a:srgbClr val="00758C"/>
              </a:buClr>
              <a:buChar char="-"/>
              <a:defRPr sz="1700">
                <a:solidFill>
                  <a:schemeClr val="tx1"/>
                </a:solidFill>
                <a:latin typeface="Arial" charset="0"/>
              </a:defRPr>
            </a:lvl9pPr>
          </a:lstStyle>
          <a:p>
            <a:pPr eaLnBrk="1" hangingPunct="1">
              <a:spcBef>
                <a:spcPct val="0"/>
              </a:spcBef>
              <a:buClrTx/>
              <a:buSzTx/>
              <a:buFontTx/>
              <a:buNone/>
            </a:pPr>
            <a:r>
              <a:rPr lang="nb-NO" altLang="nb-NO" sz="2000" b="1" dirty="0">
                <a:solidFill>
                  <a:srgbClr val="CC3300"/>
                </a:solidFill>
                <a:latin typeface="Arial Narrow" pitchFamily="34" charset="0"/>
              </a:rPr>
              <a:t>matglede</a:t>
            </a:r>
          </a:p>
        </p:txBody>
      </p:sp>
      <p:sp>
        <p:nvSpPr>
          <p:cNvPr id="4126" name="Text Box 29"/>
          <p:cNvSpPr txBox="1">
            <a:spLocks noChangeArrowheads="1"/>
          </p:cNvSpPr>
          <p:nvPr/>
        </p:nvSpPr>
        <p:spPr bwMode="auto">
          <a:xfrm>
            <a:off x="3200401" y="2206627"/>
            <a:ext cx="16903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00758C"/>
              </a:buClr>
              <a:buSzPct val="135000"/>
              <a:buChar char="•"/>
              <a:defRPr sz="2800">
                <a:solidFill>
                  <a:schemeClr val="tx1"/>
                </a:solidFill>
                <a:latin typeface="Arial" charset="0"/>
              </a:defRPr>
            </a:lvl1pPr>
            <a:lvl2pPr marL="742950" indent="-285750">
              <a:spcBef>
                <a:spcPct val="20000"/>
              </a:spcBef>
              <a:buClr>
                <a:srgbClr val="00758C"/>
              </a:buClr>
              <a:buSzPct val="65000"/>
              <a:buFont typeface="Times" pitchFamily="18" charset="0"/>
              <a:buChar char="•"/>
              <a:defRPr sz="2500">
                <a:solidFill>
                  <a:schemeClr val="tx1"/>
                </a:solidFill>
                <a:latin typeface="Arial" charset="0"/>
              </a:defRPr>
            </a:lvl2pPr>
            <a:lvl3pPr marL="1143000" indent="-228600">
              <a:spcBef>
                <a:spcPct val="20000"/>
              </a:spcBef>
              <a:buClr>
                <a:srgbClr val="00758C"/>
              </a:buClr>
              <a:buChar char="•"/>
              <a:defRPr sz="2200">
                <a:solidFill>
                  <a:schemeClr val="tx1"/>
                </a:solidFill>
                <a:latin typeface="Arial" charset="0"/>
              </a:defRPr>
            </a:lvl3pPr>
            <a:lvl4pPr marL="1600200" indent="-228600">
              <a:spcBef>
                <a:spcPct val="20000"/>
              </a:spcBef>
              <a:buClr>
                <a:srgbClr val="00758C"/>
              </a:buClr>
              <a:buSzPct val="100000"/>
              <a:buFont typeface="Times" pitchFamily="18" charset="0"/>
              <a:buChar char="-"/>
              <a:defRPr sz="1900">
                <a:solidFill>
                  <a:schemeClr val="tx1"/>
                </a:solidFill>
                <a:latin typeface="Arial" charset="0"/>
              </a:defRPr>
            </a:lvl4pPr>
            <a:lvl5pPr marL="2057400" indent="-228600">
              <a:spcBef>
                <a:spcPct val="20000"/>
              </a:spcBef>
              <a:buClr>
                <a:srgbClr val="00758C"/>
              </a:buClr>
              <a:buChar char="-"/>
              <a:defRPr sz="1700">
                <a:solidFill>
                  <a:schemeClr val="tx1"/>
                </a:solidFill>
                <a:latin typeface="Arial" charset="0"/>
              </a:defRPr>
            </a:lvl5pPr>
            <a:lvl6pPr marL="2514600" indent="-228600" eaLnBrk="0" fontAlgn="base" hangingPunct="0">
              <a:spcBef>
                <a:spcPct val="20000"/>
              </a:spcBef>
              <a:spcAft>
                <a:spcPct val="0"/>
              </a:spcAft>
              <a:buClr>
                <a:srgbClr val="00758C"/>
              </a:buClr>
              <a:buChar char="-"/>
              <a:defRPr sz="1700">
                <a:solidFill>
                  <a:schemeClr val="tx1"/>
                </a:solidFill>
                <a:latin typeface="Arial" charset="0"/>
              </a:defRPr>
            </a:lvl6pPr>
            <a:lvl7pPr marL="2971800" indent="-228600" eaLnBrk="0" fontAlgn="base" hangingPunct="0">
              <a:spcBef>
                <a:spcPct val="20000"/>
              </a:spcBef>
              <a:spcAft>
                <a:spcPct val="0"/>
              </a:spcAft>
              <a:buClr>
                <a:srgbClr val="00758C"/>
              </a:buClr>
              <a:buChar char="-"/>
              <a:defRPr sz="1700">
                <a:solidFill>
                  <a:schemeClr val="tx1"/>
                </a:solidFill>
                <a:latin typeface="Arial" charset="0"/>
              </a:defRPr>
            </a:lvl7pPr>
            <a:lvl8pPr marL="3429000" indent="-228600" eaLnBrk="0" fontAlgn="base" hangingPunct="0">
              <a:spcBef>
                <a:spcPct val="20000"/>
              </a:spcBef>
              <a:spcAft>
                <a:spcPct val="0"/>
              </a:spcAft>
              <a:buClr>
                <a:srgbClr val="00758C"/>
              </a:buClr>
              <a:buChar char="-"/>
              <a:defRPr sz="1700">
                <a:solidFill>
                  <a:schemeClr val="tx1"/>
                </a:solidFill>
                <a:latin typeface="Arial" charset="0"/>
              </a:defRPr>
            </a:lvl8pPr>
            <a:lvl9pPr marL="3886200" indent="-228600" eaLnBrk="0" fontAlgn="base" hangingPunct="0">
              <a:spcBef>
                <a:spcPct val="20000"/>
              </a:spcBef>
              <a:spcAft>
                <a:spcPct val="0"/>
              </a:spcAft>
              <a:buClr>
                <a:srgbClr val="00758C"/>
              </a:buClr>
              <a:buChar char="-"/>
              <a:defRPr sz="1700">
                <a:solidFill>
                  <a:schemeClr val="tx1"/>
                </a:solidFill>
                <a:latin typeface="Arial" charset="0"/>
              </a:defRPr>
            </a:lvl9pPr>
          </a:lstStyle>
          <a:p>
            <a:pPr eaLnBrk="1" hangingPunct="1">
              <a:spcBef>
                <a:spcPct val="0"/>
              </a:spcBef>
              <a:buClrTx/>
              <a:buSzTx/>
              <a:buFontTx/>
              <a:buNone/>
            </a:pPr>
            <a:r>
              <a:rPr lang="nb-NO" altLang="nb-NO" sz="2000" b="1" dirty="0">
                <a:solidFill>
                  <a:srgbClr val="CC3300"/>
                </a:solidFill>
                <a:latin typeface="Arial Narrow" pitchFamily="34" charset="0"/>
              </a:rPr>
              <a:t>kosthold/helse</a:t>
            </a:r>
          </a:p>
        </p:txBody>
      </p:sp>
      <p:sp>
        <p:nvSpPr>
          <p:cNvPr id="4127" name="Text Box 30"/>
          <p:cNvSpPr txBox="1">
            <a:spLocks noChangeArrowheads="1"/>
          </p:cNvSpPr>
          <p:nvPr/>
        </p:nvSpPr>
        <p:spPr bwMode="auto">
          <a:xfrm>
            <a:off x="4572002" y="4381501"/>
            <a:ext cx="9797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0758C"/>
              </a:buClr>
              <a:buSzPct val="135000"/>
              <a:buChar char="•"/>
              <a:defRPr sz="2800">
                <a:solidFill>
                  <a:schemeClr val="tx1"/>
                </a:solidFill>
                <a:latin typeface="Arial" charset="0"/>
              </a:defRPr>
            </a:lvl1pPr>
            <a:lvl2pPr marL="742950" indent="-285750">
              <a:spcBef>
                <a:spcPct val="20000"/>
              </a:spcBef>
              <a:buClr>
                <a:srgbClr val="00758C"/>
              </a:buClr>
              <a:buSzPct val="65000"/>
              <a:buFont typeface="Times" pitchFamily="18" charset="0"/>
              <a:buChar char="•"/>
              <a:defRPr sz="2500">
                <a:solidFill>
                  <a:schemeClr val="tx1"/>
                </a:solidFill>
                <a:latin typeface="Arial" charset="0"/>
              </a:defRPr>
            </a:lvl2pPr>
            <a:lvl3pPr marL="1143000" indent="-228600">
              <a:spcBef>
                <a:spcPct val="20000"/>
              </a:spcBef>
              <a:buClr>
                <a:srgbClr val="00758C"/>
              </a:buClr>
              <a:buChar char="•"/>
              <a:defRPr sz="2200">
                <a:solidFill>
                  <a:schemeClr val="tx1"/>
                </a:solidFill>
                <a:latin typeface="Arial" charset="0"/>
              </a:defRPr>
            </a:lvl3pPr>
            <a:lvl4pPr marL="1600200" indent="-228600">
              <a:spcBef>
                <a:spcPct val="20000"/>
              </a:spcBef>
              <a:buClr>
                <a:srgbClr val="00758C"/>
              </a:buClr>
              <a:buSzPct val="100000"/>
              <a:buFont typeface="Times" pitchFamily="18" charset="0"/>
              <a:buChar char="-"/>
              <a:defRPr sz="1900">
                <a:solidFill>
                  <a:schemeClr val="tx1"/>
                </a:solidFill>
                <a:latin typeface="Arial" charset="0"/>
              </a:defRPr>
            </a:lvl4pPr>
            <a:lvl5pPr marL="2057400" indent="-228600">
              <a:spcBef>
                <a:spcPct val="20000"/>
              </a:spcBef>
              <a:buClr>
                <a:srgbClr val="00758C"/>
              </a:buClr>
              <a:buChar char="-"/>
              <a:defRPr sz="1700">
                <a:solidFill>
                  <a:schemeClr val="tx1"/>
                </a:solidFill>
                <a:latin typeface="Arial" charset="0"/>
              </a:defRPr>
            </a:lvl5pPr>
            <a:lvl6pPr marL="2514600" indent="-228600" eaLnBrk="0" fontAlgn="base" hangingPunct="0">
              <a:spcBef>
                <a:spcPct val="20000"/>
              </a:spcBef>
              <a:spcAft>
                <a:spcPct val="0"/>
              </a:spcAft>
              <a:buClr>
                <a:srgbClr val="00758C"/>
              </a:buClr>
              <a:buChar char="-"/>
              <a:defRPr sz="1700">
                <a:solidFill>
                  <a:schemeClr val="tx1"/>
                </a:solidFill>
                <a:latin typeface="Arial" charset="0"/>
              </a:defRPr>
            </a:lvl6pPr>
            <a:lvl7pPr marL="2971800" indent="-228600" eaLnBrk="0" fontAlgn="base" hangingPunct="0">
              <a:spcBef>
                <a:spcPct val="20000"/>
              </a:spcBef>
              <a:spcAft>
                <a:spcPct val="0"/>
              </a:spcAft>
              <a:buClr>
                <a:srgbClr val="00758C"/>
              </a:buClr>
              <a:buChar char="-"/>
              <a:defRPr sz="1700">
                <a:solidFill>
                  <a:schemeClr val="tx1"/>
                </a:solidFill>
                <a:latin typeface="Arial" charset="0"/>
              </a:defRPr>
            </a:lvl7pPr>
            <a:lvl8pPr marL="3429000" indent="-228600" eaLnBrk="0" fontAlgn="base" hangingPunct="0">
              <a:spcBef>
                <a:spcPct val="20000"/>
              </a:spcBef>
              <a:spcAft>
                <a:spcPct val="0"/>
              </a:spcAft>
              <a:buClr>
                <a:srgbClr val="00758C"/>
              </a:buClr>
              <a:buChar char="-"/>
              <a:defRPr sz="1700">
                <a:solidFill>
                  <a:schemeClr val="tx1"/>
                </a:solidFill>
                <a:latin typeface="Arial" charset="0"/>
              </a:defRPr>
            </a:lvl8pPr>
            <a:lvl9pPr marL="3886200" indent="-228600" eaLnBrk="0" fontAlgn="base" hangingPunct="0">
              <a:spcBef>
                <a:spcPct val="20000"/>
              </a:spcBef>
              <a:spcAft>
                <a:spcPct val="0"/>
              </a:spcAft>
              <a:buClr>
                <a:srgbClr val="00758C"/>
              </a:buClr>
              <a:buChar char="-"/>
              <a:defRPr sz="1700">
                <a:solidFill>
                  <a:schemeClr val="tx1"/>
                </a:solidFill>
                <a:latin typeface="Arial" charset="0"/>
              </a:defRPr>
            </a:lvl9pPr>
          </a:lstStyle>
          <a:p>
            <a:pPr eaLnBrk="1" hangingPunct="1">
              <a:spcBef>
                <a:spcPct val="0"/>
              </a:spcBef>
              <a:buClrTx/>
              <a:buSzTx/>
              <a:buFontTx/>
              <a:buNone/>
            </a:pPr>
            <a:r>
              <a:rPr lang="nb-NO" altLang="nb-NO" sz="2000">
                <a:solidFill>
                  <a:srgbClr val="CC3300"/>
                </a:solidFill>
                <a:latin typeface="Arial Narrow" pitchFamily="34" charset="0"/>
              </a:rPr>
              <a:t>holdning</a:t>
            </a:r>
          </a:p>
        </p:txBody>
      </p:sp>
    </p:spTree>
    <p:extLst>
      <p:ext uri="{BB962C8B-B14F-4D97-AF65-F5344CB8AC3E}">
        <p14:creationId xmlns:p14="http://schemas.microsoft.com/office/powerpoint/2010/main" val="1488311258"/>
      </p:ext>
    </p:extLst>
  </p:cSld>
  <p:clrMapOvr>
    <a:masterClrMapping/>
  </p:clrMapOvr>
</p:sld>
</file>

<file path=ppt/theme/theme1.xml><?xml version="1.0" encoding="utf-8"?>
<a:theme xmlns:a="http://schemas.openxmlformats.org/drawingml/2006/main" name="PPT_16_10_NO">
  <a:themeElements>
    <a:clrScheme name="Helsedir">
      <a:dk1>
        <a:sysClr val="windowText" lastClr="000000"/>
      </a:dk1>
      <a:lt1>
        <a:sysClr val="window" lastClr="FFFFFF"/>
      </a:lt1>
      <a:dk2>
        <a:srgbClr val="00546E"/>
      </a:dk2>
      <a:lt2>
        <a:srgbClr val="EEECE1"/>
      </a:lt2>
      <a:accent1>
        <a:srgbClr val="43BCBA"/>
      </a:accent1>
      <a:accent2>
        <a:srgbClr val="92C431"/>
      </a:accent2>
      <a:accent3>
        <a:srgbClr val="FCD004"/>
      </a:accent3>
      <a:accent4>
        <a:srgbClr val="F19B07"/>
      </a:accent4>
      <a:accent5>
        <a:srgbClr val="E63C28"/>
      </a:accent5>
      <a:accent6>
        <a:srgbClr val="E64B79"/>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E1FE3683731FC4698A7CE6B8DF426FB" ma:contentTypeVersion="1" ma:contentTypeDescription="Opprett et nytt dokument." ma:contentTypeScope="" ma:versionID="1aa839f3bdcca6d6c4cf788e53094610">
  <xsd:schema xmlns:xsd="http://www.w3.org/2001/XMLSchema" xmlns:xs="http://www.w3.org/2001/XMLSchema" xmlns:p="http://schemas.microsoft.com/office/2006/metadata/properties" xmlns:ns1="http://schemas.microsoft.com/sharepoint/v3" targetNamespace="http://schemas.microsoft.com/office/2006/metadata/properties" ma:root="true" ma:fieldsID="90c0180eee9ee720d3a6c588d300bb74"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Planlagt startdato" ma:description="Planlagt startdato er en områdekolonne som opprettes av publiseringsfunksjonen. Den brukes til å angi dato og klokkeslett for når denne siden vises for første gang for besøkende på området." ma:hidden="true" ma:internalName="PublishingStartDate">
      <xsd:simpleType>
        <xsd:restriction base="dms:Unknown"/>
      </xsd:simpleType>
    </xsd:element>
    <xsd:element name="PublishingExpirationDate" ma:index="9" nillable="true" ma:displayName="Planlagt utløpsdato" ma:description="Planlagt sluttdato er en områdekolonne som opprettes av publiseringsfunksjonen. Den brukes til å angi dato og klokkeslett for når denne siden ikke lenger vises for besøkende på området."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564B0A3-4E73-4686-85A1-B9DE1574B58F}"/>
</file>

<file path=customXml/itemProps2.xml><?xml version="1.0" encoding="utf-8"?>
<ds:datastoreItem xmlns:ds="http://schemas.openxmlformats.org/officeDocument/2006/customXml" ds:itemID="{9C43CD9A-12CC-4913-9572-CB3F7613106C}"/>
</file>

<file path=customXml/itemProps3.xml><?xml version="1.0" encoding="utf-8"?>
<ds:datastoreItem xmlns:ds="http://schemas.openxmlformats.org/officeDocument/2006/customXml" ds:itemID="{E4706390-4AAC-477E-B7CC-7169B84EE0E0}"/>
</file>

<file path=docProps/app.xml><?xml version="1.0" encoding="utf-8"?>
<Properties xmlns="http://schemas.openxmlformats.org/officeDocument/2006/extended-properties" xmlns:vt="http://schemas.openxmlformats.org/officeDocument/2006/docPropsVTypes">
  <Template/>
  <TotalTime>20680</TotalTime>
  <Words>4069</Words>
  <Application>Microsoft Office PowerPoint</Application>
  <PresentationFormat>Skjermfremvisning (16:10)</PresentationFormat>
  <Paragraphs>616</Paragraphs>
  <Slides>30</Slides>
  <Notes>30</Notes>
  <HiddenSlides>0</HiddenSlides>
  <MMClips>0</MMClips>
  <ScaleCrop>false</ScaleCrop>
  <HeadingPairs>
    <vt:vector size="4" baseType="variant">
      <vt:variant>
        <vt:lpstr>Tema</vt:lpstr>
      </vt:variant>
      <vt:variant>
        <vt:i4>1</vt:i4>
      </vt:variant>
      <vt:variant>
        <vt:lpstr>Lysbildetitler</vt:lpstr>
      </vt:variant>
      <vt:variant>
        <vt:i4>30</vt:i4>
      </vt:variant>
    </vt:vector>
  </HeadingPairs>
  <TitlesOfParts>
    <vt:vector size="31" baseType="lpstr">
      <vt:lpstr>PPT_16_10_NO</vt:lpstr>
      <vt:lpstr>Skolemåltidet</vt:lpstr>
      <vt:lpstr>Hvorfor fokus på skolemåltid?</vt:lpstr>
      <vt:lpstr>Skolemat viktig for elevene og skolen</vt:lpstr>
      <vt:lpstr>Et måltid er mye mer enn energi og næringsstoffer… Mat, kultur, fellesskap, glede……..</vt:lpstr>
      <vt:lpstr>PowerPoint-presentasjon</vt:lpstr>
      <vt:lpstr>Regelmessig inntak av vanlig sunn mat = smart</vt:lpstr>
      <vt:lpstr>          </vt:lpstr>
      <vt:lpstr>retningslinjen: spesielt vekt på de fem T-er</vt:lpstr>
      <vt:lpstr>   Kantine/matbod = skolens HJerte...</vt:lpstr>
      <vt:lpstr>           GUNSTIGE HOVEDENDRINGER I MAT-/DRIKKETILBUD </vt:lpstr>
      <vt:lpstr>Nøkkelhullet – et sunnere valg</vt:lpstr>
      <vt:lpstr>anbefaling</vt:lpstr>
      <vt:lpstr>anbefaling</vt:lpstr>
      <vt:lpstr>anbefaling</vt:lpstr>
      <vt:lpstr>Anbefaling</vt:lpstr>
      <vt:lpstr>Anbefaling: Variert pålegg, alltid fisk og grønnsaker </vt:lpstr>
      <vt:lpstr>Anbefaling - Meieriprodukter </vt:lpstr>
      <vt:lpstr>enkelt å lage dressing; BASIS + krydderurter…..</vt:lpstr>
      <vt:lpstr>anbefaling</vt:lpstr>
      <vt:lpstr>anbefaling</vt:lpstr>
      <vt:lpstr>Konsekvenser av ulike tilbud, eksempel</vt:lpstr>
      <vt:lpstr>Ulike tilbud -   Like mye energi!  </vt:lpstr>
      <vt:lpstr>Like mye energi i bollene som i all frukten</vt:lpstr>
      <vt:lpstr>Ikke DAgLIG TILBUD - stor forskjell i innhold</vt:lpstr>
      <vt:lpstr>Hvorfor sjokolade og snacks ikke anbefales </vt:lpstr>
      <vt:lpstr>Noen tips; Innkjøp og tilberedning</vt:lpstr>
      <vt:lpstr>ideer til utvalg</vt:lpstr>
      <vt:lpstr>Lettlagde, fargerike grønnsaksretter</vt:lpstr>
      <vt:lpstr>Hva kan et godt skolemåltid bestå av?</vt:lpstr>
      <vt:lpstr>Mål, vekt og porsjonsstørrelser for matvarer</vt:lpstr>
    </vt:vector>
  </TitlesOfParts>
  <Company>Helsedirektoratet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Råd for et sunnere kosthold</dc:title>
  <dc:creator>Hanne Kristin Larsen</dc:creator>
  <cp:lastModifiedBy>Hanne Kristin Larsen</cp:lastModifiedBy>
  <cp:revision>3035</cp:revision>
  <cp:lastPrinted>2017-01-12T07:06:13Z</cp:lastPrinted>
  <dcterms:created xsi:type="dcterms:W3CDTF">2013-07-03T09:30:33Z</dcterms:created>
  <dcterms:modified xsi:type="dcterms:W3CDTF">2017-01-26T09:24:08Z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0x0101005E1FE3683731FC4698A7CE6B8DF426FB</vt:lpwstr>
  </property>
</Properties>
</file>