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61" r:id="rId5"/>
    <p:sldId id="2142533017" r:id="rId6"/>
    <p:sldId id="5368" r:id="rId7"/>
    <p:sldId id="5376" r:id="rId8"/>
    <p:sldId id="2147198381" r:id="rId9"/>
    <p:sldId id="5388" r:id="rId10"/>
    <p:sldId id="2147198369" r:id="rId11"/>
    <p:sldId id="275" r:id="rId12"/>
    <p:sldId id="501" r:id="rId13"/>
    <p:sldId id="2142533016" r:id="rId14"/>
    <p:sldId id="2142533014" r:id="rId15"/>
    <p:sldId id="5375" r:id="rId16"/>
    <p:sldId id="5347" r:id="rId17"/>
    <p:sldId id="2142533020" r:id="rId18"/>
    <p:sldId id="277" r:id="rId19"/>
    <p:sldId id="5334" r:id="rId20"/>
    <p:sldId id="2201" r:id="rId21"/>
    <p:sldId id="5338" r:id="rId22"/>
    <p:sldId id="2147198390" r:id="rId23"/>
    <p:sldId id="2147198391" r:id="rId24"/>
    <p:sldId id="2147198392" r:id="rId25"/>
    <p:sldId id="2147198393" r:id="rId26"/>
    <p:sldId id="2200" r:id="rId27"/>
    <p:sldId id="5348" r:id="rId28"/>
    <p:sldId id="2147198396" r:id="rId29"/>
    <p:sldId id="2147198395" r:id="rId30"/>
    <p:sldId id="2147198388" r:id="rId31"/>
    <p:sldId id="2197" r:id="rId32"/>
    <p:sldId id="5336" r:id="rId33"/>
    <p:sldId id="2147198397" r:id="rId34"/>
    <p:sldId id="5358" r:id="rId35"/>
    <p:sldId id="5367" r:id="rId36"/>
    <p:sldId id="5362" r:id="rId37"/>
    <p:sldId id="262" r:id="rId38"/>
    <p:sldId id="283" r:id="rId39"/>
    <p:sldId id="2147198398" r:id="rId40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Sneve" initials="MS" lastIdx="3" clrIdx="0">
    <p:extLst>
      <p:ext uri="{19B8F6BF-5375-455C-9EA6-DF929625EA0E}">
        <p15:presenceInfo xmlns:p15="http://schemas.microsoft.com/office/powerpoint/2012/main" userId="S::msneve@shdir.no::537e747b-fc2d-44f3-8cfd-16bee2e7bf4e" providerId="AD"/>
      </p:ext>
    </p:extLst>
  </p:cmAuthor>
  <p:cmAuthor id="2" name="Bente Bull-Hansen" initials="BBH" lastIdx="10" clrIdx="1">
    <p:extLst>
      <p:ext uri="{19B8F6BF-5375-455C-9EA6-DF929625EA0E}">
        <p15:presenceInfo xmlns:p15="http://schemas.microsoft.com/office/powerpoint/2012/main" userId="S::Bente.Bull-Hansen@ehelse.no::b429c5c8-60f3-489e-b20d-3c8c12b47a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C9F"/>
    <a:srgbClr val="000000"/>
    <a:srgbClr val="03AD5C"/>
    <a:srgbClr val="FF6161"/>
    <a:srgbClr val="0169E8"/>
    <a:srgbClr val="02743E"/>
    <a:srgbClr val="EEEEEE"/>
    <a:srgbClr val="C1C1C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8" autoAdjust="0"/>
    <p:restoredTop sz="97440" autoAdjust="0"/>
  </p:normalViewPr>
  <p:slideViewPr>
    <p:cSldViewPr snapToGrid="0">
      <p:cViewPr varScale="1">
        <p:scale>
          <a:sx n="80" d="100"/>
          <a:sy n="80" d="100"/>
        </p:scale>
        <p:origin x="144" y="216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4CA08-0911-4271-8ED9-F4BAF62D12C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E167BF7-2351-4C21-ADCD-2088B5911CAB}">
      <dgm:prSet phldrT="[Tekst]"/>
      <dgm:spPr/>
      <dgm:t>
        <a:bodyPr/>
        <a:lstStyle/>
        <a:p>
          <a:r>
            <a:rPr lang="nb-NO" dirty="0"/>
            <a:t>1.januar</a:t>
          </a:r>
        </a:p>
        <a:p>
          <a:r>
            <a:rPr lang="nb-NO" dirty="0"/>
            <a:t>Kodeverk og regelverk iverksettes</a:t>
          </a:r>
        </a:p>
      </dgm:t>
    </dgm:pt>
    <dgm:pt modelId="{58D26F25-4030-465D-9EFD-204C6AE1890F}" type="parTrans" cxnId="{994F4287-B0F3-43DF-AA3C-DA9E664230D6}">
      <dgm:prSet/>
      <dgm:spPr/>
      <dgm:t>
        <a:bodyPr/>
        <a:lstStyle/>
        <a:p>
          <a:endParaRPr lang="nb-NO"/>
        </a:p>
      </dgm:t>
    </dgm:pt>
    <dgm:pt modelId="{5DAE940A-357B-4625-AE7E-B818EFC04C18}" type="sibTrans" cxnId="{994F4287-B0F3-43DF-AA3C-DA9E664230D6}">
      <dgm:prSet/>
      <dgm:spPr/>
      <dgm:t>
        <a:bodyPr/>
        <a:lstStyle/>
        <a:p>
          <a:endParaRPr lang="nb-NO"/>
        </a:p>
      </dgm:t>
    </dgm:pt>
    <dgm:pt modelId="{16953F6B-8C8B-472C-9962-85D09A13F8EF}">
      <dgm:prSet phldrT="[Tekst]"/>
      <dgm:spPr/>
      <dgm:t>
        <a:bodyPr/>
        <a:lstStyle/>
        <a:p>
          <a:r>
            <a:rPr lang="nb-NO" dirty="0"/>
            <a:t>1.mars/1.mai</a:t>
          </a:r>
        </a:p>
        <a:p>
          <a:r>
            <a:rPr lang="nb-NO" dirty="0"/>
            <a:t>Frist for endringsforslag</a:t>
          </a:r>
        </a:p>
      </dgm:t>
    </dgm:pt>
    <dgm:pt modelId="{BEC67E56-A306-4CA3-BF56-CF5CDC172969}" type="parTrans" cxnId="{85974F3F-94EA-4890-8D81-8E7AEFC80D95}">
      <dgm:prSet/>
      <dgm:spPr/>
      <dgm:t>
        <a:bodyPr/>
        <a:lstStyle/>
        <a:p>
          <a:endParaRPr lang="nb-NO"/>
        </a:p>
      </dgm:t>
    </dgm:pt>
    <dgm:pt modelId="{AE62520A-04C7-4D11-B1C2-B4108A556066}" type="sibTrans" cxnId="{85974F3F-94EA-4890-8D81-8E7AEFC80D95}">
      <dgm:prSet/>
      <dgm:spPr/>
      <dgm:t>
        <a:bodyPr/>
        <a:lstStyle/>
        <a:p>
          <a:endParaRPr lang="nb-NO"/>
        </a:p>
      </dgm:t>
    </dgm:pt>
    <dgm:pt modelId="{8D86AD6A-FA7F-49B5-846D-46D021D8C0CD}">
      <dgm:prSet phldrT="[Tekst]"/>
      <dgm:spPr/>
      <dgm:t>
        <a:bodyPr/>
        <a:lstStyle/>
        <a:p>
          <a:r>
            <a:rPr lang="nb-NO" dirty="0"/>
            <a:t>1.mai/1.Juni</a:t>
          </a:r>
        </a:p>
        <a:p>
          <a:r>
            <a:rPr lang="nb-NO" dirty="0"/>
            <a:t>Referansegruppemøte</a:t>
          </a:r>
        </a:p>
      </dgm:t>
    </dgm:pt>
    <dgm:pt modelId="{071533EF-E65F-4CF4-9727-B944F16CFB4F}" type="parTrans" cxnId="{B4D65BCE-2B02-4417-956D-976030B46E93}">
      <dgm:prSet/>
      <dgm:spPr/>
      <dgm:t>
        <a:bodyPr/>
        <a:lstStyle/>
        <a:p>
          <a:endParaRPr lang="nb-NO"/>
        </a:p>
      </dgm:t>
    </dgm:pt>
    <dgm:pt modelId="{56F4B9BF-6F53-4C95-9648-7C60769526F5}" type="sibTrans" cxnId="{B4D65BCE-2B02-4417-956D-976030B46E93}">
      <dgm:prSet/>
      <dgm:spPr/>
      <dgm:t>
        <a:bodyPr/>
        <a:lstStyle/>
        <a:p>
          <a:endParaRPr lang="nb-NO"/>
        </a:p>
      </dgm:t>
    </dgm:pt>
    <dgm:pt modelId="{A4B58868-49C1-4ABC-AB9C-1A8A0C83E4DA}">
      <dgm:prSet phldrT="[Tekst]"/>
      <dgm:spPr/>
      <dgm:t>
        <a:bodyPr/>
        <a:lstStyle/>
        <a:p>
          <a:r>
            <a:rPr lang="nb-NO" dirty="0"/>
            <a:t>30.april/30.juni</a:t>
          </a:r>
        </a:p>
        <a:p>
          <a:r>
            <a:rPr lang="nb-NO" dirty="0"/>
            <a:t>Ferdigstilling av kodelister. Oversendes Helsedirektoratet</a:t>
          </a:r>
        </a:p>
      </dgm:t>
    </dgm:pt>
    <dgm:pt modelId="{F7EDAE9F-8657-4276-931E-A269C0B9B021}" type="parTrans" cxnId="{C8EF3BE6-0FC5-425B-8B04-EF63400615A2}">
      <dgm:prSet/>
      <dgm:spPr/>
      <dgm:t>
        <a:bodyPr/>
        <a:lstStyle/>
        <a:p>
          <a:endParaRPr lang="nb-NO"/>
        </a:p>
      </dgm:t>
    </dgm:pt>
    <dgm:pt modelId="{3F42D58D-D606-4026-A8AD-9660B6203DE9}" type="sibTrans" cxnId="{C8EF3BE6-0FC5-425B-8B04-EF63400615A2}">
      <dgm:prSet/>
      <dgm:spPr/>
      <dgm:t>
        <a:bodyPr/>
        <a:lstStyle/>
        <a:p>
          <a:endParaRPr lang="nb-NO"/>
        </a:p>
      </dgm:t>
    </dgm:pt>
    <dgm:pt modelId="{D1929828-EC01-4B2F-9110-A3F1772BA94E}">
      <dgm:prSet phldrT="[Tekst]"/>
      <dgm:spPr/>
      <dgm:t>
        <a:bodyPr/>
        <a:lstStyle/>
        <a:p>
          <a:r>
            <a:rPr lang="nb-NO" dirty="0"/>
            <a:t>1.Januar</a:t>
          </a:r>
        </a:p>
        <a:p>
          <a:r>
            <a:rPr lang="nb-NO" dirty="0"/>
            <a:t>Kodeverk og regelverk iverksettes</a:t>
          </a:r>
        </a:p>
      </dgm:t>
    </dgm:pt>
    <dgm:pt modelId="{F2758142-77DD-472F-B138-C027A8ECA62E}" type="sibTrans" cxnId="{56972251-B585-462C-AA0E-D51CEFEC73FB}">
      <dgm:prSet/>
      <dgm:spPr/>
      <dgm:t>
        <a:bodyPr/>
        <a:lstStyle/>
        <a:p>
          <a:endParaRPr lang="nb-NO"/>
        </a:p>
      </dgm:t>
    </dgm:pt>
    <dgm:pt modelId="{3F2DCF0A-9CBE-4A96-AAA2-866A009A4F6E}" type="parTrans" cxnId="{56972251-B585-462C-AA0E-D51CEFEC73FB}">
      <dgm:prSet/>
      <dgm:spPr/>
      <dgm:t>
        <a:bodyPr/>
        <a:lstStyle/>
        <a:p>
          <a:endParaRPr lang="nb-NO"/>
        </a:p>
      </dgm:t>
    </dgm:pt>
    <dgm:pt modelId="{9BAF9364-7FD5-4356-9D20-6A98E4985946}" type="pres">
      <dgm:prSet presAssocID="{EA84CA08-0911-4271-8ED9-F4BAF62D12C4}" presName="Name0" presStyleCnt="0">
        <dgm:presLayoutVars>
          <dgm:dir/>
          <dgm:resizeHandles val="exact"/>
        </dgm:presLayoutVars>
      </dgm:prSet>
      <dgm:spPr/>
    </dgm:pt>
    <dgm:pt modelId="{3C1B1EE6-259C-4A8C-B4E8-8BC2EC9C3454}" type="pres">
      <dgm:prSet presAssocID="{EA84CA08-0911-4271-8ED9-F4BAF62D12C4}" presName="cycle" presStyleCnt="0"/>
      <dgm:spPr/>
    </dgm:pt>
    <dgm:pt modelId="{9DC9830C-1908-49F3-8BAE-DE5274EF1D18}" type="pres">
      <dgm:prSet presAssocID="{4E167BF7-2351-4C21-ADCD-2088B5911CAB}" presName="nodeFirstNode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1265CCDB-5F56-48FA-B710-E75DDDA5F8FC}" type="pres">
      <dgm:prSet presAssocID="{5DAE940A-357B-4625-AE7E-B818EFC04C18}" presName="sibTransFirstNode" presStyleLbl="bgShp" presStyleIdx="0" presStyleCnt="1"/>
      <dgm:spPr/>
    </dgm:pt>
    <dgm:pt modelId="{1A88230A-E6E2-4FF6-ADC3-6B3509A7AB5E}" type="pres">
      <dgm:prSet presAssocID="{D1929828-EC01-4B2F-9110-A3F1772BA94E}" presName="nodeFollowingNodes" presStyleLbl="node1" presStyleIdx="1" presStyleCnt="5" custRadScaleRad="99654" custRadScaleInc="-119904">
        <dgm:presLayoutVars>
          <dgm:bulletEnabled val="1"/>
        </dgm:presLayoutVars>
      </dgm:prSet>
      <dgm:spPr>
        <a:prstGeom prst="rect">
          <a:avLst/>
        </a:prstGeom>
      </dgm:spPr>
    </dgm:pt>
    <dgm:pt modelId="{148BD18C-1C52-4F51-851A-EF8B83032D42}" type="pres">
      <dgm:prSet presAssocID="{16953F6B-8C8B-472C-9962-85D09A13F8EF}" presName="nodeFollowingNodes" presStyleLbl="node1" presStyleIdx="2" presStyleCnt="5" custRadScaleRad="120197" custRadScaleInc="-97143">
        <dgm:presLayoutVars>
          <dgm:bulletEnabled val="1"/>
        </dgm:presLayoutVars>
      </dgm:prSet>
      <dgm:spPr>
        <a:prstGeom prst="rect">
          <a:avLst/>
        </a:prstGeom>
      </dgm:spPr>
    </dgm:pt>
    <dgm:pt modelId="{C5C79FD5-4C7A-45E2-AAC4-8062775D2A3A}" type="pres">
      <dgm:prSet presAssocID="{8D86AD6A-FA7F-49B5-846D-46D021D8C0CD}" presName="nodeFollowingNodes" presStyleLbl="node1" presStyleIdx="3" presStyleCnt="5" custRadScaleRad="133723" custRadScaleInc="-166135">
        <dgm:presLayoutVars>
          <dgm:bulletEnabled val="1"/>
        </dgm:presLayoutVars>
      </dgm:prSet>
      <dgm:spPr>
        <a:prstGeom prst="rect">
          <a:avLst/>
        </a:prstGeom>
      </dgm:spPr>
    </dgm:pt>
    <dgm:pt modelId="{E1FDC85E-FD8E-41E9-9394-9BC4FB5C2831}" type="pres">
      <dgm:prSet presAssocID="{A4B58868-49C1-4ABC-AB9C-1A8A0C83E4DA}" presName="nodeFollowingNodes" presStyleLbl="node1" presStyleIdx="4" presStyleCnt="5" custRadScaleRad="82210" custRadScaleInc="-16349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F4888B0C-E875-4733-9B8F-797EA6004545}" type="presOf" srcId="{5DAE940A-357B-4625-AE7E-B818EFC04C18}" destId="{1265CCDB-5F56-48FA-B710-E75DDDA5F8FC}" srcOrd="0" destOrd="0" presId="urn:microsoft.com/office/officeart/2005/8/layout/cycle3"/>
    <dgm:cxn modelId="{4676B322-58FB-430C-8B00-CD56F9323FA3}" type="presOf" srcId="{D1929828-EC01-4B2F-9110-A3F1772BA94E}" destId="{1A88230A-E6E2-4FF6-ADC3-6B3509A7AB5E}" srcOrd="0" destOrd="0" presId="urn:microsoft.com/office/officeart/2005/8/layout/cycle3"/>
    <dgm:cxn modelId="{85974F3F-94EA-4890-8D81-8E7AEFC80D95}" srcId="{EA84CA08-0911-4271-8ED9-F4BAF62D12C4}" destId="{16953F6B-8C8B-472C-9962-85D09A13F8EF}" srcOrd="2" destOrd="0" parTransId="{BEC67E56-A306-4CA3-BF56-CF5CDC172969}" sibTransId="{AE62520A-04C7-4D11-B1C2-B4108A556066}"/>
    <dgm:cxn modelId="{A2325070-160F-4AA1-8A48-1B3F2E2EAEFC}" type="presOf" srcId="{8D86AD6A-FA7F-49B5-846D-46D021D8C0CD}" destId="{C5C79FD5-4C7A-45E2-AAC4-8062775D2A3A}" srcOrd="0" destOrd="0" presId="urn:microsoft.com/office/officeart/2005/8/layout/cycle3"/>
    <dgm:cxn modelId="{56972251-B585-462C-AA0E-D51CEFEC73FB}" srcId="{EA84CA08-0911-4271-8ED9-F4BAF62D12C4}" destId="{D1929828-EC01-4B2F-9110-A3F1772BA94E}" srcOrd="1" destOrd="0" parTransId="{3F2DCF0A-9CBE-4A96-AAA2-866A009A4F6E}" sibTransId="{F2758142-77DD-472F-B138-C027A8ECA62E}"/>
    <dgm:cxn modelId="{EA676C7F-A264-4D63-AD78-BA5A2C0CAB89}" type="presOf" srcId="{16953F6B-8C8B-472C-9962-85D09A13F8EF}" destId="{148BD18C-1C52-4F51-851A-EF8B83032D42}" srcOrd="0" destOrd="0" presId="urn:microsoft.com/office/officeart/2005/8/layout/cycle3"/>
    <dgm:cxn modelId="{994F4287-B0F3-43DF-AA3C-DA9E664230D6}" srcId="{EA84CA08-0911-4271-8ED9-F4BAF62D12C4}" destId="{4E167BF7-2351-4C21-ADCD-2088B5911CAB}" srcOrd="0" destOrd="0" parTransId="{58D26F25-4030-465D-9EFD-204C6AE1890F}" sibTransId="{5DAE940A-357B-4625-AE7E-B818EFC04C18}"/>
    <dgm:cxn modelId="{1348B08C-A07A-43E0-823C-8F7C548A9D2E}" type="presOf" srcId="{A4B58868-49C1-4ABC-AB9C-1A8A0C83E4DA}" destId="{E1FDC85E-FD8E-41E9-9394-9BC4FB5C2831}" srcOrd="0" destOrd="0" presId="urn:microsoft.com/office/officeart/2005/8/layout/cycle3"/>
    <dgm:cxn modelId="{DAD52B91-6702-44AF-B8DB-E0F915B6D6FD}" type="presOf" srcId="{EA84CA08-0911-4271-8ED9-F4BAF62D12C4}" destId="{9BAF9364-7FD5-4356-9D20-6A98E4985946}" srcOrd="0" destOrd="0" presId="urn:microsoft.com/office/officeart/2005/8/layout/cycle3"/>
    <dgm:cxn modelId="{B4D65BCE-2B02-4417-956D-976030B46E93}" srcId="{EA84CA08-0911-4271-8ED9-F4BAF62D12C4}" destId="{8D86AD6A-FA7F-49B5-846D-46D021D8C0CD}" srcOrd="3" destOrd="0" parTransId="{071533EF-E65F-4CF4-9727-B944F16CFB4F}" sibTransId="{56F4B9BF-6F53-4C95-9648-7C60769526F5}"/>
    <dgm:cxn modelId="{C8EF3BE6-0FC5-425B-8B04-EF63400615A2}" srcId="{EA84CA08-0911-4271-8ED9-F4BAF62D12C4}" destId="{A4B58868-49C1-4ABC-AB9C-1A8A0C83E4DA}" srcOrd="4" destOrd="0" parTransId="{F7EDAE9F-8657-4276-931E-A269C0B9B021}" sibTransId="{3F42D58D-D606-4026-A8AD-9660B6203DE9}"/>
    <dgm:cxn modelId="{F4D574F6-C9AC-49C8-9C0B-B28A788F722C}" type="presOf" srcId="{4E167BF7-2351-4C21-ADCD-2088B5911CAB}" destId="{9DC9830C-1908-49F3-8BAE-DE5274EF1D18}" srcOrd="0" destOrd="0" presId="urn:microsoft.com/office/officeart/2005/8/layout/cycle3"/>
    <dgm:cxn modelId="{6363EA82-C0F6-45DC-ABFC-1E235359989E}" type="presParOf" srcId="{9BAF9364-7FD5-4356-9D20-6A98E4985946}" destId="{3C1B1EE6-259C-4A8C-B4E8-8BC2EC9C3454}" srcOrd="0" destOrd="0" presId="urn:microsoft.com/office/officeart/2005/8/layout/cycle3"/>
    <dgm:cxn modelId="{D42778F9-D365-4663-AFAC-BC7BCA42CC4A}" type="presParOf" srcId="{3C1B1EE6-259C-4A8C-B4E8-8BC2EC9C3454}" destId="{9DC9830C-1908-49F3-8BAE-DE5274EF1D18}" srcOrd="0" destOrd="0" presId="urn:microsoft.com/office/officeart/2005/8/layout/cycle3"/>
    <dgm:cxn modelId="{0E68188A-49F0-49AC-8C53-B32310369440}" type="presParOf" srcId="{3C1B1EE6-259C-4A8C-B4E8-8BC2EC9C3454}" destId="{1265CCDB-5F56-48FA-B710-E75DDDA5F8FC}" srcOrd="1" destOrd="0" presId="urn:microsoft.com/office/officeart/2005/8/layout/cycle3"/>
    <dgm:cxn modelId="{D7FA7655-3AA3-4D5C-A4B4-1A9C0366762E}" type="presParOf" srcId="{3C1B1EE6-259C-4A8C-B4E8-8BC2EC9C3454}" destId="{1A88230A-E6E2-4FF6-ADC3-6B3509A7AB5E}" srcOrd="2" destOrd="0" presId="urn:microsoft.com/office/officeart/2005/8/layout/cycle3"/>
    <dgm:cxn modelId="{468A1DD6-88F8-4FD9-83D5-5353F9B30C7E}" type="presParOf" srcId="{3C1B1EE6-259C-4A8C-B4E8-8BC2EC9C3454}" destId="{148BD18C-1C52-4F51-851A-EF8B83032D42}" srcOrd="3" destOrd="0" presId="urn:microsoft.com/office/officeart/2005/8/layout/cycle3"/>
    <dgm:cxn modelId="{CB4047DE-0D72-4FCA-A54B-F905BC3609D2}" type="presParOf" srcId="{3C1B1EE6-259C-4A8C-B4E8-8BC2EC9C3454}" destId="{C5C79FD5-4C7A-45E2-AAC4-8062775D2A3A}" srcOrd="4" destOrd="0" presId="urn:microsoft.com/office/officeart/2005/8/layout/cycle3"/>
    <dgm:cxn modelId="{0988E3D9-4EE2-4084-B89D-C29D7E976EF5}" type="presParOf" srcId="{3C1B1EE6-259C-4A8C-B4E8-8BC2EC9C3454}" destId="{E1FDC85E-FD8E-41E9-9394-9BC4FB5C283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5CCDB-5F56-48FA-B710-E75DDDA5F8FC}">
      <dsp:nvSpPr>
        <dsp:cNvPr id="0" name=""/>
        <dsp:cNvSpPr/>
      </dsp:nvSpPr>
      <dsp:spPr>
        <a:xfrm>
          <a:off x="2308724" y="-57453"/>
          <a:ext cx="8494702" cy="8494702"/>
        </a:xfrm>
        <a:prstGeom prst="circularArrow">
          <a:avLst>
            <a:gd name="adj1" fmla="val 5544"/>
            <a:gd name="adj2" fmla="val 330680"/>
            <a:gd name="adj3" fmla="val 13713265"/>
            <a:gd name="adj4" fmla="val 1742421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9830C-1908-49F3-8BAE-DE5274EF1D18}">
      <dsp:nvSpPr>
        <dsp:cNvPr id="0" name=""/>
        <dsp:cNvSpPr/>
      </dsp:nvSpPr>
      <dsp:spPr>
        <a:xfrm>
          <a:off x="4513704" y="2985"/>
          <a:ext cx="4084742" cy="204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1.januar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Kodeverk og regelverk iverksettes</a:t>
          </a:r>
        </a:p>
      </dsp:txBody>
      <dsp:txXfrm>
        <a:off x="4513704" y="2985"/>
        <a:ext cx="4084742" cy="2042371"/>
      </dsp:txXfrm>
    </dsp:sp>
    <dsp:sp modelId="{1A88230A-E6E2-4FF6-ADC3-6B3509A7AB5E}">
      <dsp:nvSpPr>
        <dsp:cNvPr id="0" name=""/>
        <dsp:cNvSpPr/>
      </dsp:nvSpPr>
      <dsp:spPr>
        <a:xfrm>
          <a:off x="4517333" y="15521"/>
          <a:ext cx="4084742" cy="204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1.Januar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Kodeverk og regelverk iverksettes</a:t>
          </a:r>
        </a:p>
      </dsp:txBody>
      <dsp:txXfrm>
        <a:off x="4517333" y="15521"/>
        <a:ext cx="4084742" cy="2042371"/>
      </dsp:txXfrm>
    </dsp:sp>
    <dsp:sp modelId="{148BD18C-1C52-4F51-851A-EF8B83032D42}">
      <dsp:nvSpPr>
        <dsp:cNvPr id="0" name=""/>
        <dsp:cNvSpPr/>
      </dsp:nvSpPr>
      <dsp:spPr>
        <a:xfrm>
          <a:off x="8855634" y="3300071"/>
          <a:ext cx="4084742" cy="204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1.mars/1.mai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Frist for endringsforslag</a:t>
          </a:r>
        </a:p>
      </dsp:txBody>
      <dsp:txXfrm>
        <a:off x="8855634" y="3300071"/>
        <a:ext cx="4084742" cy="2042371"/>
      </dsp:txXfrm>
    </dsp:sp>
    <dsp:sp modelId="{C5C79FD5-4C7A-45E2-AAC4-8062775D2A3A}">
      <dsp:nvSpPr>
        <dsp:cNvPr id="0" name=""/>
        <dsp:cNvSpPr/>
      </dsp:nvSpPr>
      <dsp:spPr>
        <a:xfrm>
          <a:off x="8855645" y="5773173"/>
          <a:ext cx="4084742" cy="204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1.mai/1.Juni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Referansegruppemøte</a:t>
          </a:r>
        </a:p>
      </dsp:txBody>
      <dsp:txXfrm>
        <a:off x="8855645" y="5773173"/>
        <a:ext cx="4084742" cy="2042371"/>
      </dsp:txXfrm>
    </dsp:sp>
    <dsp:sp modelId="{E1FDC85E-FD8E-41E9-9394-9BC4FB5C2831}">
      <dsp:nvSpPr>
        <dsp:cNvPr id="0" name=""/>
        <dsp:cNvSpPr/>
      </dsp:nvSpPr>
      <dsp:spPr>
        <a:xfrm>
          <a:off x="4001386" y="6559089"/>
          <a:ext cx="4084742" cy="204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30.april/30.juni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Ferdigstilling av kodelister. Oversendes Helsedirektoratet</a:t>
          </a:r>
        </a:p>
      </dsp:txBody>
      <dsp:txXfrm>
        <a:off x="4001386" y="6559089"/>
        <a:ext cx="4084742" cy="2042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53DE-7D71-4444-B83E-23771FDD0C33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1791-49DA-4A11-A71B-4DEDB48C9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5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6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6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6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50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7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4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3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67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83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0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nb-NO" sz="1200" b="1" dirty="0">
              <a:solidFill>
                <a:srgbClr val="FFFFF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81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03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56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70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36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10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45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74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53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5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0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5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1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29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3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3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5106372"/>
            <a:ext cx="17138142" cy="828676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6649441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440180"/>
            <a:ext cx="3154287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3168000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0" y="1440000"/>
            <a:ext cx="3168000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527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82" y="5106372"/>
            <a:ext cx="17138142" cy="828676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23" y="6649441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440180"/>
            <a:ext cx="3154287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0" y="1440000"/>
            <a:ext cx="3168000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440000"/>
            <a:ext cx="3168000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79" y="3816000"/>
            <a:ext cx="21566696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0" y="2559920"/>
            <a:ext cx="21599555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9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7" y="3636000"/>
            <a:ext cx="10549318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57" y="3636000"/>
            <a:ext cx="10549318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0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87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499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1062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7"/>
            <a:ext cx="24382413" cy="8479060"/>
          </a:xfrm>
          <a:solidFill>
            <a:schemeClr val="lt2"/>
          </a:solid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0" y="2667000"/>
            <a:ext cx="21599555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360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24385848" cy="12832004"/>
          </a:xfrm>
          <a:solidFill>
            <a:schemeClr val="bg2"/>
          </a:solidFill>
        </p:spPr>
        <p:txBody>
          <a:bodyPr tIns="4320000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5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7" y="3633598"/>
            <a:ext cx="10549318" cy="1080135"/>
          </a:xfrm>
        </p:spPr>
        <p:txBody>
          <a:bodyPr anchor="t">
            <a:normAutofit/>
          </a:bodyPr>
          <a:lstStyle>
            <a:lvl1pPr marL="0" indent="0">
              <a:buNone/>
              <a:defRPr sz="44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57" y="3633598"/>
            <a:ext cx="10549318" cy="1080135"/>
          </a:xfrm>
        </p:spPr>
        <p:txBody>
          <a:bodyPr anchor="t">
            <a:normAutofit/>
          </a:bodyPr>
          <a:lstStyle>
            <a:lvl1pPr marL="0" indent="0">
              <a:buNone/>
              <a:defRPr sz="44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7" y="4713732"/>
            <a:ext cx="10549318" cy="75802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57" y="4713732"/>
            <a:ext cx="10549318" cy="758026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79" y="703095"/>
            <a:ext cx="21566696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79" y="3636477"/>
            <a:ext cx="21566696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0" y="13069633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33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0" y="13069633"/>
            <a:ext cx="1436097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" y="13094836"/>
            <a:ext cx="4054052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0" r:id="rId4"/>
    <p:sldLayoutId id="2147483652" r:id="rId5"/>
    <p:sldLayoutId id="2147483657" r:id="rId6"/>
    <p:sldLayoutId id="2147483659" r:id="rId7"/>
    <p:sldLayoutId id="2147483658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400" kern="1200">
          <a:solidFill>
            <a:srgbClr val="000000"/>
          </a:solidFill>
          <a:latin typeface="+mn-lt"/>
          <a:ea typeface="+mn-ea"/>
          <a:cs typeface="+mn-cs"/>
        </a:defRPr>
      </a:lvl1pPr>
      <a:lvl2pPr marL="972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404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600" kern="1200">
          <a:solidFill>
            <a:srgbClr val="000000"/>
          </a:solidFill>
          <a:latin typeface="+mn-lt"/>
          <a:ea typeface="+mn-ea"/>
          <a:cs typeface="+mn-cs"/>
        </a:defRPr>
      </a:lvl3pPr>
      <a:lvl4pPr marL="1836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268000" indent="-540000" algn="l" defTabSz="182870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lse.no/kodeverk-terminologi/regler-og-veiledning-for-kliniske-kodeverk-i-spesialisthelsetjenesten-icd-10-ncsp-ncmp-og-ncr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lse.no/kodeverk-terminologi/regler-og-veiledning-for-kliniske-kodeverk-i-spesialisthelsetjenesten-icd-10-ncsp-ncmp-og-ncr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mailto:kodehjelp@ehelse.no" TargetMode="External"/><Relationship Id="rId4" Type="http://schemas.openxmlformats.org/officeDocument/2006/relationships/hyperlink" Target="https://ehelse.no/onske-om-endringer-i-de-helsefaglige-kodeverkene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helse.no/kodeverk-og-terminologi/ICD-10-og-ICD-11/icd-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www.ehelse.no/kodeverk-og-terminologi/e-laeringskurs-i-medisinsk-kod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https://www.ehelse.no/kodeverk-og-terminologi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helse.no/kodeverk-og-terminologi/Norsk-klinisk-prosedyrekodeverk-(NKPK)/prinsipper-for-endring-i-norsk-klinisk-prosedyrekodeverk-nkpk-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finnkode.ehelse.no/?size=n_10_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dertsirk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pic>
        <p:nvPicPr>
          <p:cNvPr id="14" name="Hvit_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rgbClr val="FFFFFF"/>
                </a:solidFill>
              </a:rPr>
              <a:t> 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Nytt i de medisinske kodeverkene 2024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rgbClr val="FFFFFF"/>
                </a:solidFill>
              </a:rPr>
              <a:t>ISF-møte 17.10.2023</a:t>
            </a:r>
          </a:p>
        </p:txBody>
      </p:sp>
    </p:spTree>
    <p:extLst>
      <p:ext uri="{BB962C8B-B14F-4D97-AF65-F5344CB8AC3E}">
        <p14:creationId xmlns:p14="http://schemas.microsoft.com/office/powerpoint/2010/main" val="109635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56BB7-9A4E-4045-8AD5-4DD3E5B13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Kodeverk for 2024 er publisert på ehelse.no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81501A-DDA6-4847-B3A5-46921E18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BB757A-87E3-43EE-8F3A-76293BDC13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dirty="0"/>
              <a:t> Side </a:t>
            </a:r>
            <a:fld id="{5751DFAA-887F-4071-8EAD-E8CA316FCF06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5" name="Picture 2" descr="https://sh.ehelse.no/Kommunikasjon/Illustrasjonsbibliotek/Ehelseillustrasjoner/PNG-format/helsefaglige_kodeverk_ehelseillustrasjon.png">
            <a:extLst>
              <a:ext uri="{FF2B5EF4-FFF2-40B4-BE49-F238E27FC236}">
                <a16:creationId xmlns:a16="http://schemas.microsoft.com/office/drawing/2014/main" id="{1F6F6185-135C-48AE-9D0D-2D16741A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5" y="260600"/>
            <a:ext cx="1698172" cy="21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56D9004-76C1-21C2-375E-63F92BD7D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7525" y="3423450"/>
            <a:ext cx="10039350" cy="997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01FEDD8-2D2E-978A-E6C5-0C2D288C5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681" y="3423450"/>
            <a:ext cx="10296525" cy="874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338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BB9478-22F6-4B15-827C-F1E1BBFF5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Regelendringer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997E1DB-8918-4AFF-926A-0E75A0886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Oppdateringer i Kodeveiledningen for 2024</a:t>
            </a:r>
          </a:p>
        </p:txBody>
      </p:sp>
      <p:sp>
        <p:nvSpPr>
          <p:cNvPr id="4" name="Plassholder for SmartArt 3">
            <a:extLst>
              <a:ext uri="{FF2B5EF4-FFF2-40B4-BE49-F238E27FC236}">
                <a16:creationId xmlns:a16="http://schemas.microsoft.com/office/drawing/2014/main" id="{D8D6FB95-1520-41A8-86CD-E80D8F25A9BE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5933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0E7EF4-F195-4901-93F4-62DE9CE1CBE1}"/>
              </a:ext>
            </a:extLst>
          </p:cNvPr>
          <p:cNvSpPr/>
          <p:nvPr/>
        </p:nvSpPr>
        <p:spPr>
          <a:xfrm>
            <a:off x="12392919" y="3331200"/>
            <a:ext cx="945803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- bruk: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Alt.2: Kode fra WDAP + ZWA00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ZWA00 Bruk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Tenkt som ren tilleggskode til WDAP –kodene. 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tilleggskode ZWA00"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C40D3E-CAE3-4DD7-A978-D3417A253D1E}"/>
              </a:ext>
            </a:extLst>
          </p:cNvPr>
          <p:cNvSpPr/>
          <p:nvPr/>
        </p:nvSpPr>
        <p:spPr>
          <a:xfrm>
            <a:off x="2077204" y="3397523"/>
            <a:ext cx="870216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– innlegging av kateter: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Alt.1: AXGC00 Innlegging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AXGC00"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7D60200-61E8-4A38-A973-193FC155AC15}"/>
              </a:ext>
            </a:extLst>
          </p:cNvPr>
          <p:cNvSpPr txBox="1">
            <a:spLocks/>
          </p:cNvSpPr>
          <p:nvPr/>
        </p:nvSpPr>
        <p:spPr>
          <a:xfrm>
            <a:off x="1375538" y="2681515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39750" indent="-539750">
              <a:buClr>
                <a:schemeClr val="accent5">
                  <a:lumMod val="75000"/>
                </a:schemeClr>
              </a:buClr>
            </a:pPr>
            <a:r>
              <a:rPr lang="nb-NO" b="1" dirty="0"/>
              <a:t>Multippel koding: </a:t>
            </a:r>
            <a:r>
              <a:rPr lang="nb-NO" dirty="0"/>
              <a:t>sammenkobling av to eller flere koder for å beskrive én tilstand eller én prosedyre mer presist</a:t>
            </a:r>
            <a:endParaRPr lang="nb-NO" dirty="0">
              <a:cs typeface="Arial"/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  <a:p>
            <a:pPr marL="539750" indent="-539750">
              <a:buClr>
                <a:schemeClr val="accent5">
                  <a:lumMod val="75000"/>
                </a:schemeClr>
              </a:buClr>
            </a:pPr>
            <a:r>
              <a:rPr lang="nb-NO" dirty="0"/>
              <a:t>Fra 2016 har dette kun vært mulig for rapportering av </a:t>
            </a:r>
            <a:r>
              <a:rPr lang="nb-NO" dirty="0" err="1"/>
              <a:t>hovedtilstand</a:t>
            </a:r>
            <a:r>
              <a:rPr lang="nb-NO" dirty="0"/>
              <a:t> med sverd/stjernekombinasjoner </a:t>
            </a:r>
            <a:endParaRPr lang="nb-NO" dirty="0">
              <a:cs typeface="Arial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marL="539750" indent="-539750">
              <a:buClr>
                <a:srgbClr val="008C9F"/>
              </a:buClr>
            </a:pPr>
            <a:r>
              <a:rPr lang="nb-NO" dirty="0">
                <a:cs typeface="Arial"/>
              </a:rPr>
              <a:t>Regelendringer for multippel koding </a:t>
            </a:r>
            <a:r>
              <a:rPr lang="nb-NO">
                <a:cs typeface="Arial"/>
              </a:rPr>
              <a:t>for 2024 </a:t>
            </a:r>
            <a:r>
              <a:rPr lang="nb-NO" dirty="0">
                <a:cs typeface="Arial"/>
              </a:rPr>
              <a:t>har vært omtalt av </a:t>
            </a:r>
            <a:r>
              <a:rPr lang="nb-NO">
                <a:cs typeface="Arial"/>
              </a:rPr>
              <a:t>Helsedirektoratet tidligere på </a:t>
            </a:r>
            <a:r>
              <a:rPr lang="nb-NO" dirty="0">
                <a:cs typeface="Arial"/>
              </a:rPr>
              <a:t>dagens møte. Vi i Direktoratet for e-helse vil gå gjennom Kodeveiledningen og se om det er behov for presiseringer i omtalen av multippel koding før Kodeveiledningen publiseres i desember</a:t>
            </a:r>
            <a:endParaRPr lang="nb-NO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F0B81D-1E22-4789-B1B1-C51E48DD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46ADCA-6AF9-49F8-B703-87CD89EB0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DBEF718-8039-453C-893F-617851EFC37C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Regelendring for multippel koding:</a:t>
            </a:r>
          </a:p>
        </p:txBody>
      </p:sp>
    </p:spTree>
    <p:extLst>
      <p:ext uri="{BB962C8B-B14F-4D97-AF65-F5344CB8AC3E}">
        <p14:creationId xmlns:p14="http://schemas.microsoft.com/office/powerpoint/2010/main" val="136004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0E7EF4-F195-4901-93F4-62DE9CE1CBE1}"/>
              </a:ext>
            </a:extLst>
          </p:cNvPr>
          <p:cNvSpPr/>
          <p:nvPr/>
        </p:nvSpPr>
        <p:spPr>
          <a:xfrm>
            <a:off x="12392919" y="3331200"/>
            <a:ext cx="945803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- bruk: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Alt.2: Kode fra WDAP + ZWA00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ZWA00 Bruk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Tenkt som ren tilleggskode til WDAP –kodene. 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tilleggskode ZWA00"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C40D3E-CAE3-4DD7-A978-D3417A253D1E}"/>
              </a:ext>
            </a:extLst>
          </p:cNvPr>
          <p:cNvSpPr/>
          <p:nvPr/>
        </p:nvSpPr>
        <p:spPr>
          <a:xfrm>
            <a:off x="2077204" y="3397523"/>
            <a:ext cx="870216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– innlegging av kateter: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Alt.1: AXGC00 Innlegging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AXGC00"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7D60200-61E8-4A38-A973-193FC155AC15}"/>
              </a:ext>
            </a:extLst>
          </p:cNvPr>
          <p:cNvSpPr txBox="1">
            <a:spLocks/>
          </p:cNvSpPr>
          <p:nvPr/>
        </p:nvSpPr>
        <p:spPr>
          <a:xfrm>
            <a:off x="1375538" y="2681515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F0B81D-1E22-4789-B1B1-C51E48DD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46ADCA-6AF9-49F8-B703-87CD89EB0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DBEF718-8039-453C-893F-617851EFC37C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Oppdateringer i Kodeveiledningen 2024: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5F0CE58-E0E5-470C-9F1C-62395FB5C3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077203" y="3137055"/>
            <a:ext cx="20228005" cy="8658000"/>
          </a:xfrm>
        </p:spPr>
        <p:txBody>
          <a:bodyPr>
            <a:normAutofit/>
          </a:bodyPr>
          <a:lstStyle/>
          <a:p>
            <a:endParaRPr lang="nb-NO" b="1" u="sng" dirty="0"/>
          </a:p>
          <a:p>
            <a:r>
              <a:rPr lang="nb-NO" dirty="0"/>
              <a:t>Nye presiseringer:</a:t>
            </a:r>
          </a:p>
          <a:p>
            <a:pPr lvl="1"/>
            <a:r>
              <a:rPr lang="nb-NO" dirty="0"/>
              <a:t>Der prosedyrer gjøres bildeveiledet, og typen bildeveiledning ikke fremgår av kodeteksten, er det obligatorisk å angi dette med tilleggskode fra ZXM Bildeveiledet teknikk ved prosedyrer</a:t>
            </a:r>
            <a:endParaRPr lang="nb-NO" i="1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82F8989-A281-4AD9-9C4A-1FEA666106CF}"/>
              </a:ext>
            </a:extLst>
          </p:cNvPr>
          <p:cNvSpPr txBox="1"/>
          <p:nvPr/>
        </p:nvSpPr>
        <p:spPr>
          <a:xfrm>
            <a:off x="8862872" y="11957704"/>
            <a:ext cx="1429640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600" dirty="0">
                <a:hlinkClick r:id="rId3"/>
              </a:rPr>
              <a:t>Regler og veiledning for kliniske kodeverk i spesialisthelsetjenesten (ICD-10, NCSP, NCMP og NCRP) - </a:t>
            </a:r>
            <a:r>
              <a:rPr lang="nb-NO" sz="2600" dirty="0" err="1">
                <a:hlinkClick r:id="rId3"/>
              </a:rPr>
              <a:t>ehelse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327020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0E7EF4-F195-4901-93F4-62DE9CE1CBE1}"/>
              </a:ext>
            </a:extLst>
          </p:cNvPr>
          <p:cNvSpPr/>
          <p:nvPr/>
        </p:nvSpPr>
        <p:spPr>
          <a:xfrm>
            <a:off x="12392919" y="3331200"/>
            <a:ext cx="945803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- bruk: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Alt.2: Kode fra WDAP + ZWA00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ZWA00 Bruk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Tenkt som ren tilleggskode til WDAP –kodene. 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tilleggskode ZWA00"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C40D3E-CAE3-4DD7-A978-D3417A253D1E}"/>
              </a:ext>
            </a:extLst>
          </p:cNvPr>
          <p:cNvSpPr/>
          <p:nvPr/>
        </p:nvSpPr>
        <p:spPr>
          <a:xfrm>
            <a:off x="2077204" y="3397523"/>
            <a:ext cx="870216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– innlegging av kateter: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Alt.1: AXGC00 Innlegging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AXGC00"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7D60200-61E8-4A38-A973-193FC155AC15}"/>
              </a:ext>
            </a:extLst>
          </p:cNvPr>
          <p:cNvSpPr txBox="1">
            <a:spLocks/>
          </p:cNvSpPr>
          <p:nvPr/>
        </p:nvSpPr>
        <p:spPr>
          <a:xfrm>
            <a:off x="1375538" y="2681515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F0B81D-1E22-4789-B1B1-C51E48DD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46ADCA-6AF9-49F8-B703-87CD89EB0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DBEF718-8039-453C-893F-617851EFC37C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Oppdateringer i Kodeveiledningen 2024: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5F0CE58-E0E5-470C-9F1C-62395FB5C3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077203" y="3137055"/>
            <a:ext cx="20228005" cy="8658000"/>
          </a:xfrm>
        </p:spPr>
        <p:txBody>
          <a:bodyPr vert="horz" lIns="0" tIns="0" rIns="0" bIns="0" rtlCol="0" anchor="t">
            <a:normAutofit/>
          </a:bodyPr>
          <a:lstStyle/>
          <a:p>
            <a:endParaRPr lang="nb-NO" b="1" u="sng" dirty="0"/>
          </a:p>
          <a:p>
            <a:r>
              <a:rPr lang="nb-NO" dirty="0"/>
              <a:t>Endring av koding eller valgte tilstander i ettertid: vi går bort fra at koding for en kontakt kan endres om nye opplysninger kommer til i ettertid. Regelen blir nå at man skal kode ut fra de opplysninger man har på utskrivningstidspunktet/når kontakten avsluttes.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Suicidalforsøk med</a:t>
            </a:r>
            <a:r>
              <a:rPr lang="nb-NO" dirty="0">
                <a:cs typeface="Arial"/>
              </a:rPr>
              <a:t> alkohol: kodeveiledningen henviser nå til T4n-T50 Forgiftning med legemidler og biologiske substanser. Dette endres til koder fra T51 Toksisk virkning av alkohol.</a:t>
            </a: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82F8989-A281-4AD9-9C4A-1FEA666106CF}"/>
              </a:ext>
            </a:extLst>
          </p:cNvPr>
          <p:cNvSpPr txBox="1"/>
          <p:nvPr/>
        </p:nvSpPr>
        <p:spPr>
          <a:xfrm>
            <a:off x="8862872" y="11957704"/>
            <a:ext cx="1429640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600" dirty="0">
                <a:hlinkClick r:id="rId3"/>
              </a:rPr>
              <a:t>Regler og veiledning for kliniske kodeverk i spesialisthelsetjenesten (ICD-10, NCSP, NCMP og NCRP) - </a:t>
            </a:r>
            <a:r>
              <a:rPr lang="nb-NO" sz="2600" dirty="0" err="1">
                <a:hlinkClick r:id="rId3"/>
              </a:rPr>
              <a:t>ehelse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424161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dertsirk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pic>
        <p:nvPicPr>
          <p:cNvPr id="14" name="Hvit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Endringer ICD-10 2024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1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BCF1D7-5FC8-48B7-B118-6D693AAF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2024: Oversikt endringer ICD-10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7BA1E7-3DDB-4F3F-A245-E7DE27AE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Omtrentlig antall endringer er</a:t>
            </a:r>
          </a:p>
          <a:p>
            <a:pPr marL="539750" indent="-539750">
              <a:buClr>
                <a:srgbClr val="0169E8"/>
              </a:buClr>
              <a:defRPr/>
            </a:pPr>
            <a:r>
              <a:rPr lang="nb-NO" dirty="0">
                <a:latin typeface="Arial" panose="020B0604020202020204"/>
                <a:ea typeface="Times New Roman" panose="02020603050405020304" pitchFamily="18" charset="0"/>
              </a:rPr>
              <a:t>Ingen nye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koder</a:t>
            </a:r>
            <a:endParaRPr lang="nb-NO" sz="4400" b="0" i="0" u="none" strike="noStrike" kern="1200" cap="none" spc="0" baseline="0" noProof="0" dirty="0">
              <a:solidFill>
                <a:srgbClr val="000000"/>
              </a:solidFill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5000"/>
              </a:lnSpc>
              <a:buClr>
                <a:srgbClr val="0169E8"/>
              </a:buClr>
              <a:buFont typeface="Symbol" panose="05050102010706020507" pitchFamily="18" charset="2"/>
              <a:buChar char=""/>
              <a:defRPr/>
            </a:pPr>
            <a:r>
              <a:rPr lang="nb-NO" dirty="0">
                <a:latin typeface="Arial" panose="020B0604020202020204"/>
                <a:ea typeface="Times New Roman" panose="02020603050405020304" pitchFamily="18" charset="0"/>
              </a:rPr>
              <a:t> Ingen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inaktiverte koder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Clr>
                <a:srgbClr val="0169E8"/>
              </a:buClr>
              <a:buFont typeface="Symbol" panose="05050102010706020507" pitchFamily="18" charset="2"/>
              <a:buChar char=""/>
              <a:defRPr/>
            </a:pPr>
            <a:r>
              <a:rPr lang="nb-NO" dirty="0">
                <a:latin typeface="Arial" panose="020B0604020202020204"/>
                <a:ea typeface="Times New Roman" panose="02020603050405020304" pitchFamily="18" charset="0"/>
              </a:rPr>
              <a:t> Andre 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endringer</a:t>
            </a:r>
            <a:r>
              <a:rPr lang="nb-NO" dirty="0">
                <a:latin typeface="Arial" panose="020B0604020202020204"/>
                <a:ea typeface="Times New Roman" panose="02020603050405020304" pitchFamily="18" charset="0"/>
                <a:cs typeface="Arial"/>
              </a:rPr>
              <a:t> er hovedsakelig oppdatering til korrekt skrivemåte i kodetekster</a:t>
            </a:r>
            <a:endParaRPr lang="nb-NO" sz="4400" b="0" i="0" u="none" strike="noStrike" kern="1200" cap="none" spc="0" baseline="0" noProof="0" dirty="0">
              <a:solidFill>
                <a:srgbClr val="000000"/>
              </a:solidFill>
              <a:latin typeface="Arial" panose="020B0604020202020204"/>
              <a:ea typeface="Times New Roman" panose="02020603050405020304" pitchFamily="18" charset="0"/>
              <a:cs typeface="Arial"/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08205C-E319-47DA-A32B-1C3FCD4F07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882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dertsirk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pic>
        <p:nvPicPr>
          <p:cNvPr id="14" name="Hvit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Endringer NCRP 2024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5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54CBC52-CA90-48F8-B7F6-13AC6850DF3E}"/>
              </a:ext>
            </a:extLst>
          </p:cNvPr>
          <p:cNvSpPr txBox="1">
            <a:spLocks/>
          </p:cNvSpPr>
          <p:nvPr/>
        </p:nvSpPr>
        <p:spPr>
          <a:xfrm>
            <a:off x="1395345" y="2677630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BCF1D7-5FC8-48B7-B118-6D693AAF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2024: Oversikt endringer NCRP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7BA1E7-3DDB-4F3F-A245-E7DE27AE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Totalt antall endringer er</a:t>
            </a:r>
          </a:p>
          <a:p>
            <a:pPr>
              <a:buClr>
                <a:srgbClr val="0169E8"/>
              </a:buClr>
              <a:defRPr/>
            </a:pPr>
            <a:r>
              <a:rPr lang="nb-NO" sz="5400" dirty="0">
                <a:latin typeface="Arial" panose="020B0604020202020204"/>
                <a:ea typeface="Times New Roman" panose="02020603050405020304" pitchFamily="18" charset="0"/>
              </a:rPr>
              <a:t>14</a:t>
            </a: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nye koder (+ 4 ATC-koder)</a:t>
            </a:r>
            <a:endParaRPr kumimoji="0" lang="nb-NO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182870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4 inaktiverte koder</a:t>
            </a:r>
            <a:endParaRPr kumimoji="0" lang="nb-NO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182870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800"/>
              </a:spcAft>
              <a:buClr>
                <a:srgbClr val="0169E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nb-NO" sz="5400" dirty="0">
                <a:latin typeface="Arial" panose="020B0604020202020204"/>
                <a:ea typeface="Times New Roman" panose="02020603050405020304" pitchFamily="18" charset="0"/>
              </a:rPr>
              <a:t> 6</a:t>
            </a: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andre endringer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08205C-E319-47DA-A32B-1C3FCD4F07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244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0E7EF4-F195-4901-93F4-62DE9CE1CBE1}"/>
              </a:ext>
            </a:extLst>
          </p:cNvPr>
          <p:cNvSpPr/>
          <p:nvPr/>
        </p:nvSpPr>
        <p:spPr>
          <a:xfrm>
            <a:off x="12392919" y="3331200"/>
            <a:ext cx="945803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- bruk: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Alt.2: Kode fra WDAP + ZWA00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ZWA00 Bruk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Tenkt som ren tilleggskode til WDAP –kodene. 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tilleggskode ZWA00"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C40D3E-CAE3-4DD7-A978-D3417A253D1E}"/>
              </a:ext>
            </a:extLst>
          </p:cNvPr>
          <p:cNvSpPr/>
          <p:nvPr/>
        </p:nvSpPr>
        <p:spPr>
          <a:xfrm>
            <a:off x="2077204" y="3397523"/>
            <a:ext cx="870216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– innlegging av kateter: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Alt.1: AXGC00 Innlegging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AXGC00"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7D60200-61E8-4A38-A973-193FC155AC15}"/>
              </a:ext>
            </a:extLst>
          </p:cNvPr>
          <p:cNvSpPr txBox="1">
            <a:spLocks/>
          </p:cNvSpPr>
          <p:nvPr/>
        </p:nvSpPr>
        <p:spPr>
          <a:xfrm>
            <a:off x="1375538" y="2681515"/>
            <a:ext cx="21893090" cy="107574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nb-NO" dirty="0"/>
              <a:t>Opprydding av CT-veiledede termokoagulasjonskoder etter dialog med fagmiljø. Det finnes nå CT-veiledede termokoagulasjonskoder for samme anatomiske områder som eksisterende røntgenveiledede termokoagulasjonskoder.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nb-NO" b="1" dirty="0"/>
              <a:t>Nye koder: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Koder med endret ordlyd: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F0B81D-1E22-4789-B1B1-C51E48DD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46ADCA-6AF9-49F8-B703-87CD89EB0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19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DBEF718-8039-453C-893F-617851EFC37C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CT-veiledede termokoagulasjonskoder: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DE362DC-8AB4-B78F-E731-0D31B23BB690}"/>
              </a:ext>
            </a:extLst>
          </p:cNvPr>
          <p:cNvSpPr/>
          <p:nvPr/>
        </p:nvSpPr>
        <p:spPr>
          <a:xfrm>
            <a:off x="13633907" y="10053428"/>
            <a:ext cx="9396000" cy="1219200"/>
          </a:xfrm>
          <a:prstGeom prst="roundRect">
            <a:avLst/>
          </a:prstGeom>
          <a:solidFill>
            <a:srgbClr val="02743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rgbClr val="FFFFFF"/>
                </a:solidFill>
                <a:effectLst/>
              </a:rPr>
              <a:t>NXO20D </a:t>
            </a:r>
            <a:r>
              <a:rPr lang="nb-NO" sz="3200" b="1" dirty="0">
                <a:solidFill>
                  <a:srgbClr val="FFFFFF"/>
                </a:solidFill>
              </a:rPr>
              <a:t>Termokoagulasjon i overekstremiteter, CT-veiledet 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3187832F-F928-EDD4-2127-A04C10DDA1A8}"/>
              </a:ext>
            </a:extLst>
          </p:cNvPr>
          <p:cNvSpPr/>
          <p:nvPr/>
        </p:nvSpPr>
        <p:spPr>
          <a:xfrm>
            <a:off x="13633907" y="11778904"/>
            <a:ext cx="9396000" cy="1219200"/>
          </a:xfrm>
          <a:prstGeom prst="roundRect">
            <a:avLst/>
          </a:prstGeom>
          <a:solidFill>
            <a:srgbClr val="02743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rgbClr val="FFFFFF"/>
                </a:solidFill>
                <a:effectLst/>
              </a:rPr>
              <a:t>NXO30D </a:t>
            </a:r>
            <a:r>
              <a:rPr lang="nb-NO" sz="3200" b="1" dirty="0">
                <a:solidFill>
                  <a:srgbClr val="FFFFFF"/>
                </a:solidFill>
              </a:rPr>
              <a:t>Termokoagulasjon i underekstremiteter, CT-veiledet 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D69DE0D2-37B2-E52D-5957-6E790F13979A}"/>
              </a:ext>
            </a:extLst>
          </p:cNvPr>
          <p:cNvSpPr/>
          <p:nvPr/>
        </p:nvSpPr>
        <p:spPr>
          <a:xfrm>
            <a:off x="1630017" y="11778904"/>
            <a:ext cx="9396000" cy="1219200"/>
          </a:xfrm>
          <a:prstGeom prst="round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chemeClr val="tx1"/>
                </a:solidFill>
                <a:effectLst/>
              </a:rPr>
              <a:t>NXO30D Radiofrekvensablasjon i underekstremiteter, CT-veiledet </a:t>
            </a:r>
            <a:endParaRPr lang="nb-NO" sz="5400" b="1" dirty="0">
              <a:solidFill>
                <a:schemeClr val="tx1"/>
              </a:solidFill>
            </a:endParaRP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B08E3298-0D5B-CCB8-DA43-FA31DAFF23D6}"/>
              </a:ext>
            </a:extLst>
          </p:cNvPr>
          <p:cNvSpPr/>
          <p:nvPr/>
        </p:nvSpPr>
        <p:spPr>
          <a:xfrm>
            <a:off x="1630017" y="10053428"/>
            <a:ext cx="9396000" cy="1219200"/>
          </a:xfrm>
          <a:prstGeom prst="round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chemeClr val="tx1"/>
                </a:solidFill>
                <a:effectLst/>
              </a:rPr>
              <a:t>NXO20D Radiofrekvensablasjon i overekstremiteter, CT-veiledet </a:t>
            </a:r>
            <a:endParaRPr lang="nb-NO" sz="5400" b="1" dirty="0">
              <a:solidFill>
                <a:schemeClr val="tx1"/>
              </a:solidFill>
            </a:endParaRP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CE6D38A6-688C-9E9E-0F9A-B4285C4EBBCE}"/>
              </a:ext>
            </a:extLst>
          </p:cNvPr>
          <p:cNvCxnSpPr>
            <a:cxnSpLocks/>
          </p:cNvCxnSpPr>
          <p:nvPr/>
        </p:nvCxnSpPr>
        <p:spPr>
          <a:xfrm>
            <a:off x="11410120" y="10652747"/>
            <a:ext cx="1764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A9F8EA0E-B274-51D5-B1A9-78190DC4E561}"/>
              </a:ext>
            </a:extLst>
          </p:cNvPr>
          <p:cNvCxnSpPr>
            <a:cxnSpLocks/>
          </p:cNvCxnSpPr>
          <p:nvPr/>
        </p:nvCxnSpPr>
        <p:spPr>
          <a:xfrm>
            <a:off x="11410120" y="12355651"/>
            <a:ext cx="1764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EBE81350-B8FC-2E21-11C7-1AD1325C125C}"/>
              </a:ext>
            </a:extLst>
          </p:cNvPr>
          <p:cNvSpPr/>
          <p:nvPr/>
        </p:nvSpPr>
        <p:spPr>
          <a:xfrm>
            <a:off x="5267739" y="5844208"/>
            <a:ext cx="12085983" cy="1027043"/>
          </a:xfrm>
          <a:prstGeom prst="roundRect">
            <a:avLst/>
          </a:prstGeom>
          <a:solidFill>
            <a:srgbClr val="02743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chemeClr val="accent5">
                  <a:lumMod val="75000"/>
                </a:schemeClr>
              </a:buClr>
            </a:pPr>
            <a:r>
              <a:rPr lang="nb-NO" sz="3200" b="1"/>
              <a:t>NAO10D Termokoagulasjon i kolumna, CT-veiledet</a:t>
            </a:r>
            <a:endParaRPr lang="nb-NO" sz="3200" b="1" dirty="0"/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2B347C7F-12E3-C394-47F9-8A813ECDAC0F}"/>
              </a:ext>
            </a:extLst>
          </p:cNvPr>
          <p:cNvSpPr/>
          <p:nvPr/>
        </p:nvSpPr>
        <p:spPr>
          <a:xfrm>
            <a:off x="5267739" y="7237330"/>
            <a:ext cx="12085983" cy="1027043"/>
          </a:xfrm>
          <a:prstGeom prst="roundRect">
            <a:avLst/>
          </a:prstGeom>
          <a:solidFill>
            <a:srgbClr val="02743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chemeClr val="accent5">
                  <a:lumMod val="75000"/>
                </a:schemeClr>
              </a:buClr>
            </a:pPr>
            <a:r>
              <a:rPr lang="nb-NO" sz="3200" b="1" dirty="0"/>
              <a:t>NEO10D Termokoagulasjon i bekkenet, CT-veiledet</a:t>
            </a:r>
          </a:p>
        </p:txBody>
      </p:sp>
    </p:spTree>
    <p:extLst>
      <p:ext uri="{BB962C8B-B14F-4D97-AF65-F5344CB8AC3E}">
        <p14:creationId xmlns:p14="http://schemas.microsoft.com/office/powerpoint/2010/main" val="105047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D0EBE1-A71E-4D51-87CC-AD229F85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553CF5-48C2-477C-9928-341A46B1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79" y="3636477"/>
            <a:ext cx="17762221" cy="8659060"/>
          </a:xfrm>
        </p:spPr>
        <p:txBody>
          <a:bodyPr/>
          <a:lstStyle/>
          <a:p>
            <a:r>
              <a:rPr lang="nb-NO" dirty="0"/>
              <a:t>Direktoratet for e-helse og aktiviteter for kodeverk og terminologi</a:t>
            </a:r>
          </a:p>
          <a:p>
            <a:pPr lvl="1"/>
            <a:r>
              <a:rPr lang="nb-NO" dirty="0"/>
              <a:t>Nytt fra E-helse</a:t>
            </a:r>
          </a:p>
          <a:p>
            <a:endParaRPr lang="nb-NO" dirty="0"/>
          </a:p>
          <a:p>
            <a:r>
              <a:rPr lang="nb-NO" dirty="0"/>
              <a:t>Regelendringer og kodeveiledning 2024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Kort om endringer i kodeverkene 2024</a:t>
            </a:r>
          </a:p>
          <a:p>
            <a:pPr lvl="1"/>
            <a:r>
              <a:rPr lang="nb-NO" dirty="0"/>
              <a:t>ICD-10</a:t>
            </a:r>
          </a:p>
          <a:p>
            <a:pPr lvl="1"/>
            <a:r>
              <a:rPr lang="nb-NO" dirty="0"/>
              <a:t>NCRP</a:t>
            </a:r>
          </a:p>
          <a:p>
            <a:pPr lvl="1"/>
            <a:r>
              <a:rPr lang="nb-NO" dirty="0"/>
              <a:t>NCSP</a:t>
            </a:r>
          </a:p>
          <a:p>
            <a:pPr lvl="1"/>
            <a:r>
              <a:rPr lang="nb-NO" dirty="0"/>
              <a:t>NCMP</a:t>
            </a:r>
          </a:p>
          <a:p>
            <a:pPr marL="432000" lvl="1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5A57AE-2B2E-45BC-976F-032244B2A7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19E9301-1BCE-14AA-41C2-65D4C7C6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4" y="3807660"/>
            <a:ext cx="6624761" cy="83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7D60200-61E8-4A38-A973-193FC155AC15}"/>
              </a:ext>
            </a:extLst>
          </p:cNvPr>
          <p:cNvSpPr txBox="1">
            <a:spLocks/>
          </p:cNvSpPr>
          <p:nvPr/>
        </p:nvSpPr>
        <p:spPr>
          <a:xfrm>
            <a:off x="1375538" y="2681515"/>
            <a:ext cx="21893090" cy="103179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F0B81D-1E22-4789-B1B1-C51E48DD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46ADCA-6AF9-49F8-B703-87CD89EB0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DBEF718-8039-453C-893F-617851EFC37C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Nye koder innen nukleærmedisin: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F367E426-6EA2-AF6C-6995-E84E88A8AC5C}"/>
              </a:ext>
            </a:extLst>
          </p:cNvPr>
          <p:cNvSpPr/>
          <p:nvPr/>
        </p:nvSpPr>
        <p:spPr>
          <a:xfrm>
            <a:off x="2058322" y="3732908"/>
            <a:ext cx="11955852" cy="5296792"/>
          </a:xfrm>
          <a:prstGeom prst="roundRect">
            <a:avLst/>
          </a:prstGeom>
          <a:solidFill>
            <a:srgbClr val="027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b-NO" sz="2800" b="1" kern="1200" dirty="0">
              <a:solidFill>
                <a:schemeClr val="bg1"/>
              </a:solidFill>
            </a:endParaRP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64025D2B-C244-BC9E-56EC-43FB2AFF649A}"/>
              </a:ext>
            </a:extLst>
          </p:cNvPr>
          <p:cNvSpPr/>
          <p:nvPr/>
        </p:nvSpPr>
        <p:spPr>
          <a:xfrm>
            <a:off x="1983670" y="10185843"/>
            <a:ext cx="12030504" cy="2501579"/>
          </a:xfrm>
          <a:prstGeom prst="roundRect">
            <a:avLst/>
          </a:prstGeom>
          <a:solidFill>
            <a:srgbClr val="027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b-NO" sz="2800" b="1" kern="1200" dirty="0">
              <a:solidFill>
                <a:schemeClr val="bg1"/>
              </a:solidFill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5F0CE58-E0E5-470C-9F1C-62395FB5C3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058322" y="3049119"/>
            <a:ext cx="18004019" cy="1010362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4000" b="1" dirty="0">
                <a:solidFill>
                  <a:schemeClr val="tx1"/>
                </a:solidFill>
              </a:rPr>
              <a:t>Ønske fra sektor om mer presise PET-koder. Et utvalg av disse opprettes:</a:t>
            </a:r>
          </a:p>
          <a:p>
            <a:pPr marL="864000" lvl="2" indent="0">
              <a:buNone/>
            </a:pPr>
            <a:r>
              <a:rPr lang="nb-NO" b="1" dirty="0">
                <a:solidFill>
                  <a:schemeClr val="bg1"/>
                </a:solidFill>
              </a:rPr>
              <a:t>Ny kategoriblokk: TSB Hals</a:t>
            </a:r>
          </a:p>
          <a:p>
            <a:pPr marL="1296000" lvl="3" indent="0">
              <a:buNone/>
            </a:pPr>
            <a:r>
              <a:rPr lang="nb-NO" dirty="0">
                <a:solidFill>
                  <a:schemeClr val="bg1"/>
                </a:solidFill>
              </a:rPr>
              <a:t>TSB0LL PET/CT Hals</a:t>
            </a:r>
          </a:p>
          <a:p>
            <a:pPr marL="1296000" lvl="3" indent="0">
              <a:buNone/>
            </a:pPr>
            <a:r>
              <a:rPr lang="nb-NO" dirty="0">
                <a:solidFill>
                  <a:schemeClr val="bg1"/>
                </a:solidFill>
              </a:rPr>
              <a:t>TSB0LM PET/MR Hals</a:t>
            </a:r>
            <a:endParaRPr lang="nb-NO" sz="3600" dirty="0">
              <a:solidFill>
                <a:schemeClr val="bg1"/>
              </a:solidFill>
            </a:endParaRPr>
          </a:p>
          <a:p>
            <a:pPr marL="864000" lvl="2" indent="0">
              <a:buNone/>
            </a:pPr>
            <a:r>
              <a:rPr lang="nb-NO" b="1" dirty="0">
                <a:solidFill>
                  <a:schemeClr val="bg1"/>
                </a:solidFill>
              </a:rPr>
              <a:t>Ny kategoriblokk: TSD Abdomen</a:t>
            </a:r>
          </a:p>
          <a:p>
            <a:pPr marL="1296000" lvl="3" indent="0">
              <a:buNone/>
            </a:pPr>
            <a:r>
              <a:rPr lang="nb-NO" dirty="0">
                <a:solidFill>
                  <a:schemeClr val="bg1"/>
                </a:solidFill>
              </a:rPr>
              <a:t>TSD0LL PET/CT Abdomen</a:t>
            </a:r>
          </a:p>
          <a:p>
            <a:pPr marL="1296000" lvl="3" indent="0">
              <a:buNone/>
            </a:pPr>
            <a:r>
              <a:rPr lang="nb-NO" dirty="0">
                <a:solidFill>
                  <a:schemeClr val="bg1"/>
                </a:solidFill>
              </a:rPr>
              <a:t>TSD0LM PET/MR Abdomen </a:t>
            </a:r>
            <a:endParaRPr lang="nb-NO" sz="3600" dirty="0">
              <a:solidFill>
                <a:schemeClr val="bg1"/>
              </a:solidFill>
            </a:endParaRPr>
          </a:p>
          <a:p>
            <a:pPr marL="864000" lvl="2" indent="0">
              <a:buNone/>
            </a:pPr>
            <a:r>
              <a:rPr lang="nb-NO" b="1" dirty="0">
                <a:solidFill>
                  <a:schemeClr val="bg1"/>
                </a:solidFill>
              </a:rPr>
              <a:t>Ny kategoriblokk: TSE Bekken</a:t>
            </a:r>
          </a:p>
          <a:p>
            <a:pPr marL="1296000" lvl="3" indent="0">
              <a:buNone/>
            </a:pPr>
            <a:r>
              <a:rPr lang="nb-NO" dirty="0">
                <a:solidFill>
                  <a:schemeClr val="bg1"/>
                </a:solidFill>
              </a:rPr>
              <a:t>TSE0LL PET/CT Bekken</a:t>
            </a:r>
          </a:p>
          <a:p>
            <a:pPr marL="1296000" lvl="3" indent="0">
              <a:buNone/>
            </a:pPr>
            <a:r>
              <a:rPr lang="nb-NO" dirty="0">
                <a:solidFill>
                  <a:schemeClr val="bg1"/>
                </a:solidFill>
              </a:rPr>
              <a:t>TSE0LM PET/MR Bekken</a:t>
            </a:r>
          </a:p>
          <a:p>
            <a:pPr marL="432000" lvl="1" indent="0">
              <a:buNone/>
            </a:pPr>
            <a:endParaRPr lang="nb-NO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4000" b="1" dirty="0">
                <a:solidFill>
                  <a:schemeClr val="tx1"/>
                </a:solidFill>
              </a:rPr>
              <a:t>Tatt inn 4 nye ATC-koder:</a:t>
            </a:r>
          </a:p>
          <a:p>
            <a:pPr marL="864000" lvl="2" indent="0">
              <a:buNone/>
            </a:pPr>
            <a:r>
              <a:rPr lang="nb-NO" dirty="0">
                <a:solidFill>
                  <a:schemeClr val="bg1"/>
                </a:solidFill>
              </a:rPr>
              <a:t>V09IX09 Gallium (68Ga) </a:t>
            </a:r>
            <a:r>
              <a:rPr lang="nb-NO" dirty="0" err="1">
                <a:solidFill>
                  <a:schemeClr val="bg1"/>
                </a:solidFill>
              </a:rPr>
              <a:t>edotreotide</a:t>
            </a:r>
            <a:endParaRPr lang="nb-NO" dirty="0">
              <a:solidFill>
                <a:schemeClr val="bg1"/>
              </a:solidFill>
            </a:endParaRPr>
          </a:p>
          <a:p>
            <a:pPr marL="864000" lvl="2" indent="0">
              <a:buNone/>
            </a:pPr>
            <a:r>
              <a:rPr lang="nb-NO" dirty="0">
                <a:solidFill>
                  <a:schemeClr val="bg1"/>
                </a:solidFill>
              </a:rPr>
              <a:t>V09IX14 Gallium (68Ga) </a:t>
            </a:r>
            <a:r>
              <a:rPr lang="nb-NO" dirty="0" err="1">
                <a:solidFill>
                  <a:schemeClr val="bg1"/>
                </a:solidFill>
              </a:rPr>
              <a:t>gozetotide</a:t>
            </a:r>
            <a:endParaRPr lang="nb-NO" dirty="0">
              <a:solidFill>
                <a:schemeClr val="bg1"/>
              </a:solidFill>
            </a:endParaRPr>
          </a:p>
          <a:p>
            <a:pPr marL="864000" lvl="2" indent="0">
              <a:buNone/>
            </a:pPr>
            <a:r>
              <a:rPr lang="nb-NO" dirty="0">
                <a:solidFill>
                  <a:schemeClr val="bg1"/>
                </a:solidFill>
              </a:rPr>
              <a:t>V09IX17 PSMA-1007 (18F)</a:t>
            </a:r>
          </a:p>
          <a:p>
            <a:pPr marL="864000" lvl="2" indent="0">
              <a:buNone/>
            </a:pPr>
            <a:r>
              <a:rPr lang="nb-NO" dirty="0">
                <a:solidFill>
                  <a:schemeClr val="bg1"/>
                </a:solidFill>
              </a:rPr>
              <a:t>V10XX05 Lutetium </a:t>
            </a:r>
            <a:r>
              <a:rPr lang="nb-NO" sz="3200" dirty="0">
                <a:solidFill>
                  <a:schemeClr val="bg1"/>
                </a:solidFill>
              </a:rPr>
              <a:t>(177Lu) </a:t>
            </a:r>
            <a:r>
              <a:rPr lang="nb-NO" sz="3200" dirty="0" err="1">
                <a:solidFill>
                  <a:schemeClr val="bg1"/>
                </a:solidFill>
              </a:rPr>
              <a:t>vipivotide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tetraxetan</a:t>
            </a:r>
            <a:endParaRPr lang="nb-NO" sz="3200" dirty="0">
              <a:solidFill>
                <a:schemeClr val="bg1"/>
              </a:solidFill>
            </a:endParaRPr>
          </a:p>
          <a:p>
            <a:endParaRPr lang="nb-NO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4000" dirty="0">
              <a:solidFill>
                <a:schemeClr val="bg1"/>
              </a:solidFill>
            </a:endParaRPr>
          </a:p>
          <a:p>
            <a:endParaRPr lang="nb-NO" sz="4000" dirty="0">
              <a:solidFill>
                <a:schemeClr val="bg1"/>
              </a:solidFill>
            </a:endParaRPr>
          </a:p>
          <a:p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92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0E7EF4-F195-4901-93F4-62DE9CE1CBE1}"/>
              </a:ext>
            </a:extLst>
          </p:cNvPr>
          <p:cNvSpPr/>
          <p:nvPr/>
        </p:nvSpPr>
        <p:spPr>
          <a:xfrm>
            <a:off x="12392919" y="3331200"/>
            <a:ext cx="945803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- bruk: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Alt.2: Kode fra WDAP + ZWA00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ZWA00 Bruk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Tenkt som ren tilleggskode til WDAP –kodene. 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tilleggskode ZWA00"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C40D3E-CAE3-4DD7-A978-D3417A253D1E}"/>
              </a:ext>
            </a:extLst>
          </p:cNvPr>
          <p:cNvSpPr/>
          <p:nvPr/>
        </p:nvSpPr>
        <p:spPr>
          <a:xfrm>
            <a:off x="2077204" y="3397523"/>
            <a:ext cx="870216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– innlegging av kateter: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Alt.1: AXGC00 Innlegging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AXGC00"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7D60200-61E8-4A38-A973-193FC155AC15}"/>
              </a:ext>
            </a:extLst>
          </p:cNvPr>
          <p:cNvSpPr txBox="1">
            <a:spLocks/>
          </p:cNvSpPr>
          <p:nvPr/>
        </p:nvSpPr>
        <p:spPr>
          <a:xfrm>
            <a:off x="1378535" y="2818644"/>
            <a:ext cx="21893090" cy="100230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F0B81D-1E22-4789-B1B1-C51E48DD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46ADCA-6AF9-49F8-B703-87CD89EB0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DBEF718-8039-453C-893F-617851EFC37C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Koder som inaktiveres: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5F0CE58-E0E5-470C-9F1C-62395FB5C3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81316" y="3039797"/>
            <a:ext cx="21587311" cy="9862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/>
              <a:t>Mange koder for punksjon av nyre og urinveier. Vi inaktiverer de som er lite i bruk og kan dekkes av samlekode.</a:t>
            </a:r>
          </a:p>
          <a:p>
            <a:pPr marL="0" indent="0">
              <a:buNone/>
            </a:pPr>
            <a:endParaRPr lang="nb-NO" sz="3400" dirty="0"/>
          </a:p>
          <a:p>
            <a:endParaRPr lang="nb-NO" sz="3400" dirty="0"/>
          </a:p>
          <a:p>
            <a:endParaRPr lang="nb-NO" sz="3400" dirty="0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4A41541D-17FF-CE7E-1669-43BEADB76D2B}"/>
              </a:ext>
            </a:extLst>
          </p:cNvPr>
          <p:cNvSpPr/>
          <p:nvPr/>
        </p:nvSpPr>
        <p:spPr>
          <a:xfrm>
            <a:off x="2299880" y="6810281"/>
            <a:ext cx="7920000" cy="14400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800" b="1" dirty="0"/>
              <a:t>KAA00A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800" b="1" dirty="0"/>
              <a:t>Punksjon av nyre eller nyrebekken, røntgenveiledet 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6F1BE0C2-A7E7-BBB5-8D47-F6478BA40E34}"/>
              </a:ext>
            </a:extLst>
          </p:cNvPr>
          <p:cNvSpPr/>
          <p:nvPr/>
        </p:nvSpPr>
        <p:spPr>
          <a:xfrm>
            <a:off x="2299880" y="8815729"/>
            <a:ext cx="7920000" cy="14400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800" b="1" dirty="0"/>
              <a:t>KAA00K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800" b="1" dirty="0"/>
              <a:t>Punksjon av nyre eller nyrebekken, ultralydveiledet 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A2F09D9A-4D7F-25FC-FCD3-174129EDA23A}"/>
              </a:ext>
            </a:extLst>
          </p:cNvPr>
          <p:cNvSpPr/>
          <p:nvPr/>
        </p:nvSpPr>
        <p:spPr>
          <a:xfrm>
            <a:off x="14353191" y="7764660"/>
            <a:ext cx="7920000" cy="1440000"/>
          </a:xfrm>
          <a:prstGeom prst="roundRect">
            <a:avLst/>
          </a:prstGeom>
          <a:solidFill>
            <a:srgbClr val="027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2800" b="1" dirty="0">
                <a:solidFill>
                  <a:schemeClr val="bg1"/>
                </a:solidFill>
              </a:rPr>
              <a:t>KAD96X 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2800" b="1" dirty="0">
                <a:solidFill>
                  <a:schemeClr val="bg1"/>
                </a:solidFill>
              </a:rPr>
              <a:t>Annen bildeveiledet ekstern drenasje av nyrebekken</a:t>
            </a:r>
            <a:endParaRPr lang="nb-NO" sz="2800" b="1" kern="1200" dirty="0">
              <a:solidFill>
                <a:schemeClr val="bg1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12C7693-2554-B10B-9CE8-F1D8DE9FC2D1}"/>
              </a:ext>
            </a:extLst>
          </p:cNvPr>
          <p:cNvSpPr txBox="1"/>
          <p:nvPr/>
        </p:nvSpPr>
        <p:spPr>
          <a:xfrm>
            <a:off x="4206196" y="4588269"/>
            <a:ext cx="4237276" cy="1749197"/>
          </a:xfrm>
          <a:prstGeom prst="rect">
            <a:avLst/>
          </a:prstGeom>
          <a:noFill/>
          <a:ln>
            <a:noFill/>
          </a:ln>
        </p:spPr>
        <p:txBody>
          <a:bodyPr vert="horz" wrap="squar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>
                <a:solidFill>
                  <a:srgbClr val="000000"/>
                </a:solidFill>
              </a:rPr>
              <a:t>Inaktiveres: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887274C-34A2-4DDD-CCEA-0FAD9AE2C292}"/>
              </a:ext>
            </a:extLst>
          </p:cNvPr>
          <p:cNvSpPr txBox="1"/>
          <p:nvPr/>
        </p:nvSpPr>
        <p:spPr>
          <a:xfrm>
            <a:off x="14804926" y="4591843"/>
            <a:ext cx="6275160" cy="2395528"/>
          </a:xfrm>
          <a:prstGeom prst="rect">
            <a:avLst/>
          </a:prstGeom>
          <a:noFill/>
          <a:ln>
            <a:noFill/>
          </a:ln>
        </p:spPr>
        <p:txBody>
          <a:bodyPr vert="horz" wrap="squar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>
                <a:solidFill>
                  <a:srgbClr val="000000"/>
                </a:solidFill>
              </a:rPr>
              <a:t>Dekkes av eksisterende kode:</a:t>
            </a:r>
          </a:p>
        </p:txBody>
      </p: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0359F7E6-9D7C-56A8-B55A-B1E869DA6B69}"/>
              </a:ext>
            </a:extLst>
          </p:cNvPr>
          <p:cNvCxnSpPr>
            <a:cxnSpLocks/>
          </p:cNvCxnSpPr>
          <p:nvPr/>
        </p:nvCxnSpPr>
        <p:spPr>
          <a:xfrm>
            <a:off x="10328756" y="7530345"/>
            <a:ext cx="3516135" cy="7199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4AF965A5-979D-69CD-79CC-643897F3FC71}"/>
              </a:ext>
            </a:extLst>
          </p:cNvPr>
          <p:cNvCxnSpPr>
            <a:cxnSpLocks/>
          </p:cNvCxnSpPr>
          <p:nvPr/>
        </p:nvCxnSpPr>
        <p:spPr>
          <a:xfrm flipV="1">
            <a:off x="10328756" y="8769302"/>
            <a:ext cx="3516135" cy="77272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67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7D60200-61E8-4A38-A973-193FC155AC15}"/>
              </a:ext>
            </a:extLst>
          </p:cNvPr>
          <p:cNvSpPr txBox="1">
            <a:spLocks/>
          </p:cNvSpPr>
          <p:nvPr/>
        </p:nvSpPr>
        <p:spPr>
          <a:xfrm>
            <a:off x="1276982" y="2718360"/>
            <a:ext cx="21893090" cy="100230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4800" b="1" dirty="0"/>
              <a:t>Nye koder:</a:t>
            </a:r>
          </a:p>
          <a:p>
            <a:pPr lvl="1">
              <a:spcBef>
                <a:spcPts val="0"/>
              </a:spcBef>
            </a:pPr>
            <a:r>
              <a:rPr lang="nb-NO" sz="4400" dirty="0"/>
              <a:t>SPY0CK UL AV-fistel</a:t>
            </a:r>
          </a:p>
          <a:p>
            <a:pPr lvl="1">
              <a:spcBef>
                <a:spcPts val="0"/>
              </a:spcBef>
            </a:pPr>
            <a:r>
              <a:rPr lang="nb-NO" sz="4400" dirty="0"/>
              <a:t>SJX0BA RG Tarmpassasje</a:t>
            </a:r>
          </a:p>
          <a:p>
            <a:pPr lvl="1">
              <a:spcBef>
                <a:spcPts val="0"/>
              </a:spcBef>
            </a:pPr>
            <a:r>
              <a:rPr lang="nb-NO" sz="4400" dirty="0"/>
              <a:t>SNJ0CA RG Bekken og hofte</a:t>
            </a:r>
          </a:p>
          <a:p>
            <a:pPr lvl="1">
              <a:spcBef>
                <a:spcPts val="0"/>
              </a:spcBef>
            </a:pPr>
            <a:endParaRPr lang="nb-NO" sz="4400" dirty="0"/>
          </a:p>
          <a:p>
            <a:pPr marL="0" indent="0">
              <a:spcBef>
                <a:spcPts val="0"/>
              </a:spcBef>
              <a:buNone/>
            </a:pPr>
            <a:r>
              <a:rPr lang="nb-NO" sz="4800" b="1" dirty="0"/>
              <a:t>Nye tilleggskoder:</a:t>
            </a:r>
            <a:endParaRPr lang="nb-NO" sz="4200" b="1" dirty="0"/>
          </a:p>
          <a:p>
            <a:pPr lvl="1">
              <a:spcBef>
                <a:spcPts val="0"/>
              </a:spcBef>
            </a:pPr>
            <a:r>
              <a:rPr lang="nb-NO" sz="4400" dirty="0"/>
              <a:t>ZTX0JA EKG-styrt prosedyre (EKG-</a:t>
            </a:r>
            <a:r>
              <a:rPr lang="nb-NO" sz="4400" dirty="0" err="1"/>
              <a:t>gating</a:t>
            </a:r>
            <a:r>
              <a:rPr lang="nb-NO" sz="4400" dirty="0"/>
              <a:t>)</a:t>
            </a:r>
          </a:p>
          <a:p>
            <a:pPr lvl="1">
              <a:spcBef>
                <a:spcPts val="0"/>
              </a:spcBef>
            </a:pPr>
            <a:r>
              <a:rPr lang="nb-NO" sz="4400" dirty="0"/>
              <a:t>ZTX0JB Pustestyrt prosedyre (Puste-</a:t>
            </a:r>
            <a:r>
              <a:rPr lang="nb-NO" sz="4400" dirty="0" err="1"/>
              <a:t>gating</a:t>
            </a:r>
            <a:r>
              <a:rPr lang="nb-NO" sz="4400" dirty="0"/>
              <a:t>)</a:t>
            </a:r>
          </a:p>
          <a:p>
            <a:pPr lvl="1">
              <a:spcBef>
                <a:spcPts val="0"/>
              </a:spcBef>
            </a:pPr>
            <a:r>
              <a:rPr lang="nb-NO" sz="4400" dirty="0"/>
              <a:t>ZTX0GC Radiomarkør</a:t>
            </a:r>
          </a:p>
          <a:p>
            <a:pPr lvl="1">
              <a:spcBef>
                <a:spcPts val="0"/>
              </a:spcBef>
            </a:pPr>
            <a:endParaRPr lang="nb-NO" sz="4400" dirty="0"/>
          </a:p>
          <a:p>
            <a:pPr marL="0" indent="0">
              <a:spcBef>
                <a:spcPts val="0"/>
              </a:spcBef>
              <a:buNone/>
            </a:pPr>
            <a:r>
              <a:rPr lang="nb-NO" sz="4800" b="1" dirty="0"/>
              <a:t>Fjernet henvisning til utgått særkode B0046:</a:t>
            </a:r>
          </a:p>
          <a:p>
            <a:pPr lvl="1">
              <a:spcBef>
                <a:spcPts val="0"/>
              </a:spcBef>
            </a:pPr>
            <a:r>
              <a:rPr lang="nb-NO" sz="4400" dirty="0"/>
              <a:t>LAA20K Perkutan eller transvaginal punksjon med uthenting av egg</a:t>
            </a:r>
          </a:p>
          <a:p>
            <a:pPr lvl="1">
              <a:spcBef>
                <a:spcPts val="0"/>
              </a:spcBef>
            </a:pPr>
            <a:r>
              <a:rPr lang="nb-NO" sz="4400" dirty="0"/>
              <a:t>LAA11 </a:t>
            </a:r>
            <a:r>
              <a:rPr lang="nb-NO" sz="4400" dirty="0" err="1"/>
              <a:t>Laparoskopisk</a:t>
            </a:r>
            <a:r>
              <a:rPr lang="nb-NO" sz="4400" dirty="0"/>
              <a:t> uthenting av egg</a:t>
            </a:r>
          </a:p>
          <a:p>
            <a:pPr lvl="1">
              <a:spcBef>
                <a:spcPts val="0"/>
              </a:spcBef>
            </a:pPr>
            <a:endParaRPr lang="nb-NO" sz="4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sz="42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F0B81D-1E22-4789-B1B1-C51E48DD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46ADCA-6AF9-49F8-B703-87CD89EB0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DBEF718-8039-453C-893F-617851EFC37C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Andre endringer:</a:t>
            </a:r>
          </a:p>
        </p:txBody>
      </p:sp>
    </p:spTree>
    <p:extLst>
      <p:ext uri="{BB962C8B-B14F-4D97-AF65-F5344CB8AC3E}">
        <p14:creationId xmlns:p14="http://schemas.microsoft.com/office/powerpoint/2010/main" val="58266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dertsirk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pic>
        <p:nvPicPr>
          <p:cNvPr id="14" name="Hvit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Endringer NCSP 2024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54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54CBC52-CA90-48F8-B7F6-13AC6850DF3E}"/>
              </a:ext>
            </a:extLst>
          </p:cNvPr>
          <p:cNvSpPr txBox="1">
            <a:spLocks/>
          </p:cNvSpPr>
          <p:nvPr/>
        </p:nvSpPr>
        <p:spPr>
          <a:xfrm>
            <a:off x="1395345" y="2677630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BCF1D7-5FC8-48B7-B118-6D693AAF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2024: Oversikt endringer NCSP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7BA1E7-3DDB-4F3F-A245-E7DE27AE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nb-NO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Totalt antall endringer er 57</a:t>
            </a:r>
          </a:p>
          <a:p>
            <a:pPr>
              <a:buClr>
                <a:srgbClr val="0169E8"/>
              </a:buClr>
              <a:defRPr/>
            </a:pP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12 nye koder</a:t>
            </a:r>
            <a:endParaRPr kumimoji="0" lang="nb-NO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182870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169E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lang="nb-NO" sz="6000" dirty="0">
                <a:latin typeface="Arial" panose="020B0604020202020204"/>
                <a:ea typeface="Times New Roman" panose="02020603050405020304" pitchFamily="18" charset="0"/>
              </a:rPr>
              <a:t>20</a:t>
            </a: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inaktiverte koder</a:t>
            </a:r>
            <a:endParaRPr kumimoji="0" lang="nb-NO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182870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800"/>
              </a:spcAft>
              <a:buClr>
                <a:srgbClr val="0169E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lang="nb-NO" sz="6000" dirty="0">
                <a:latin typeface="Arial" panose="020B0604020202020204"/>
                <a:ea typeface="Times New Roman" panose="02020603050405020304" pitchFamily="18" charset="0"/>
              </a:rPr>
              <a:t>25</a:t>
            </a:r>
            <a:r>
              <a:rPr kumimoji="0" lang="nb-NO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andre endringer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08205C-E319-47DA-A32B-1C3FCD4F07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5479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3C6CD-89FE-4159-A3A2-03C63891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36" y="2502905"/>
            <a:ext cx="21566696" cy="1324999"/>
          </a:xfrm>
        </p:spPr>
        <p:txBody>
          <a:bodyPr>
            <a:normAutofit/>
          </a:bodyPr>
          <a:lstStyle/>
          <a:p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8A5DCD-C897-46C0-9849-E49F9664F0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25</a:t>
            </a:fld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C0F48E6-9458-4162-B081-6854DDB93BA6}"/>
              </a:ext>
            </a:extLst>
          </p:cNvPr>
          <p:cNvSpPr txBox="1">
            <a:spLocks/>
          </p:cNvSpPr>
          <p:nvPr/>
        </p:nvSpPr>
        <p:spPr>
          <a:xfrm>
            <a:off x="1830276" y="3165404"/>
            <a:ext cx="21566696" cy="807262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/>
          </a:p>
          <a:p>
            <a:endParaRPr lang="nb-NO" sz="4400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71CCB07-BEFF-4FFA-A7C9-AAECDB0982E2}"/>
              </a:ext>
            </a:extLst>
          </p:cNvPr>
          <p:cNvSpPr txBox="1">
            <a:spLocks/>
          </p:cNvSpPr>
          <p:nvPr/>
        </p:nvSpPr>
        <p:spPr>
          <a:xfrm>
            <a:off x="1407858" y="11213095"/>
            <a:ext cx="21566696" cy="27698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  <a:cs typeface="+mn-cs"/>
            </a:endParaRPr>
          </a:p>
          <a:p>
            <a:pPr marL="1371554" lvl="1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300" dirty="0">
              <a:cs typeface="Calibri" panose="020F0502020204030204" pitchFamily="34" charset="0"/>
            </a:endParaRPr>
          </a:p>
          <a:p>
            <a:pPr>
              <a:buClr>
                <a:srgbClr val="0169E8"/>
              </a:buClr>
            </a:pPr>
            <a:endParaRPr lang="nb-NO" sz="6400" b="0" dirty="0">
              <a:solidFill>
                <a:schemeClr val="tx1"/>
              </a:solidFill>
              <a:cs typeface="+mn-cs"/>
            </a:endParaRPr>
          </a:p>
          <a:p>
            <a:endParaRPr lang="nb-NO" sz="4400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2712DB09-7982-4CB0-83CC-3344D32DBEA4}"/>
              </a:ext>
            </a:extLst>
          </p:cNvPr>
          <p:cNvSpPr txBox="1">
            <a:spLocks/>
          </p:cNvSpPr>
          <p:nvPr/>
        </p:nvSpPr>
        <p:spPr>
          <a:xfrm>
            <a:off x="1440180" y="2745939"/>
            <a:ext cx="12650285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r>
              <a:rPr lang="nb-NO" sz="6000" dirty="0"/>
              <a:t>Kapittelet får ny tittel</a:t>
            </a:r>
          </a:p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6000" dirty="0"/>
          </a:p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r>
              <a:rPr lang="nb-NO" sz="6000" dirty="0"/>
              <a:t>Inaktiverer kodenøkler med </a:t>
            </a:r>
            <a:r>
              <a:rPr lang="nb-NO" sz="6000" dirty="0" err="1"/>
              <a:t>regionskombinasjonskoder</a:t>
            </a:r>
            <a:endParaRPr lang="nb-NO" sz="6000" dirty="0"/>
          </a:p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6000" dirty="0"/>
          </a:p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r>
              <a:rPr lang="nb-NO" sz="6000" dirty="0"/>
              <a:t>Lave volumtall</a:t>
            </a:r>
          </a:p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6000" dirty="0"/>
          </a:p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r>
              <a:rPr lang="nb-NO" sz="6000" dirty="0"/>
              <a:t>Totalt:</a:t>
            </a:r>
          </a:p>
          <a:p>
            <a:pPr marL="864000" lvl="2" indent="0">
              <a:buClr>
                <a:srgbClr val="0169E8"/>
              </a:buClr>
              <a:buNone/>
            </a:pPr>
            <a:r>
              <a:rPr lang="nb-NO" sz="5200" dirty="0"/>
              <a:t>18 inaktiveringer</a:t>
            </a:r>
          </a:p>
          <a:p>
            <a:pPr marL="864000" lvl="2" indent="0">
              <a:buClr>
                <a:srgbClr val="0169E8"/>
              </a:buClr>
              <a:buNone/>
            </a:pPr>
            <a:r>
              <a:rPr lang="nb-NO" sz="5200" dirty="0"/>
              <a:t>16 andre endringer (i 4 kategorier)</a:t>
            </a:r>
          </a:p>
          <a:p>
            <a:pPr marL="864000" lvl="2" indent="0">
              <a:buClr>
                <a:srgbClr val="0169E8"/>
              </a:buClr>
              <a:buNone/>
            </a:pPr>
            <a:r>
              <a:rPr lang="nb-NO" sz="5200" dirty="0"/>
              <a:t>Ingen nye koder</a:t>
            </a:r>
          </a:p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9F33A825-1F69-4066-87AB-3DA0B722C404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Forenkling av koder for infeksjonsprosedyrer i </a:t>
            </a:r>
            <a:r>
              <a:rPr lang="nb-NO" dirty="0" err="1">
                <a:solidFill>
                  <a:srgbClr val="FFFFFF"/>
                </a:solidFill>
              </a:rPr>
              <a:t>kolumna</a:t>
            </a:r>
            <a:r>
              <a:rPr lang="nb-NO" dirty="0">
                <a:solidFill>
                  <a:srgbClr val="FFFFFF"/>
                </a:solidFill>
              </a:rPr>
              <a:t>  (NAS)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8C973D5-AC39-3F89-5C6F-99638DDF2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27"/>
          <a:stretch/>
        </p:blipFill>
        <p:spPr>
          <a:xfrm>
            <a:off x="14523009" y="2839676"/>
            <a:ext cx="9666267" cy="1015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443DF13-7B93-26E9-C852-1251F294F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2787" y="2874738"/>
            <a:ext cx="9999415" cy="1015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4574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E886526C-720D-EB98-C3F6-6C2D3B5B01FC}"/>
              </a:ext>
            </a:extLst>
          </p:cNvPr>
          <p:cNvSpPr txBox="1">
            <a:spLocks/>
          </p:cNvSpPr>
          <p:nvPr/>
        </p:nvSpPr>
        <p:spPr>
          <a:xfrm>
            <a:off x="10815563" y="2668119"/>
            <a:ext cx="13019314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sz="36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93C6CD-89FE-4159-A3A2-03C63891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70" y="2502905"/>
            <a:ext cx="21566696" cy="1324999"/>
          </a:xfrm>
        </p:spPr>
        <p:txBody>
          <a:bodyPr>
            <a:normAutofit/>
          </a:bodyPr>
          <a:lstStyle/>
          <a:p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8A5DCD-C897-46C0-9849-E49F9664F0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26</a:t>
            </a:fld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C0F48E6-9458-4162-B081-6854DDB93BA6}"/>
              </a:ext>
            </a:extLst>
          </p:cNvPr>
          <p:cNvSpPr txBox="1">
            <a:spLocks/>
          </p:cNvSpPr>
          <p:nvPr/>
        </p:nvSpPr>
        <p:spPr>
          <a:xfrm>
            <a:off x="1440810" y="3165404"/>
            <a:ext cx="21566696" cy="807262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/>
          </a:p>
          <a:p>
            <a:endParaRPr lang="nb-NO" sz="4400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71CCB07-BEFF-4FFA-A7C9-AAECDB0982E2}"/>
              </a:ext>
            </a:extLst>
          </p:cNvPr>
          <p:cNvSpPr txBox="1">
            <a:spLocks/>
          </p:cNvSpPr>
          <p:nvPr/>
        </p:nvSpPr>
        <p:spPr>
          <a:xfrm>
            <a:off x="1407858" y="11213095"/>
            <a:ext cx="21566696" cy="27698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  <a:cs typeface="+mn-cs"/>
            </a:endParaRPr>
          </a:p>
          <a:p>
            <a:pPr marL="1371554" lvl="1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300" dirty="0">
              <a:cs typeface="Calibri" panose="020F0502020204030204" pitchFamily="34" charset="0"/>
            </a:endParaRPr>
          </a:p>
          <a:p>
            <a:pPr>
              <a:buClr>
                <a:srgbClr val="0169E8"/>
              </a:buClr>
            </a:pPr>
            <a:endParaRPr lang="nb-NO" sz="6400" b="0" dirty="0">
              <a:solidFill>
                <a:schemeClr val="tx1"/>
              </a:solidFill>
              <a:cs typeface="+mn-cs"/>
            </a:endParaRPr>
          </a:p>
          <a:p>
            <a:endParaRPr lang="nb-NO" sz="4400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2712DB09-7982-4CB0-83CC-3344D32DBEA4}"/>
              </a:ext>
            </a:extLst>
          </p:cNvPr>
          <p:cNvSpPr txBox="1">
            <a:spLocks/>
          </p:cNvSpPr>
          <p:nvPr/>
        </p:nvSpPr>
        <p:spPr>
          <a:xfrm>
            <a:off x="1050715" y="2668119"/>
            <a:ext cx="9764848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 fontScale="92500" lnSpcReduction="10000"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r>
              <a:rPr lang="nb-NO" sz="4800" dirty="0"/>
              <a:t>For pasienter med samtidig leppe-kjeve-ganespalte og </a:t>
            </a:r>
            <a:r>
              <a:rPr lang="nb-NO" sz="4800" dirty="0" err="1"/>
              <a:t>kraniofaciale</a:t>
            </a:r>
            <a:r>
              <a:rPr lang="nb-NO" sz="4800" dirty="0"/>
              <a:t> lidelser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80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b-NO" sz="4800" dirty="0"/>
              <a:t>Behandling i spesialisthelsetjenesten skal tilknyttes ISF ordningen (takster fjernes)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80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b-NO" sz="4800" dirty="0"/>
              <a:t>Helsedirektoratet har gjort et forarbeid og identifisert et behov for koder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4800" dirty="0"/>
          </a:p>
          <a:p>
            <a:pPr>
              <a:buClr>
                <a:srgbClr val="0169E8"/>
              </a:buClr>
              <a:buFont typeface="Arial" panose="020B0604020202020204" pitchFamily="34" charset="0"/>
              <a:buChar char="•"/>
            </a:pPr>
            <a:r>
              <a:rPr lang="nb-NO" sz="4800" dirty="0"/>
              <a:t>Totalt:</a:t>
            </a:r>
          </a:p>
          <a:p>
            <a:pPr marL="864000" lvl="2" indent="0">
              <a:buClr>
                <a:srgbClr val="0169E8"/>
              </a:buClr>
              <a:buNone/>
            </a:pPr>
            <a:r>
              <a:rPr lang="nb-NO" sz="4800" dirty="0"/>
              <a:t>En ny kategori</a:t>
            </a:r>
          </a:p>
          <a:p>
            <a:pPr marL="864000" lvl="2" indent="0">
              <a:buClr>
                <a:srgbClr val="0169E8"/>
              </a:buClr>
              <a:buNone/>
            </a:pPr>
            <a:r>
              <a:rPr lang="nb-NO" sz="4800" dirty="0"/>
              <a:t>9 nye koder</a:t>
            </a:r>
          </a:p>
          <a:p>
            <a:pPr marL="864000" lvl="2" indent="0">
              <a:buClr>
                <a:srgbClr val="0169E8"/>
              </a:buClr>
              <a:buNone/>
            </a:pPr>
            <a:r>
              <a:rPr lang="nb-NO" sz="4800" dirty="0"/>
              <a:t>En annen endring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sz="3600" dirty="0"/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9F33A825-1F69-4066-87AB-3DA0B722C404}"/>
              </a:ext>
            </a:extLst>
          </p:cNvPr>
          <p:cNvSpPr txBox="1">
            <a:spLocks/>
          </p:cNvSpPr>
          <p:nvPr/>
        </p:nvSpPr>
        <p:spPr>
          <a:xfrm>
            <a:off x="986072" y="716491"/>
            <a:ext cx="22848805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Nye koder for kjeveortopediske prosedyrer for bruk hos utvalgt pasientgruppe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C4514EC-9148-013A-65E9-7AAFB1F2E670}"/>
              </a:ext>
            </a:extLst>
          </p:cNvPr>
          <p:cNvGrpSpPr/>
          <p:nvPr/>
        </p:nvGrpSpPr>
        <p:grpSpPr>
          <a:xfrm>
            <a:off x="11205658" y="3940698"/>
            <a:ext cx="12288075" cy="7444020"/>
            <a:chOff x="15496894" y="5995710"/>
            <a:chExt cx="5354818" cy="3676402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55B5E745-927E-6A26-8763-951EDEB23A81}"/>
                </a:ext>
              </a:extLst>
            </p:cNvPr>
            <p:cNvGrpSpPr/>
            <p:nvPr/>
          </p:nvGrpSpPr>
          <p:grpSpPr>
            <a:xfrm>
              <a:off x="16174720" y="6000429"/>
              <a:ext cx="4676992" cy="3671683"/>
              <a:chOff x="11846560" y="5573918"/>
              <a:chExt cx="4676992" cy="3671683"/>
            </a:xfrm>
          </p:grpSpPr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4C454124-3DA6-4B66-3AD3-9FCA8A5EA0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6022"/>
              <a:stretch/>
            </p:blipFill>
            <p:spPr>
              <a:xfrm>
                <a:off x="11846560" y="5573918"/>
                <a:ext cx="4676992" cy="25681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5" name="Bilde 14">
                <a:extLst>
                  <a:ext uri="{FF2B5EF4-FFF2-40B4-BE49-F238E27FC236}">
                    <a16:creationId xmlns:a16="http://schemas.microsoft.com/office/drawing/2014/main" id="{AE82B84E-8600-60D4-AFAE-B2D54DAFBE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82" t="5641" r="1347" b="4552"/>
              <a:stretch/>
            </p:blipFill>
            <p:spPr>
              <a:xfrm>
                <a:off x="11846560" y="7767321"/>
                <a:ext cx="4676992" cy="14782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0" name="Bilde 19">
              <a:extLst>
                <a:ext uri="{FF2B5EF4-FFF2-40B4-BE49-F238E27FC236}">
                  <a16:creationId xmlns:a16="http://schemas.microsoft.com/office/drawing/2014/main" id="{2E372EC1-2EF8-8580-0303-C4751474B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92181"/>
            <a:stretch/>
          </p:blipFill>
          <p:spPr>
            <a:xfrm>
              <a:off x="15496894" y="5995710"/>
              <a:ext cx="677826" cy="36762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21686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0E7EF4-F195-4901-93F4-62DE9CE1CBE1}"/>
              </a:ext>
            </a:extLst>
          </p:cNvPr>
          <p:cNvSpPr/>
          <p:nvPr/>
        </p:nvSpPr>
        <p:spPr>
          <a:xfrm>
            <a:off x="12392919" y="3331200"/>
            <a:ext cx="945803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- bruk: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Alt.2: Kode fra WDAP + ZWA00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ZWA00 Bruk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Tenkt som ren tilleggskode til WDAP –kodene. 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tilleggskode ZWA00"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C40D3E-CAE3-4DD7-A978-D3417A253D1E}"/>
              </a:ext>
            </a:extLst>
          </p:cNvPr>
          <p:cNvSpPr/>
          <p:nvPr/>
        </p:nvSpPr>
        <p:spPr>
          <a:xfrm>
            <a:off x="2077204" y="3397523"/>
            <a:ext cx="870216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Kodeforslag – innlegging av kateter: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Alt.1: AXGC00 Innlegging av midlertidig kateter for perineural administrasjon av legemiddel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Samtidig legger vi til undertekst på WDAP: </a:t>
            </a: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i="1" dirty="0"/>
              <a:t>"Legg til ATC-kode for benyttet medikament</a:t>
            </a:r>
            <a:br>
              <a:rPr lang="nb-NO" sz="2800" i="1" dirty="0"/>
            </a:br>
            <a:r>
              <a:rPr lang="nb-NO" sz="2800" i="1" dirty="0"/>
              <a:t>Ved samtidig innleggelse av midlertidig kateter for perineural administrasjon av legemiddel, legg til AXGC00"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E7D60200-61E8-4A38-A973-193FC155AC15}"/>
              </a:ext>
            </a:extLst>
          </p:cNvPr>
          <p:cNvSpPr txBox="1">
            <a:spLocks/>
          </p:cNvSpPr>
          <p:nvPr/>
        </p:nvSpPr>
        <p:spPr>
          <a:xfrm>
            <a:off x="1375538" y="2681515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F0B81D-1E22-4789-B1B1-C51E48DD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46ADCA-6AF9-49F8-B703-87CD89EB0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27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DBEF718-8039-453C-893F-617851EFC37C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Endret kodetekst for høsting av hud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5F0CE58-E0E5-470C-9F1C-62395FB5C3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99263" y="3331200"/>
            <a:ext cx="21587311" cy="9862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5200" b="1" dirty="0"/>
              <a:t>Endret kodetekst:</a:t>
            </a:r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5200" b="1" dirty="0"/>
              <a:t>YQA </a:t>
            </a:r>
            <a:r>
              <a:rPr lang="nb-NO" sz="5200" b="1" strike="sngStrike" dirty="0">
                <a:solidFill>
                  <a:srgbClr val="C00000"/>
                </a:solidFill>
              </a:rPr>
              <a:t>Uttak av </a:t>
            </a:r>
            <a:r>
              <a:rPr lang="nb-NO" sz="5200" b="1" dirty="0">
                <a:solidFill>
                  <a:srgbClr val="02743E"/>
                </a:solidFill>
              </a:rPr>
              <a:t>Høsting av </a:t>
            </a:r>
            <a:r>
              <a:rPr lang="nb-NO" sz="5200" b="1" dirty="0"/>
              <a:t>hud for transplantasjon</a:t>
            </a:r>
          </a:p>
          <a:p>
            <a:pPr marL="0" indent="0">
              <a:buNone/>
            </a:pPr>
            <a:endParaRPr lang="nb-NO" sz="5200" b="1" dirty="0"/>
          </a:p>
          <a:p>
            <a:pPr marL="432000" lvl="1" indent="0">
              <a:buNone/>
            </a:pPr>
            <a:r>
              <a:rPr lang="nb-NO" sz="4700" dirty="0"/>
              <a:t>YQA 00 </a:t>
            </a:r>
            <a:r>
              <a:rPr lang="nb-NO" sz="4700" strike="sngStrike" dirty="0">
                <a:solidFill>
                  <a:srgbClr val="C00000"/>
                </a:solidFill>
              </a:rPr>
              <a:t>Uttak </a:t>
            </a:r>
            <a:r>
              <a:rPr lang="nb-NO" sz="4700" dirty="0">
                <a:solidFill>
                  <a:srgbClr val="02743E"/>
                </a:solidFill>
              </a:rPr>
              <a:t>Høsting </a:t>
            </a:r>
            <a:r>
              <a:rPr lang="nb-NO" sz="4700" dirty="0"/>
              <a:t>av hud for </a:t>
            </a:r>
            <a:r>
              <a:rPr lang="nb-NO" sz="4700" strike="sngStrike" dirty="0">
                <a:solidFill>
                  <a:srgbClr val="C00000"/>
                </a:solidFill>
              </a:rPr>
              <a:t>senere </a:t>
            </a:r>
            <a:r>
              <a:rPr lang="nb-NO" sz="4700" dirty="0"/>
              <a:t>autotransplantasjon</a:t>
            </a:r>
          </a:p>
          <a:p>
            <a:pPr marL="1296000" lvl="3" indent="0">
              <a:buNone/>
            </a:pPr>
            <a:r>
              <a:rPr lang="nb-NO" sz="3800" strike="sngStrike" dirty="0"/>
              <a:t>Inklusive: Til dyrket </a:t>
            </a:r>
            <a:r>
              <a:rPr lang="nb-NO" sz="3800" strike="sngStrike" dirty="0" err="1"/>
              <a:t>autotransplantat</a:t>
            </a:r>
            <a:r>
              <a:rPr lang="nb-NO" sz="3800" strike="sngStrike" dirty="0"/>
              <a:t> av </a:t>
            </a:r>
            <a:r>
              <a:rPr lang="nb-NO" sz="3800" strike="sngStrike" dirty="0" err="1"/>
              <a:t>epidermis</a:t>
            </a:r>
            <a:endParaRPr lang="nb-NO" sz="3800" strike="sngStrike" dirty="0"/>
          </a:p>
          <a:p>
            <a:pPr marL="432000" lvl="1" indent="0">
              <a:buNone/>
            </a:pPr>
            <a:endParaRPr lang="nb-NO" sz="4700" strike="sngStrike" dirty="0"/>
          </a:p>
          <a:p>
            <a:pPr marL="432000" lvl="1" indent="0">
              <a:buNone/>
            </a:pPr>
            <a:r>
              <a:rPr lang="nb-NO" sz="4700" dirty="0"/>
              <a:t>YQA 10 </a:t>
            </a:r>
            <a:r>
              <a:rPr lang="nb-NO" sz="4700" strike="sngStrike" dirty="0">
                <a:solidFill>
                  <a:srgbClr val="C00000"/>
                </a:solidFill>
              </a:rPr>
              <a:t>Uttak </a:t>
            </a:r>
            <a:r>
              <a:rPr lang="nb-NO" sz="4700" dirty="0">
                <a:solidFill>
                  <a:srgbClr val="02743E"/>
                </a:solidFill>
              </a:rPr>
              <a:t>Høsting </a:t>
            </a:r>
            <a:r>
              <a:rPr lang="nb-NO" sz="4700" dirty="0"/>
              <a:t>av hud for allo</a:t>
            </a:r>
            <a:r>
              <a:rPr lang="nb-NO" sz="4700" dirty="0">
                <a:solidFill>
                  <a:srgbClr val="02743E"/>
                </a:solidFill>
              </a:rPr>
              <a:t>gen </a:t>
            </a:r>
            <a:r>
              <a:rPr lang="nb-NO" sz="4700" dirty="0"/>
              <a:t>transplantasjon fra levende donor</a:t>
            </a:r>
          </a:p>
          <a:p>
            <a:pPr marL="1296000" lvl="3" indent="0">
              <a:buNone/>
            </a:pPr>
            <a:r>
              <a:rPr lang="nb-NO" sz="3800" strike="sngStrike" dirty="0"/>
              <a:t>Inklusive: Til dyrket allotransplantat av </a:t>
            </a:r>
            <a:r>
              <a:rPr lang="nb-NO" sz="3800" strike="sngStrike" dirty="0" err="1"/>
              <a:t>epidermis</a:t>
            </a:r>
            <a:endParaRPr lang="nb-NO" sz="3800" strike="sngStrike" dirty="0"/>
          </a:p>
          <a:p>
            <a:pPr lvl="1"/>
            <a:endParaRPr lang="nb-NO" sz="4700" dirty="0"/>
          </a:p>
          <a:p>
            <a:pPr marL="432000" lvl="1" indent="0">
              <a:buNone/>
            </a:pPr>
            <a:r>
              <a:rPr lang="nb-NO" sz="4700" dirty="0"/>
              <a:t>YQA 20 </a:t>
            </a:r>
            <a:r>
              <a:rPr lang="nb-NO" sz="4700" strike="sngStrike" dirty="0">
                <a:solidFill>
                  <a:srgbClr val="C00000"/>
                </a:solidFill>
              </a:rPr>
              <a:t>Uttak </a:t>
            </a:r>
            <a:r>
              <a:rPr lang="nb-NO" sz="4700" dirty="0">
                <a:solidFill>
                  <a:srgbClr val="02743E"/>
                </a:solidFill>
              </a:rPr>
              <a:t>Høsting </a:t>
            </a:r>
            <a:r>
              <a:rPr lang="nb-NO" sz="4700" dirty="0"/>
              <a:t>av for allo</a:t>
            </a:r>
            <a:r>
              <a:rPr lang="nb-NO" sz="4700" dirty="0">
                <a:solidFill>
                  <a:srgbClr val="02743E"/>
                </a:solidFill>
              </a:rPr>
              <a:t>gen </a:t>
            </a:r>
            <a:r>
              <a:rPr lang="nb-NO" sz="4700" dirty="0"/>
              <a:t>transplantasjon fra avdød donor </a:t>
            </a:r>
          </a:p>
          <a:p>
            <a:pPr lvl="1"/>
            <a:endParaRPr lang="nb-NO" sz="4700" dirty="0"/>
          </a:p>
          <a:p>
            <a:pPr marL="432000" lvl="1" indent="0">
              <a:buNone/>
            </a:pPr>
            <a:r>
              <a:rPr lang="nb-NO" sz="4700" dirty="0"/>
              <a:t>YQA 30 </a:t>
            </a:r>
            <a:r>
              <a:rPr lang="nb-NO" sz="4700" strike="sngStrike" dirty="0">
                <a:solidFill>
                  <a:srgbClr val="C00000"/>
                </a:solidFill>
              </a:rPr>
              <a:t>Uttak </a:t>
            </a:r>
            <a:r>
              <a:rPr lang="nb-NO" sz="4700" dirty="0">
                <a:solidFill>
                  <a:srgbClr val="02743E"/>
                </a:solidFill>
              </a:rPr>
              <a:t>Høsting </a:t>
            </a:r>
            <a:r>
              <a:rPr lang="nb-NO" sz="4700" dirty="0"/>
              <a:t>av</a:t>
            </a:r>
            <a:r>
              <a:rPr lang="nb-NO" sz="4700" dirty="0">
                <a:solidFill>
                  <a:srgbClr val="02743E"/>
                </a:solidFill>
              </a:rPr>
              <a:t> </a:t>
            </a:r>
            <a:r>
              <a:rPr lang="nb-NO" sz="4700" dirty="0"/>
              <a:t>fettvev for transplantasjon</a:t>
            </a:r>
          </a:p>
          <a:p>
            <a:endParaRPr lang="nb-NO" sz="4000" dirty="0"/>
          </a:p>
          <a:p>
            <a:endParaRPr lang="nb-NO" sz="4000" dirty="0"/>
          </a:p>
          <a:p>
            <a:pPr marL="432000" lvl="1" indent="0">
              <a:buNone/>
            </a:pPr>
            <a:endParaRPr lang="nb-NO" sz="3600" dirty="0">
              <a:solidFill>
                <a:srgbClr val="8A949F"/>
              </a:solidFill>
              <a:latin typeface="Helvetica Neue"/>
            </a:endParaRPr>
          </a:p>
          <a:p>
            <a:pPr marL="432000" lvl="1" indent="0">
              <a:buNone/>
            </a:pPr>
            <a:endParaRPr lang="nb-NO" sz="3600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b-NO" sz="4000" dirty="0"/>
              <a:t>	</a:t>
            </a:r>
            <a:endParaRPr lang="nb-NO" sz="4000" b="1" dirty="0"/>
          </a:p>
          <a:p>
            <a:pPr marL="0" indent="0">
              <a:buNone/>
            </a:pPr>
            <a:endParaRPr lang="nb-NO" sz="4000" dirty="0">
              <a:solidFill>
                <a:srgbClr val="FF0000"/>
              </a:solidFill>
            </a:endParaRPr>
          </a:p>
          <a:p>
            <a:endParaRPr lang="nb-NO" sz="4000" dirty="0">
              <a:solidFill>
                <a:srgbClr val="FF0000"/>
              </a:solidFill>
            </a:endParaRPr>
          </a:p>
          <a:p>
            <a:endParaRPr lang="nb-NO" sz="4000" dirty="0"/>
          </a:p>
          <a:p>
            <a:endParaRPr lang="nb-NO" sz="4000" i="1" dirty="0"/>
          </a:p>
          <a:p>
            <a:endParaRPr lang="nb-NO" sz="4000" i="1" dirty="0"/>
          </a:p>
          <a:p>
            <a:endParaRPr lang="nb-NO" sz="4000" dirty="0"/>
          </a:p>
          <a:p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603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dertsirk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7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pic>
        <p:nvPicPr>
          <p:cNvPr id="14" name="Hvit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Endringer NCMP 2024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57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9428653D-7A79-4171-BC80-5404F18DFE84}"/>
              </a:ext>
            </a:extLst>
          </p:cNvPr>
          <p:cNvSpPr txBox="1">
            <a:spLocks/>
          </p:cNvSpPr>
          <p:nvPr/>
        </p:nvSpPr>
        <p:spPr>
          <a:xfrm>
            <a:off x="1395345" y="2677630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BCF1D7-5FC8-48B7-B118-6D693AAF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2024: Oversikt endringer NCMP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7BA1E7-3DDB-4F3F-A245-E7DE27AE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Clr>
                <a:srgbClr val="0169E8"/>
              </a:buClr>
              <a:buNone/>
              <a:defRPr/>
            </a:pPr>
            <a:r>
              <a:rPr lang="nb-NO" sz="6000" b="1" dirty="0">
                <a:latin typeface="Arial" panose="020B0604020202020204"/>
              </a:rPr>
              <a:t>Totalt antall endringer er</a:t>
            </a:r>
          </a:p>
          <a:p>
            <a:pPr marL="539750" indent="-539750">
              <a:buClr>
                <a:srgbClr val="0169E8"/>
              </a:buClr>
              <a:defRPr/>
            </a:pPr>
            <a:r>
              <a:rPr lang="nb-NO" sz="6000" dirty="0">
                <a:latin typeface="Arial" panose="020B0604020202020204"/>
              </a:rPr>
              <a:t>4 nye koder</a:t>
            </a:r>
          </a:p>
          <a:p>
            <a:pPr marL="342900" indent="-342900">
              <a:lnSpc>
                <a:spcPct val="105000"/>
              </a:lnSpc>
              <a:buClr>
                <a:srgbClr val="0169E8"/>
              </a:buClr>
              <a:buFont typeface="Symbol" panose="05050102010706020507" pitchFamily="18" charset="2"/>
              <a:buChar char=""/>
              <a:defRPr/>
            </a:pPr>
            <a:r>
              <a:rPr lang="nb-NO" sz="6000" dirty="0">
                <a:latin typeface="Arial" panose="020B0604020202020204"/>
              </a:rPr>
              <a:t> 1 inaktivert kode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Clr>
                <a:srgbClr val="0169E8"/>
              </a:buClr>
              <a:buFont typeface="Symbol" panose="05050102010706020507" pitchFamily="18" charset="2"/>
              <a:buChar char=""/>
              <a:defRPr/>
            </a:pPr>
            <a:r>
              <a:rPr lang="nb-NO" sz="6000" dirty="0">
                <a:latin typeface="Arial" panose="020B0604020202020204"/>
              </a:rPr>
              <a:t> 18 andre endringer</a:t>
            </a:r>
          </a:p>
          <a:p>
            <a:pPr marL="342900" marR="0" lvl="0" indent="-342900" algn="l" defTabSz="1828709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800"/>
              </a:spcAft>
              <a:buClr>
                <a:srgbClr val="0169E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lang="nb-NO" dirty="0">
              <a:latin typeface="Arial" panose="020B0604020202020204"/>
              <a:ea typeface="Times New Roman" panose="02020603050405020304" pitchFamily="18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08205C-E319-47DA-A32B-1C3FCD4F07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2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56BB7-9A4E-4045-8AD5-4DD3E5B13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Program kodeverk og terminologi</a:t>
            </a:r>
            <a:br>
              <a:rPr lang="nb-NO" sz="5400" dirty="0">
                <a:solidFill>
                  <a:schemeClr val="bg1"/>
                </a:solidFill>
              </a:rPr>
            </a:br>
            <a:r>
              <a:rPr lang="nb-NO" sz="5400" dirty="0">
                <a:solidFill>
                  <a:schemeClr val="bg1"/>
                </a:solidFill>
              </a:rPr>
              <a:t>og samarbeid med Helseplattformen i Helse Midt-Norge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BB757A-87E3-43EE-8F3A-76293BDC13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dirty="0"/>
              <a:t> Side </a:t>
            </a:r>
            <a:fld id="{5751DFAA-887F-4071-8EAD-E8CA316FCF06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81501A-DDA6-4847-B3A5-46921E185A1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40176" y="3636000"/>
            <a:ext cx="12034524" cy="8658000"/>
          </a:xfrm>
        </p:spPr>
        <p:txBody>
          <a:bodyPr>
            <a:normAutofit/>
          </a:bodyPr>
          <a:lstStyle/>
          <a:p>
            <a:r>
              <a:rPr lang="nb-NO" b="1" dirty="0"/>
              <a:t>Program kodeverk og terminologi</a:t>
            </a:r>
          </a:p>
          <a:p>
            <a:endParaRPr lang="nb-NO" dirty="0"/>
          </a:p>
          <a:p>
            <a:pPr lvl="1"/>
            <a:r>
              <a:rPr lang="nb-NO" dirty="0"/>
              <a:t>Program kodeverk og terminologi avsluttes i 2023. 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Forvaltning av terminologi er etablert i linje.</a:t>
            </a:r>
          </a:p>
          <a:p>
            <a:pPr marL="432000" lvl="1" indent="0">
              <a:buNone/>
            </a:pPr>
            <a:endParaRPr lang="nb-NO" dirty="0"/>
          </a:p>
          <a:p>
            <a:pPr lvl="1"/>
            <a:r>
              <a:rPr lang="nb-NO" dirty="0"/>
              <a:t>Det arbeides med en sluttrapport som vil peke retning for videre arbeid.</a:t>
            </a:r>
          </a:p>
          <a:p>
            <a:pPr marL="4320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Picture 2" descr="https://sh.ehelse.no/Kommunikasjon/Illustrasjonsbibliotek/Ehelseillustrasjoner/PNG-format/helsefaglige_kodeverk_ehelseillustrasjon.png">
            <a:extLst>
              <a:ext uri="{FF2B5EF4-FFF2-40B4-BE49-F238E27FC236}">
                <a16:creationId xmlns:a16="http://schemas.microsoft.com/office/drawing/2014/main" id="{1F6F6185-135C-48AE-9D0D-2D16741A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5" y="260600"/>
            <a:ext cx="1698172" cy="21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8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3C6CD-89FE-4159-A3A2-03C63891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36" y="2502905"/>
            <a:ext cx="21566696" cy="1324999"/>
          </a:xfrm>
        </p:spPr>
        <p:txBody>
          <a:bodyPr>
            <a:normAutofit/>
          </a:bodyPr>
          <a:lstStyle/>
          <a:p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8A5DCD-C897-46C0-9849-E49F9664F0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30</a:t>
            </a:fld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C0F48E6-9458-4162-B081-6854DDB93BA6}"/>
              </a:ext>
            </a:extLst>
          </p:cNvPr>
          <p:cNvSpPr txBox="1">
            <a:spLocks/>
          </p:cNvSpPr>
          <p:nvPr/>
        </p:nvSpPr>
        <p:spPr>
          <a:xfrm>
            <a:off x="1830276" y="3165404"/>
            <a:ext cx="21566696" cy="807262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/>
          </a:p>
          <a:p>
            <a:endParaRPr lang="nb-NO" sz="4400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71CCB07-BEFF-4FFA-A7C9-AAECDB0982E2}"/>
              </a:ext>
            </a:extLst>
          </p:cNvPr>
          <p:cNvSpPr txBox="1">
            <a:spLocks/>
          </p:cNvSpPr>
          <p:nvPr/>
        </p:nvSpPr>
        <p:spPr>
          <a:xfrm>
            <a:off x="1407858" y="11213095"/>
            <a:ext cx="21566696" cy="27698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  <a:cs typeface="+mn-cs"/>
            </a:endParaRPr>
          </a:p>
          <a:p>
            <a:pPr marL="1371554" lvl="1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300" dirty="0">
              <a:cs typeface="Calibri" panose="020F0502020204030204" pitchFamily="34" charset="0"/>
            </a:endParaRPr>
          </a:p>
          <a:p>
            <a:pPr>
              <a:buClr>
                <a:srgbClr val="0169E8"/>
              </a:buClr>
            </a:pPr>
            <a:endParaRPr lang="nb-NO" sz="6400" b="0" dirty="0">
              <a:solidFill>
                <a:schemeClr val="tx1"/>
              </a:solidFill>
              <a:cs typeface="+mn-cs"/>
            </a:endParaRPr>
          </a:p>
          <a:p>
            <a:endParaRPr lang="nb-NO" sz="4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407617-FF52-4C41-B4E1-3536E71A3A99}"/>
              </a:ext>
            </a:extLst>
          </p:cNvPr>
          <p:cNvSpPr txBox="1"/>
          <p:nvPr/>
        </p:nvSpPr>
        <p:spPr>
          <a:xfrm>
            <a:off x="13462317" y="3165404"/>
            <a:ext cx="5893826" cy="174919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>
                <a:solidFill>
                  <a:srgbClr val="FFFFFF"/>
                </a:solidFill>
              </a:rPr>
              <a:t>Under arbeid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2712DB09-7982-4CB0-83CC-3344D32DBEA4}"/>
              </a:ext>
            </a:extLst>
          </p:cNvPr>
          <p:cNvSpPr txBox="1">
            <a:spLocks/>
          </p:cNvSpPr>
          <p:nvPr/>
        </p:nvSpPr>
        <p:spPr>
          <a:xfrm>
            <a:off x="1407858" y="2668119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/>
            <a:r>
              <a:rPr lang="nb-NO" dirty="0">
                <a:latin typeface="Calibri" panose="020F0502020204030204" pitchFamily="34" charset="0"/>
                <a:cs typeface="Times New Roman" panose="02020603050405020304" pitchFamily="18" charset="0"/>
              </a:rPr>
              <a:t>Gammel kode for hjertekompresjon</a:t>
            </a:r>
            <a:r>
              <a:rPr lang="nb-NO" dirty="0">
                <a:latin typeface="Calibri"/>
                <a:cs typeface="Calibri"/>
              </a:rPr>
              <a:t> deles opp i kode for manuell kompresjon og kode for kompresjon med mekanisk apparatur</a:t>
            </a:r>
            <a:endParaRPr lang="nb-NO" dirty="0"/>
          </a:p>
          <a:p>
            <a:pPr marL="0" indent="0">
              <a:buNone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9F33A825-1F69-4066-87AB-3DA0B722C404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Endringer i W-koder</a:t>
            </a:r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730EFFFB-7E7F-4DED-97DB-DEFD71E3ED9E}"/>
              </a:ext>
            </a:extLst>
          </p:cNvPr>
          <p:cNvSpPr/>
          <p:nvPr/>
        </p:nvSpPr>
        <p:spPr>
          <a:xfrm>
            <a:off x="2104927" y="5685635"/>
            <a:ext cx="9795937" cy="2156934"/>
          </a:xfrm>
          <a:custGeom>
            <a:avLst/>
            <a:gdLst>
              <a:gd name="connsiteX0" fmla="*/ 0 w 6461904"/>
              <a:gd name="connsiteY0" fmla="*/ 166830 h 1668296"/>
              <a:gd name="connsiteX1" fmla="*/ 166830 w 6461904"/>
              <a:gd name="connsiteY1" fmla="*/ 0 h 1668296"/>
              <a:gd name="connsiteX2" fmla="*/ 6295074 w 6461904"/>
              <a:gd name="connsiteY2" fmla="*/ 0 h 1668296"/>
              <a:gd name="connsiteX3" fmla="*/ 6461904 w 6461904"/>
              <a:gd name="connsiteY3" fmla="*/ 166830 h 1668296"/>
              <a:gd name="connsiteX4" fmla="*/ 6461904 w 6461904"/>
              <a:gd name="connsiteY4" fmla="*/ 1501466 h 1668296"/>
              <a:gd name="connsiteX5" fmla="*/ 6295074 w 6461904"/>
              <a:gd name="connsiteY5" fmla="*/ 1668296 h 1668296"/>
              <a:gd name="connsiteX6" fmla="*/ 166830 w 6461904"/>
              <a:gd name="connsiteY6" fmla="*/ 1668296 h 1668296"/>
              <a:gd name="connsiteX7" fmla="*/ 0 w 6461904"/>
              <a:gd name="connsiteY7" fmla="*/ 1501466 h 1668296"/>
              <a:gd name="connsiteX8" fmla="*/ 0 w 6461904"/>
              <a:gd name="connsiteY8" fmla="*/ 166830 h 16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1904" h="1668296">
                <a:moveTo>
                  <a:pt x="0" y="166830"/>
                </a:moveTo>
                <a:cubicBezTo>
                  <a:pt x="0" y="74692"/>
                  <a:pt x="74692" y="0"/>
                  <a:pt x="166830" y="0"/>
                </a:cubicBezTo>
                <a:lnTo>
                  <a:pt x="6295074" y="0"/>
                </a:lnTo>
                <a:cubicBezTo>
                  <a:pt x="6387212" y="0"/>
                  <a:pt x="6461904" y="74692"/>
                  <a:pt x="6461904" y="166830"/>
                </a:cubicBezTo>
                <a:lnTo>
                  <a:pt x="6461904" y="1501466"/>
                </a:lnTo>
                <a:cubicBezTo>
                  <a:pt x="6461904" y="1593604"/>
                  <a:pt x="6387212" y="1668296"/>
                  <a:pt x="6295074" y="1668296"/>
                </a:cubicBezTo>
                <a:lnTo>
                  <a:pt x="166830" y="1668296"/>
                </a:lnTo>
                <a:cubicBezTo>
                  <a:pt x="74692" y="1668296"/>
                  <a:pt x="0" y="1593604"/>
                  <a:pt x="0" y="1501466"/>
                </a:cubicBezTo>
                <a:lnTo>
                  <a:pt x="0" y="16683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723" tIns="71723" rIns="71723" bIns="71723" numCol="1" spcCol="1270" anchor="ctr" anchorCtr="0">
            <a:noAutofit/>
          </a:bodyPr>
          <a:lstStyle/>
          <a:p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WDAB80</a:t>
            </a:r>
            <a:r>
              <a:rPr lang="nb-NO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Lukket</a:t>
            </a:r>
            <a:r>
              <a:rPr lang="nb-NO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hjertekompresjon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rihåndsform: figur 19">
            <a:extLst>
              <a:ext uri="{FF2B5EF4-FFF2-40B4-BE49-F238E27FC236}">
                <a16:creationId xmlns:a16="http://schemas.microsoft.com/office/drawing/2014/main" id="{5FA56D70-3C53-4090-9C7A-C7337EF0682C}"/>
              </a:ext>
            </a:extLst>
          </p:cNvPr>
          <p:cNvSpPr/>
          <p:nvPr/>
        </p:nvSpPr>
        <p:spPr>
          <a:xfrm>
            <a:off x="12752314" y="5676753"/>
            <a:ext cx="9950361" cy="728656"/>
          </a:xfrm>
          <a:custGeom>
            <a:avLst/>
            <a:gdLst>
              <a:gd name="connsiteX0" fmla="*/ 0 w 9950361"/>
              <a:gd name="connsiteY0" fmla="*/ 164732 h 1647318"/>
              <a:gd name="connsiteX1" fmla="*/ 164732 w 9950361"/>
              <a:gd name="connsiteY1" fmla="*/ 0 h 1647318"/>
              <a:gd name="connsiteX2" fmla="*/ 9785629 w 9950361"/>
              <a:gd name="connsiteY2" fmla="*/ 0 h 1647318"/>
              <a:gd name="connsiteX3" fmla="*/ 9950361 w 9950361"/>
              <a:gd name="connsiteY3" fmla="*/ 164732 h 1647318"/>
              <a:gd name="connsiteX4" fmla="*/ 9950361 w 9950361"/>
              <a:gd name="connsiteY4" fmla="*/ 1482586 h 1647318"/>
              <a:gd name="connsiteX5" fmla="*/ 9785629 w 9950361"/>
              <a:gd name="connsiteY5" fmla="*/ 1647318 h 1647318"/>
              <a:gd name="connsiteX6" fmla="*/ 164732 w 9950361"/>
              <a:gd name="connsiteY6" fmla="*/ 1647318 h 1647318"/>
              <a:gd name="connsiteX7" fmla="*/ 0 w 9950361"/>
              <a:gd name="connsiteY7" fmla="*/ 1482586 h 1647318"/>
              <a:gd name="connsiteX8" fmla="*/ 0 w 9950361"/>
              <a:gd name="connsiteY8" fmla="*/ 164732 h 16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0361" h="1647318">
                <a:moveTo>
                  <a:pt x="0" y="164732"/>
                </a:moveTo>
                <a:cubicBezTo>
                  <a:pt x="0" y="73753"/>
                  <a:pt x="73753" y="0"/>
                  <a:pt x="164732" y="0"/>
                </a:cubicBezTo>
                <a:lnTo>
                  <a:pt x="9785629" y="0"/>
                </a:lnTo>
                <a:cubicBezTo>
                  <a:pt x="9876608" y="0"/>
                  <a:pt x="9950361" y="73753"/>
                  <a:pt x="9950361" y="164732"/>
                </a:cubicBezTo>
                <a:lnTo>
                  <a:pt x="9950361" y="1482586"/>
                </a:lnTo>
                <a:cubicBezTo>
                  <a:pt x="9950361" y="1573565"/>
                  <a:pt x="9876608" y="1647318"/>
                  <a:pt x="9785629" y="1647318"/>
                </a:cubicBezTo>
                <a:lnTo>
                  <a:pt x="164732" y="1647318"/>
                </a:lnTo>
                <a:cubicBezTo>
                  <a:pt x="73753" y="1647318"/>
                  <a:pt x="0" y="1573565"/>
                  <a:pt x="0" y="1482586"/>
                </a:cubicBezTo>
                <a:lnTo>
                  <a:pt x="0" y="164732"/>
                </a:lnTo>
                <a:close/>
              </a:path>
            </a:pathLst>
          </a:custGeom>
          <a:solidFill>
            <a:srgbClr val="0274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08" tIns="71108" rIns="71108" bIns="71108" numCol="1" spcCol="1270" anchor="ctr" anchorCtr="0">
            <a:noAutofit/>
          </a:bodyPr>
          <a:lstStyle/>
          <a:p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WDAB81</a:t>
            </a:r>
            <a:r>
              <a:rPr lang="nb-NO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Manuell lukket hjertekompresjon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Frihåndsform: figur 20">
            <a:extLst>
              <a:ext uri="{FF2B5EF4-FFF2-40B4-BE49-F238E27FC236}">
                <a16:creationId xmlns:a16="http://schemas.microsoft.com/office/drawing/2014/main" id="{3EEF8676-ECF3-427D-9248-8CAB3841C34C}"/>
              </a:ext>
            </a:extLst>
          </p:cNvPr>
          <p:cNvSpPr/>
          <p:nvPr/>
        </p:nvSpPr>
        <p:spPr>
          <a:xfrm>
            <a:off x="12742828" y="6949428"/>
            <a:ext cx="9950361" cy="887353"/>
          </a:xfrm>
          <a:custGeom>
            <a:avLst/>
            <a:gdLst>
              <a:gd name="connsiteX0" fmla="*/ 0 w 9950361"/>
              <a:gd name="connsiteY0" fmla="*/ 164732 h 1647318"/>
              <a:gd name="connsiteX1" fmla="*/ 164732 w 9950361"/>
              <a:gd name="connsiteY1" fmla="*/ 0 h 1647318"/>
              <a:gd name="connsiteX2" fmla="*/ 9785629 w 9950361"/>
              <a:gd name="connsiteY2" fmla="*/ 0 h 1647318"/>
              <a:gd name="connsiteX3" fmla="*/ 9950361 w 9950361"/>
              <a:gd name="connsiteY3" fmla="*/ 164732 h 1647318"/>
              <a:gd name="connsiteX4" fmla="*/ 9950361 w 9950361"/>
              <a:gd name="connsiteY4" fmla="*/ 1482586 h 1647318"/>
              <a:gd name="connsiteX5" fmla="*/ 9785629 w 9950361"/>
              <a:gd name="connsiteY5" fmla="*/ 1647318 h 1647318"/>
              <a:gd name="connsiteX6" fmla="*/ 164732 w 9950361"/>
              <a:gd name="connsiteY6" fmla="*/ 1647318 h 1647318"/>
              <a:gd name="connsiteX7" fmla="*/ 0 w 9950361"/>
              <a:gd name="connsiteY7" fmla="*/ 1482586 h 1647318"/>
              <a:gd name="connsiteX8" fmla="*/ 0 w 9950361"/>
              <a:gd name="connsiteY8" fmla="*/ 164732 h 16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0361" h="1647318">
                <a:moveTo>
                  <a:pt x="0" y="164732"/>
                </a:moveTo>
                <a:cubicBezTo>
                  <a:pt x="0" y="73753"/>
                  <a:pt x="73753" y="0"/>
                  <a:pt x="164732" y="0"/>
                </a:cubicBezTo>
                <a:lnTo>
                  <a:pt x="9785629" y="0"/>
                </a:lnTo>
                <a:cubicBezTo>
                  <a:pt x="9876608" y="0"/>
                  <a:pt x="9950361" y="73753"/>
                  <a:pt x="9950361" y="164732"/>
                </a:cubicBezTo>
                <a:lnTo>
                  <a:pt x="9950361" y="1482586"/>
                </a:lnTo>
                <a:cubicBezTo>
                  <a:pt x="9950361" y="1573565"/>
                  <a:pt x="9876608" y="1647318"/>
                  <a:pt x="9785629" y="1647318"/>
                </a:cubicBezTo>
                <a:lnTo>
                  <a:pt x="164732" y="1647318"/>
                </a:lnTo>
                <a:cubicBezTo>
                  <a:pt x="73753" y="1647318"/>
                  <a:pt x="0" y="1573565"/>
                  <a:pt x="0" y="1482586"/>
                </a:cubicBezTo>
                <a:lnTo>
                  <a:pt x="0" y="164732"/>
                </a:lnTo>
                <a:close/>
              </a:path>
            </a:pathLst>
          </a:custGeom>
          <a:solidFill>
            <a:srgbClr val="0274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08" tIns="71108" rIns="71108" bIns="71108" numCol="1" spcCol="1270" anchor="ctr" anchorCtr="0">
            <a:noAutofit/>
          </a:bodyPr>
          <a:lstStyle/>
          <a:p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WDAB82</a:t>
            </a:r>
            <a:r>
              <a:rPr lang="nb-NO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Mekanisk lukket hjertekompresjon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E01A99A-AB5D-4A0A-93A1-D3CA5F261C53}"/>
              </a:ext>
            </a:extLst>
          </p:cNvPr>
          <p:cNvSpPr txBox="1"/>
          <p:nvPr/>
        </p:nvSpPr>
        <p:spPr>
          <a:xfrm>
            <a:off x="4846998" y="11488575"/>
            <a:ext cx="3952568" cy="1749197"/>
          </a:xfrm>
          <a:prstGeom prst="rect">
            <a:avLst/>
          </a:prstGeom>
          <a:noFill/>
        </p:spPr>
        <p:txBody>
          <a:bodyPr vert="horz" wrap="squar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/>
              <a:t>Inaktiveres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5E4D059-05CE-4CD6-9AE0-96CE07D9E8FB}"/>
              </a:ext>
            </a:extLst>
          </p:cNvPr>
          <p:cNvSpPr txBox="1"/>
          <p:nvPr/>
        </p:nvSpPr>
        <p:spPr>
          <a:xfrm>
            <a:off x="15932909" y="11369443"/>
            <a:ext cx="3952568" cy="1749197"/>
          </a:xfrm>
          <a:prstGeom prst="rect">
            <a:avLst/>
          </a:prstGeom>
          <a:noFill/>
        </p:spPr>
        <p:txBody>
          <a:bodyPr vert="horz" wrap="squar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/>
              <a:t>Opprettes</a:t>
            </a:r>
          </a:p>
        </p:txBody>
      </p: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9708163C-3E0F-4D75-A3B9-D28A4FC72CD3}"/>
              </a:ext>
            </a:extLst>
          </p:cNvPr>
          <p:cNvCxnSpPr>
            <a:cxnSpLocks/>
          </p:cNvCxnSpPr>
          <p:nvPr/>
        </p:nvCxnSpPr>
        <p:spPr>
          <a:xfrm>
            <a:off x="11883472" y="6052416"/>
            <a:ext cx="836520" cy="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7FD866C5-5F8B-4766-935D-6915DF14AB3A}"/>
              </a:ext>
            </a:extLst>
          </p:cNvPr>
          <p:cNvCxnSpPr>
            <a:cxnSpLocks/>
          </p:cNvCxnSpPr>
          <p:nvPr/>
        </p:nvCxnSpPr>
        <p:spPr>
          <a:xfrm>
            <a:off x="11854320" y="7393104"/>
            <a:ext cx="836520" cy="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55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3C6CD-89FE-4159-A3A2-03C63891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36" y="2502905"/>
            <a:ext cx="21566696" cy="1324999"/>
          </a:xfrm>
        </p:spPr>
        <p:txBody>
          <a:bodyPr>
            <a:normAutofit/>
          </a:bodyPr>
          <a:lstStyle/>
          <a:p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8A5DCD-C897-46C0-9849-E49F9664F0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31</a:t>
            </a:fld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C0F48E6-9458-4162-B081-6854DDB93BA6}"/>
              </a:ext>
            </a:extLst>
          </p:cNvPr>
          <p:cNvSpPr txBox="1">
            <a:spLocks/>
          </p:cNvSpPr>
          <p:nvPr/>
        </p:nvSpPr>
        <p:spPr>
          <a:xfrm>
            <a:off x="1830276" y="3165404"/>
            <a:ext cx="21566696" cy="807262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/>
          </a:p>
          <a:p>
            <a:endParaRPr lang="nb-NO" sz="4400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71CCB07-BEFF-4FFA-A7C9-AAECDB0982E2}"/>
              </a:ext>
            </a:extLst>
          </p:cNvPr>
          <p:cNvSpPr txBox="1">
            <a:spLocks/>
          </p:cNvSpPr>
          <p:nvPr/>
        </p:nvSpPr>
        <p:spPr>
          <a:xfrm>
            <a:off x="1407858" y="11213095"/>
            <a:ext cx="21566696" cy="27698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  <a:cs typeface="+mn-cs"/>
            </a:endParaRPr>
          </a:p>
          <a:p>
            <a:pPr marL="1371554" lvl="1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300" dirty="0">
              <a:cs typeface="Calibri" panose="020F0502020204030204" pitchFamily="34" charset="0"/>
            </a:endParaRPr>
          </a:p>
          <a:p>
            <a:pPr>
              <a:buClr>
                <a:srgbClr val="0169E8"/>
              </a:buClr>
            </a:pPr>
            <a:endParaRPr lang="nb-NO" sz="6400" b="0" dirty="0">
              <a:solidFill>
                <a:schemeClr val="tx1"/>
              </a:solidFill>
              <a:cs typeface="+mn-cs"/>
            </a:endParaRPr>
          </a:p>
          <a:p>
            <a:endParaRPr lang="nb-NO" sz="4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407617-FF52-4C41-B4E1-3536E71A3A99}"/>
              </a:ext>
            </a:extLst>
          </p:cNvPr>
          <p:cNvSpPr txBox="1"/>
          <p:nvPr/>
        </p:nvSpPr>
        <p:spPr>
          <a:xfrm>
            <a:off x="13462317" y="3165404"/>
            <a:ext cx="5893826" cy="174919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>
                <a:solidFill>
                  <a:srgbClr val="FFFFFF"/>
                </a:solidFill>
              </a:rPr>
              <a:t>Under arbeid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2712DB09-7982-4CB0-83CC-3344D32DBEA4}"/>
              </a:ext>
            </a:extLst>
          </p:cNvPr>
          <p:cNvSpPr txBox="1">
            <a:spLocks/>
          </p:cNvSpPr>
          <p:nvPr/>
        </p:nvSpPr>
        <p:spPr>
          <a:xfrm>
            <a:off x="1407858" y="2668119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None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Kode for planlegging av ny behandling</a:t>
            </a:r>
            <a:r>
              <a:rPr lang="nb-NO" dirty="0">
                <a:latin typeface="Calibri"/>
                <a:cs typeface="Calibri"/>
              </a:rPr>
              <a:t>, selve behandlingen gis foreløpig i utlandet</a:t>
            </a:r>
            <a:endParaRPr lang="nb-NO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Kode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transkraniell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likestrømstimulering, behandling mot depresjon og slagindusert afasi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9F33A825-1F69-4066-87AB-3DA0B722C404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Opprettelse av nye koder</a:t>
            </a:r>
          </a:p>
        </p:txBody>
      </p:sp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AF12FD95-6A75-4B31-B0FA-5B2556F1E336}"/>
              </a:ext>
            </a:extLst>
          </p:cNvPr>
          <p:cNvSpPr/>
          <p:nvPr/>
        </p:nvSpPr>
        <p:spPr>
          <a:xfrm>
            <a:off x="7882628" y="4655602"/>
            <a:ext cx="14088372" cy="1136843"/>
          </a:xfrm>
          <a:custGeom>
            <a:avLst/>
            <a:gdLst>
              <a:gd name="connsiteX0" fmla="*/ 0 w 9950361"/>
              <a:gd name="connsiteY0" fmla="*/ 164732 h 1647318"/>
              <a:gd name="connsiteX1" fmla="*/ 164732 w 9950361"/>
              <a:gd name="connsiteY1" fmla="*/ 0 h 1647318"/>
              <a:gd name="connsiteX2" fmla="*/ 9785629 w 9950361"/>
              <a:gd name="connsiteY2" fmla="*/ 0 h 1647318"/>
              <a:gd name="connsiteX3" fmla="*/ 9950361 w 9950361"/>
              <a:gd name="connsiteY3" fmla="*/ 164732 h 1647318"/>
              <a:gd name="connsiteX4" fmla="*/ 9950361 w 9950361"/>
              <a:gd name="connsiteY4" fmla="*/ 1482586 h 1647318"/>
              <a:gd name="connsiteX5" fmla="*/ 9785629 w 9950361"/>
              <a:gd name="connsiteY5" fmla="*/ 1647318 h 1647318"/>
              <a:gd name="connsiteX6" fmla="*/ 164732 w 9950361"/>
              <a:gd name="connsiteY6" fmla="*/ 1647318 h 1647318"/>
              <a:gd name="connsiteX7" fmla="*/ 0 w 9950361"/>
              <a:gd name="connsiteY7" fmla="*/ 1482586 h 1647318"/>
              <a:gd name="connsiteX8" fmla="*/ 0 w 9950361"/>
              <a:gd name="connsiteY8" fmla="*/ 164732 h 16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0361" h="1647318">
                <a:moveTo>
                  <a:pt x="0" y="164732"/>
                </a:moveTo>
                <a:cubicBezTo>
                  <a:pt x="0" y="73753"/>
                  <a:pt x="73753" y="0"/>
                  <a:pt x="164732" y="0"/>
                </a:cubicBezTo>
                <a:lnTo>
                  <a:pt x="9785629" y="0"/>
                </a:lnTo>
                <a:cubicBezTo>
                  <a:pt x="9876608" y="0"/>
                  <a:pt x="9950361" y="73753"/>
                  <a:pt x="9950361" y="164732"/>
                </a:cubicBezTo>
                <a:lnTo>
                  <a:pt x="9950361" y="1482586"/>
                </a:lnTo>
                <a:cubicBezTo>
                  <a:pt x="9950361" y="1573565"/>
                  <a:pt x="9876608" y="1647318"/>
                  <a:pt x="9785629" y="1647318"/>
                </a:cubicBezTo>
                <a:lnTo>
                  <a:pt x="164732" y="1647318"/>
                </a:lnTo>
                <a:cubicBezTo>
                  <a:pt x="73753" y="1647318"/>
                  <a:pt x="0" y="1573565"/>
                  <a:pt x="0" y="1482586"/>
                </a:cubicBezTo>
                <a:lnTo>
                  <a:pt x="0" y="164732"/>
                </a:lnTo>
                <a:close/>
              </a:path>
            </a:pathLst>
          </a:custGeom>
          <a:solidFill>
            <a:srgbClr val="0274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08" tIns="71108" rIns="71108" bIns="71108" numCol="1" spcCol="1270" anchor="ctr" anchorCtr="0">
            <a:noAutofit/>
          </a:bodyPr>
          <a:lstStyle/>
          <a:p>
            <a:pPr algn="ctr"/>
            <a:r>
              <a:rPr lang="nb-NO" b="1" dirty="0">
                <a:ea typeface="Calibri" panose="020F0502020204030204" pitchFamily="34" charset="0"/>
                <a:cs typeface="Times New Roman" panose="02020603050405020304" pitchFamily="18" charset="0"/>
              </a:rPr>
              <a:t>WEGX90</a:t>
            </a:r>
            <a:r>
              <a:rPr lang="nb-NO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b="1" dirty="0">
                <a:ea typeface="Calibri" panose="020F0502020204030204" pitchFamily="34" charset="0"/>
                <a:cs typeface="Times New Roman" panose="02020603050405020304" pitchFamily="18" charset="0"/>
              </a:rPr>
              <a:t>Doseplan for protonbehandling</a:t>
            </a:r>
            <a:endParaRPr lang="nb-NO" sz="3600" dirty="0">
              <a:ea typeface="Calibri" panose="020F0502020204030204" pitchFamily="34" charset="0"/>
              <a:cs typeface="Arial"/>
            </a:endParaRPr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F94CFB17-00F9-439E-8311-271266AED6D4}"/>
              </a:ext>
            </a:extLst>
          </p:cNvPr>
          <p:cNvCxnSpPr>
            <a:cxnSpLocks/>
          </p:cNvCxnSpPr>
          <p:nvPr/>
        </p:nvCxnSpPr>
        <p:spPr>
          <a:xfrm flipV="1">
            <a:off x="5370809" y="5293205"/>
            <a:ext cx="1940165" cy="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981F90A-1C44-4CC1-B8FC-7D19AA76819E}"/>
              </a:ext>
            </a:extLst>
          </p:cNvPr>
          <p:cNvSpPr txBox="1"/>
          <p:nvPr/>
        </p:nvSpPr>
        <p:spPr>
          <a:xfrm>
            <a:off x="1440181" y="4346303"/>
            <a:ext cx="4335606" cy="1779974"/>
          </a:xfrm>
          <a:prstGeom prst="rect">
            <a:avLst/>
          </a:prstGeom>
          <a:noFill/>
        </p:spPr>
        <p:txBody>
          <a:bodyPr vert="horz" wrap="square" lIns="546100" tIns="546100" rIns="546100" bIns="546100" rtlCol="0">
            <a:spAutoFit/>
          </a:bodyPr>
          <a:lstStyle/>
          <a:p>
            <a:pPr marL="0" indent="0">
              <a:buNone/>
            </a:pPr>
            <a:r>
              <a:rPr lang="nb-NO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Opprettes</a:t>
            </a:r>
          </a:p>
        </p:txBody>
      </p:sp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9AAFDECC-79EF-4431-9DB8-02FAF3981997}"/>
              </a:ext>
            </a:extLst>
          </p:cNvPr>
          <p:cNvSpPr/>
          <p:nvPr/>
        </p:nvSpPr>
        <p:spPr>
          <a:xfrm>
            <a:off x="7882628" y="9663925"/>
            <a:ext cx="14088372" cy="1046887"/>
          </a:xfrm>
          <a:custGeom>
            <a:avLst/>
            <a:gdLst>
              <a:gd name="connsiteX0" fmla="*/ 0 w 9950361"/>
              <a:gd name="connsiteY0" fmla="*/ 164732 h 1647318"/>
              <a:gd name="connsiteX1" fmla="*/ 164732 w 9950361"/>
              <a:gd name="connsiteY1" fmla="*/ 0 h 1647318"/>
              <a:gd name="connsiteX2" fmla="*/ 9785629 w 9950361"/>
              <a:gd name="connsiteY2" fmla="*/ 0 h 1647318"/>
              <a:gd name="connsiteX3" fmla="*/ 9950361 w 9950361"/>
              <a:gd name="connsiteY3" fmla="*/ 164732 h 1647318"/>
              <a:gd name="connsiteX4" fmla="*/ 9950361 w 9950361"/>
              <a:gd name="connsiteY4" fmla="*/ 1482586 h 1647318"/>
              <a:gd name="connsiteX5" fmla="*/ 9785629 w 9950361"/>
              <a:gd name="connsiteY5" fmla="*/ 1647318 h 1647318"/>
              <a:gd name="connsiteX6" fmla="*/ 164732 w 9950361"/>
              <a:gd name="connsiteY6" fmla="*/ 1647318 h 1647318"/>
              <a:gd name="connsiteX7" fmla="*/ 0 w 9950361"/>
              <a:gd name="connsiteY7" fmla="*/ 1482586 h 1647318"/>
              <a:gd name="connsiteX8" fmla="*/ 0 w 9950361"/>
              <a:gd name="connsiteY8" fmla="*/ 164732 h 16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0361" h="1647318">
                <a:moveTo>
                  <a:pt x="0" y="164732"/>
                </a:moveTo>
                <a:cubicBezTo>
                  <a:pt x="0" y="73753"/>
                  <a:pt x="73753" y="0"/>
                  <a:pt x="164732" y="0"/>
                </a:cubicBezTo>
                <a:lnTo>
                  <a:pt x="9785629" y="0"/>
                </a:lnTo>
                <a:cubicBezTo>
                  <a:pt x="9876608" y="0"/>
                  <a:pt x="9950361" y="73753"/>
                  <a:pt x="9950361" y="164732"/>
                </a:cubicBezTo>
                <a:lnTo>
                  <a:pt x="9950361" y="1482586"/>
                </a:lnTo>
                <a:cubicBezTo>
                  <a:pt x="9950361" y="1573565"/>
                  <a:pt x="9876608" y="1647318"/>
                  <a:pt x="9785629" y="1647318"/>
                </a:cubicBezTo>
                <a:lnTo>
                  <a:pt x="164732" y="1647318"/>
                </a:lnTo>
                <a:cubicBezTo>
                  <a:pt x="73753" y="1647318"/>
                  <a:pt x="0" y="1573565"/>
                  <a:pt x="0" y="1482586"/>
                </a:cubicBezTo>
                <a:lnTo>
                  <a:pt x="0" y="164732"/>
                </a:lnTo>
                <a:close/>
              </a:path>
            </a:pathLst>
          </a:custGeom>
          <a:solidFill>
            <a:srgbClr val="0274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08" tIns="71108" rIns="71108" bIns="71108" numCol="1" spcCol="1270" anchor="ctr" anchorCtr="0">
            <a:noAutofit/>
          </a:bodyPr>
          <a:lstStyle/>
          <a:p>
            <a:pPr algn="ctr"/>
            <a:r>
              <a:rPr lang="nb-NO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AAGB20</a:t>
            </a:r>
            <a:r>
              <a:rPr lang="nb-NO" sz="3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Transkraniell</a:t>
            </a:r>
            <a:r>
              <a:rPr lang="nb-NO" b="1" dirty="0">
                <a:solidFill>
                  <a:srgbClr val="FFFFFF"/>
                </a:solidFill>
                <a:ea typeface="Calibri" panose="020F0502020204030204" pitchFamily="34" charset="0"/>
                <a:cs typeface="Arial"/>
              </a:rPr>
              <a:t> likestrømstimulering (</a:t>
            </a:r>
            <a:r>
              <a:rPr lang="nb-NO" b="1" dirty="0" err="1">
                <a:solidFill>
                  <a:srgbClr val="FFFFFF"/>
                </a:solidFill>
                <a:ea typeface="Calibri" panose="020F0502020204030204" pitchFamily="34" charset="0"/>
                <a:cs typeface="Arial"/>
              </a:rPr>
              <a:t>tDCS</a:t>
            </a:r>
            <a:r>
              <a:rPr lang="nb-NO" b="1" dirty="0">
                <a:solidFill>
                  <a:srgbClr val="FFFFFF"/>
                </a:solidFill>
                <a:ea typeface="Calibri" panose="020F0502020204030204" pitchFamily="34" charset="0"/>
                <a:cs typeface="Arial"/>
              </a:rPr>
              <a:t>)</a:t>
            </a:r>
            <a:endParaRPr lang="nb-NO" sz="36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EC3D484E-0C3B-496A-AEEA-65BB4D56D2C0}"/>
              </a:ext>
            </a:extLst>
          </p:cNvPr>
          <p:cNvCxnSpPr>
            <a:cxnSpLocks/>
          </p:cNvCxnSpPr>
          <p:nvPr/>
        </p:nvCxnSpPr>
        <p:spPr>
          <a:xfrm flipV="1">
            <a:off x="5370809" y="10189597"/>
            <a:ext cx="1940165" cy="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FAB4A72-56BC-4F58-BF58-056CC7ACB0B4}"/>
              </a:ext>
            </a:extLst>
          </p:cNvPr>
          <p:cNvSpPr txBox="1"/>
          <p:nvPr/>
        </p:nvSpPr>
        <p:spPr>
          <a:xfrm>
            <a:off x="1450879" y="9247329"/>
            <a:ext cx="4335606" cy="1779974"/>
          </a:xfrm>
          <a:prstGeom prst="rect">
            <a:avLst/>
          </a:prstGeom>
          <a:noFill/>
        </p:spPr>
        <p:txBody>
          <a:bodyPr vert="horz" wrap="square" lIns="546100" tIns="546100" rIns="546100" bIns="546100" rtlCol="0">
            <a:spAutoFit/>
          </a:bodyPr>
          <a:lstStyle/>
          <a:p>
            <a:pPr marL="0" indent="0">
              <a:buNone/>
            </a:pPr>
            <a:r>
              <a:rPr lang="nb-NO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Opprettes</a:t>
            </a:r>
          </a:p>
        </p:txBody>
      </p:sp>
    </p:spTree>
    <p:extLst>
      <p:ext uri="{BB962C8B-B14F-4D97-AF65-F5344CB8AC3E}">
        <p14:creationId xmlns:p14="http://schemas.microsoft.com/office/powerpoint/2010/main" val="721814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3C6CD-89FE-4159-A3A2-03C63891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36" y="2502905"/>
            <a:ext cx="21566696" cy="1324999"/>
          </a:xfrm>
        </p:spPr>
        <p:txBody>
          <a:bodyPr>
            <a:normAutofit/>
          </a:bodyPr>
          <a:lstStyle/>
          <a:p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8A5DCD-C897-46C0-9849-E49F9664F0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32</a:t>
            </a:fld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C0F48E6-9458-4162-B081-6854DDB93BA6}"/>
              </a:ext>
            </a:extLst>
          </p:cNvPr>
          <p:cNvSpPr txBox="1">
            <a:spLocks/>
          </p:cNvSpPr>
          <p:nvPr/>
        </p:nvSpPr>
        <p:spPr>
          <a:xfrm>
            <a:off x="1830276" y="3165404"/>
            <a:ext cx="21566696" cy="807262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/>
          </a:p>
          <a:p>
            <a:endParaRPr lang="nb-NO" sz="4400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71CCB07-BEFF-4FFA-A7C9-AAECDB0982E2}"/>
              </a:ext>
            </a:extLst>
          </p:cNvPr>
          <p:cNvSpPr txBox="1">
            <a:spLocks/>
          </p:cNvSpPr>
          <p:nvPr/>
        </p:nvSpPr>
        <p:spPr>
          <a:xfrm>
            <a:off x="1407858" y="11213095"/>
            <a:ext cx="21566696" cy="27698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  <a:cs typeface="+mn-cs"/>
            </a:endParaRPr>
          </a:p>
          <a:p>
            <a:pPr marL="1371554" lvl="1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300" dirty="0">
              <a:cs typeface="Calibri" panose="020F0502020204030204" pitchFamily="34" charset="0"/>
            </a:endParaRPr>
          </a:p>
          <a:p>
            <a:pPr>
              <a:buClr>
                <a:srgbClr val="0169E8"/>
              </a:buClr>
            </a:pPr>
            <a:endParaRPr lang="nb-NO" sz="6400" b="0" dirty="0">
              <a:solidFill>
                <a:schemeClr val="tx1"/>
              </a:solidFill>
              <a:cs typeface="+mn-cs"/>
            </a:endParaRPr>
          </a:p>
          <a:p>
            <a:endParaRPr lang="nb-NO" sz="4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407617-FF52-4C41-B4E1-3536E71A3A99}"/>
              </a:ext>
            </a:extLst>
          </p:cNvPr>
          <p:cNvSpPr txBox="1"/>
          <p:nvPr/>
        </p:nvSpPr>
        <p:spPr>
          <a:xfrm>
            <a:off x="13462317" y="3165404"/>
            <a:ext cx="5893826" cy="174919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>
                <a:solidFill>
                  <a:srgbClr val="FFFFFF"/>
                </a:solidFill>
              </a:rPr>
              <a:t>Under arbeid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2712DB09-7982-4CB0-83CC-3344D32DBEA4}"/>
              </a:ext>
            </a:extLst>
          </p:cNvPr>
          <p:cNvSpPr txBox="1">
            <a:spLocks/>
          </p:cNvSpPr>
          <p:nvPr/>
        </p:nvSpPr>
        <p:spPr>
          <a:xfrm>
            <a:off x="1407858" y="2668119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539750">
              <a:buNone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Vi oppdaterer teksten til en del koder for å tydeliggjøre</a:t>
            </a:r>
            <a:r>
              <a:rPr lang="nb-NO" dirty="0">
                <a:latin typeface="Calibri"/>
                <a:cs typeface="Calibri"/>
              </a:rPr>
              <a:t> at de kan brukes både ved ren kontroll av utstyr og ved endring av innstillinger</a:t>
            </a:r>
            <a:endParaRPr lang="nb-NO" dirty="0">
              <a:cs typeface="Arial"/>
            </a:endParaRPr>
          </a:p>
          <a:p>
            <a:pPr marL="742950" indent="-742950">
              <a:buFont typeface="+mj-lt"/>
              <a:buAutoNum type="arabicParenR" startAt="3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ADGT00 </a:t>
            </a:r>
            <a:r>
              <a:rPr lang="nb-NO" i="1" dirty="0"/>
              <a:t>Innstilling/kontroll</a:t>
            </a:r>
            <a:r>
              <a:rPr lang="nb-NO" dirty="0"/>
              <a:t> av elektrisk stimulator for </a:t>
            </a:r>
            <a:r>
              <a:rPr lang="nb-NO" dirty="0" err="1"/>
              <a:t>vagusstimulering</a:t>
            </a:r>
            <a:endParaRPr lang="nb-NO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DXGT05 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Justering/kontroll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 høreapparat</a:t>
            </a:r>
            <a:endParaRPr lang="nb-NO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FPGT30 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Justering/kontroll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venstresidig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kunstig hjertepumpe (LVAD)</a:t>
            </a:r>
          </a:p>
          <a:p>
            <a:pPr marL="742950" indent="-742950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FPGT32 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Justering/kontroll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høyresidig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kunstig hjertepumpe (RVAD)</a:t>
            </a:r>
            <a:endParaRPr lang="nb-NO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AAGT00 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Innstilling/kontroll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 elektrisk stimulator med intracerebrale elektroder</a:t>
            </a:r>
          </a:p>
          <a:p>
            <a:pPr marL="742950" indent="-742950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AAGT05 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Innstilling/kontroll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 av elektrisk stimulator for dyp hjernestimulering</a:t>
            </a:r>
            <a:endParaRPr lang="nb-NO" sz="44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742950" indent="-742950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AAGT10 </a:t>
            </a:r>
            <a:r>
              <a:rPr lang="nb-NO" i="1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Innstilling/kontroll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 av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hydrocefalusshunt</a:t>
            </a:r>
          </a:p>
          <a:p>
            <a:pPr marL="742950" indent="-742950">
              <a:buFont typeface="Arial" panose="020B0604020202020204"/>
              <a:buAutoNum type="arabicParenR" startAt="3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742950" indent="-742950">
              <a:buFont typeface="Arial" panose="020B0604020202020204"/>
              <a:buAutoNum type="arabicParenR" startAt="3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9F33A825-1F69-4066-87AB-3DA0B722C404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Justering av kodetekster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7771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3C6CD-89FE-4159-A3A2-03C63891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36" y="2502905"/>
            <a:ext cx="21566696" cy="1324999"/>
          </a:xfrm>
        </p:spPr>
        <p:txBody>
          <a:bodyPr>
            <a:normAutofit/>
          </a:bodyPr>
          <a:lstStyle/>
          <a:p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8A5DCD-C897-46C0-9849-E49F9664F0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33</a:t>
            </a:fld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C0F48E6-9458-4162-B081-6854DDB93BA6}"/>
              </a:ext>
            </a:extLst>
          </p:cNvPr>
          <p:cNvSpPr txBox="1">
            <a:spLocks/>
          </p:cNvSpPr>
          <p:nvPr/>
        </p:nvSpPr>
        <p:spPr>
          <a:xfrm>
            <a:off x="1830276" y="3165404"/>
            <a:ext cx="21566696" cy="807262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>
              <a:cs typeface="Calibri" panose="020F0502020204030204" pitchFamily="34" charset="0"/>
            </a:endParaRPr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2800" dirty="0"/>
          </a:p>
          <a:p>
            <a:endParaRPr lang="nb-NO" sz="4400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71CCB07-BEFF-4FFA-A7C9-AAECDB0982E2}"/>
              </a:ext>
            </a:extLst>
          </p:cNvPr>
          <p:cNvSpPr txBox="1">
            <a:spLocks/>
          </p:cNvSpPr>
          <p:nvPr/>
        </p:nvSpPr>
        <p:spPr>
          <a:xfrm>
            <a:off x="1407858" y="11213095"/>
            <a:ext cx="21566696" cy="27698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b="0" dirty="0">
              <a:solidFill>
                <a:schemeClr val="tx1"/>
              </a:solidFill>
              <a:cs typeface="+mn-cs"/>
            </a:endParaRPr>
          </a:p>
          <a:p>
            <a:pPr marL="1371554" lvl="1" indent="-457200"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1485854" lvl="1" indent="-571500">
              <a:spcAft>
                <a:spcPts val="1000"/>
              </a:spcAft>
              <a:buClr>
                <a:srgbClr val="0169E8"/>
              </a:buClr>
              <a:buFont typeface="Arial" panose="020B0604020202020204" pitchFamily="34" charset="0"/>
              <a:buChar char="•"/>
            </a:pPr>
            <a:endParaRPr lang="nb-NO" sz="4300" dirty="0">
              <a:cs typeface="Calibri" panose="020F0502020204030204" pitchFamily="34" charset="0"/>
            </a:endParaRPr>
          </a:p>
          <a:p>
            <a:pPr>
              <a:buClr>
                <a:srgbClr val="0169E8"/>
              </a:buClr>
            </a:pPr>
            <a:endParaRPr lang="nb-NO" sz="6400" b="0" dirty="0">
              <a:solidFill>
                <a:schemeClr val="tx1"/>
              </a:solidFill>
              <a:cs typeface="+mn-cs"/>
            </a:endParaRPr>
          </a:p>
          <a:p>
            <a:endParaRPr lang="nb-NO" sz="4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407617-FF52-4C41-B4E1-3536E71A3A99}"/>
              </a:ext>
            </a:extLst>
          </p:cNvPr>
          <p:cNvSpPr txBox="1"/>
          <p:nvPr/>
        </p:nvSpPr>
        <p:spPr>
          <a:xfrm>
            <a:off x="13462317" y="3165404"/>
            <a:ext cx="5893826" cy="174919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546100" tIns="546100" rIns="546100" bIns="54610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>
                <a:solidFill>
                  <a:srgbClr val="FFFFFF"/>
                </a:solidFill>
              </a:rPr>
              <a:t>Under arbeid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2712DB09-7982-4CB0-83CC-3344D32DBEA4}"/>
              </a:ext>
            </a:extLst>
          </p:cNvPr>
          <p:cNvSpPr txBox="1">
            <a:spLocks/>
          </p:cNvSpPr>
          <p:nvPr/>
        </p:nvSpPr>
        <p:spPr>
          <a:xfrm>
            <a:off x="1407858" y="2668119"/>
            <a:ext cx="21893090" cy="103313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 drøfting med Helsedirektoratet</a:t>
            </a:r>
            <a:r>
              <a:rPr lang="nb-NO" dirty="0">
                <a:latin typeface="Calibri"/>
                <a:cs typeface="Calibri"/>
              </a:rPr>
              <a:t> oppdaterer vi teksten til følgende koder, som brukes som "prosesskoder" for pasienter som er under kontinuerlig oppfølging med fjernrapportering av data fra medisinsk teknisk utstyr til spesialisthelsetjenesten. Se ISF-regelverket for informasjon om slik oppfølging.</a:t>
            </a:r>
            <a:endParaRPr lang="nb-NO" dirty="0"/>
          </a:p>
          <a:p>
            <a:pPr marL="0" indent="0">
              <a:buNone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9F33A825-1F69-4066-87AB-3DA0B722C404}"/>
              </a:ext>
            </a:extLst>
          </p:cNvPr>
          <p:cNvSpPr txBox="1">
            <a:spLocks/>
          </p:cNvSpPr>
          <p:nvPr/>
        </p:nvSpPr>
        <p:spPr>
          <a:xfrm>
            <a:off x="1375538" y="716491"/>
            <a:ext cx="21783737" cy="1673620"/>
          </a:xfrm>
          <a:prstGeom prst="rect">
            <a:avLst/>
          </a:prstGeom>
          <a:solidFill>
            <a:srgbClr val="0169E8"/>
          </a:solidFill>
        </p:spPr>
        <p:txBody>
          <a:bodyPr vert="horz" lIns="18000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rgbClr val="FFFFFF"/>
                </a:solidFill>
              </a:rPr>
              <a:t>Digital </a:t>
            </a:r>
            <a:r>
              <a:rPr lang="nb-NO" dirty="0" err="1">
                <a:solidFill>
                  <a:srgbClr val="FFFFFF"/>
                </a:solidFill>
              </a:rPr>
              <a:t>hjemmeoppfølging</a:t>
            </a:r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730EFFFB-7E7F-4DED-97DB-DEFD71E3ED9E}"/>
              </a:ext>
            </a:extLst>
          </p:cNvPr>
          <p:cNvSpPr/>
          <p:nvPr/>
        </p:nvSpPr>
        <p:spPr>
          <a:xfrm>
            <a:off x="1944476" y="5481596"/>
            <a:ext cx="9795937" cy="1204748"/>
          </a:xfrm>
          <a:custGeom>
            <a:avLst/>
            <a:gdLst>
              <a:gd name="connsiteX0" fmla="*/ 0 w 6461904"/>
              <a:gd name="connsiteY0" fmla="*/ 166830 h 1668296"/>
              <a:gd name="connsiteX1" fmla="*/ 166830 w 6461904"/>
              <a:gd name="connsiteY1" fmla="*/ 0 h 1668296"/>
              <a:gd name="connsiteX2" fmla="*/ 6295074 w 6461904"/>
              <a:gd name="connsiteY2" fmla="*/ 0 h 1668296"/>
              <a:gd name="connsiteX3" fmla="*/ 6461904 w 6461904"/>
              <a:gd name="connsiteY3" fmla="*/ 166830 h 1668296"/>
              <a:gd name="connsiteX4" fmla="*/ 6461904 w 6461904"/>
              <a:gd name="connsiteY4" fmla="*/ 1501466 h 1668296"/>
              <a:gd name="connsiteX5" fmla="*/ 6295074 w 6461904"/>
              <a:gd name="connsiteY5" fmla="*/ 1668296 h 1668296"/>
              <a:gd name="connsiteX6" fmla="*/ 166830 w 6461904"/>
              <a:gd name="connsiteY6" fmla="*/ 1668296 h 1668296"/>
              <a:gd name="connsiteX7" fmla="*/ 0 w 6461904"/>
              <a:gd name="connsiteY7" fmla="*/ 1501466 h 1668296"/>
              <a:gd name="connsiteX8" fmla="*/ 0 w 6461904"/>
              <a:gd name="connsiteY8" fmla="*/ 166830 h 16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1904" h="1668296">
                <a:moveTo>
                  <a:pt x="0" y="166830"/>
                </a:moveTo>
                <a:cubicBezTo>
                  <a:pt x="0" y="74692"/>
                  <a:pt x="74692" y="0"/>
                  <a:pt x="166830" y="0"/>
                </a:cubicBezTo>
                <a:lnTo>
                  <a:pt x="6295074" y="0"/>
                </a:lnTo>
                <a:cubicBezTo>
                  <a:pt x="6387212" y="0"/>
                  <a:pt x="6461904" y="74692"/>
                  <a:pt x="6461904" y="166830"/>
                </a:cubicBezTo>
                <a:lnTo>
                  <a:pt x="6461904" y="1501466"/>
                </a:lnTo>
                <a:cubicBezTo>
                  <a:pt x="6461904" y="1593604"/>
                  <a:pt x="6387212" y="1668296"/>
                  <a:pt x="6295074" y="1668296"/>
                </a:cubicBezTo>
                <a:lnTo>
                  <a:pt x="166830" y="1668296"/>
                </a:lnTo>
                <a:cubicBezTo>
                  <a:pt x="74692" y="1668296"/>
                  <a:pt x="0" y="1593604"/>
                  <a:pt x="0" y="1501466"/>
                </a:cubicBezTo>
                <a:lnTo>
                  <a:pt x="0" y="16683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723" tIns="71723" rIns="71723" bIns="71723" numCol="1" spcCol="1270" anchor="ctr" anchorCtr="0">
            <a:noAutofit/>
          </a:bodyPr>
          <a:lstStyle/>
          <a:p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FPFE44 Avlesning</a:t>
            </a:r>
            <a:r>
              <a:rPr lang="nb-NO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og tolking av fjernrapporterte data fra pacemaker </a:t>
            </a:r>
            <a:r>
              <a:rPr lang="nb-NO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nb-NO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ICD</a:t>
            </a:r>
            <a:endParaRPr lang="nb-NO" sz="3200" b="1" dirty="0">
              <a:solidFill>
                <a:schemeClr val="bg1"/>
              </a:solidFill>
              <a:ea typeface="Calibri" panose="020F0502020204030204" pitchFamily="34" charset="0"/>
              <a:cs typeface="Arial"/>
            </a:endParaRPr>
          </a:p>
        </p:txBody>
      </p:sp>
      <p:sp>
        <p:nvSpPr>
          <p:cNvPr id="20" name="Frihåndsform: figur 19">
            <a:extLst>
              <a:ext uri="{FF2B5EF4-FFF2-40B4-BE49-F238E27FC236}">
                <a16:creationId xmlns:a16="http://schemas.microsoft.com/office/drawing/2014/main" id="{5FA56D70-3C53-4090-9C7A-C7337EF0682C}"/>
              </a:ext>
            </a:extLst>
          </p:cNvPr>
          <p:cNvSpPr/>
          <p:nvPr/>
        </p:nvSpPr>
        <p:spPr>
          <a:xfrm>
            <a:off x="12729654" y="5472714"/>
            <a:ext cx="9950361" cy="1182077"/>
          </a:xfrm>
          <a:custGeom>
            <a:avLst/>
            <a:gdLst>
              <a:gd name="connsiteX0" fmla="*/ 0 w 9950361"/>
              <a:gd name="connsiteY0" fmla="*/ 164732 h 1647318"/>
              <a:gd name="connsiteX1" fmla="*/ 164732 w 9950361"/>
              <a:gd name="connsiteY1" fmla="*/ 0 h 1647318"/>
              <a:gd name="connsiteX2" fmla="*/ 9785629 w 9950361"/>
              <a:gd name="connsiteY2" fmla="*/ 0 h 1647318"/>
              <a:gd name="connsiteX3" fmla="*/ 9950361 w 9950361"/>
              <a:gd name="connsiteY3" fmla="*/ 164732 h 1647318"/>
              <a:gd name="connsiteX4" fmla="*/ 9950361 w 9950361"/>
              <a:gd name="connsiteY4" fmla="*/ 1482586 h 1647318"/>
              <a:gd name="connsiteX5" fmla="*/ 9785629 w 9950361"/>
              <a:gd name="connsiteY5" fmla="*/ 1647318 h 1647318"/>
              <a:gd name="connsiteX6" fmla="*/ 164732 w 9950361"/>
              <a:gd name="connsiteY6" fmla="*/ 1647318 h 1647318"/>
              <a:gd name="connsiteX7" fmla="*/ 0 w 9950361"/>
              <a:gd name="connsiteY7" fmla="*/ 1482586 h 1647318"/>
              <a:gd name="connsiteX8" fmla="*/ 0 w 9950361"/>
              <a:gd name="connsiteY8" fmla="*/ 164732 h 16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0361" h="1647318">
                <a:moveTo>
                  <a:pt x="0" y="164732"/>
                </a:moveTo>
                <a:cubicBezTo>
                  <a:pt x="0" y="73753"/>
                  <a:pt x="73753" y="0"/>
                  <a:pt x="164732" y="0"/>
                </a:cubicBezTo>
                <a:lnTo>
                  <a:pt x="9785629" y="0"/>
                </a:lnTo>
                <a:cubicBezTo>
                  <a:pt x="9876608" y="0"/>
                  <a:pt x="9950361" y="73753"/>
                  <a:pt x="9950361" y="164732"/>
                </a:cubicBezTo>
                <a:lnTo>
                  <a:pt x="9950361" y="1482586"/>
                </a:lnTo>
                <a:cubicBezTo>
                  <a:pt x="9950361" y="1573565"/>
                  <a:pt x="9876608" y="1647318"/>
                  <a:pt x="9785629" y="1647318"/>
                </a:cubicBezTo>
                <a:lnTo>
                  <a:pt x="164732" y="1647318"/>
                </a:lnTo>
                <a:cubicBezTo>
                  <a:pt x="73753" y="1647318"/>
                  <a:pt x="0" y="1573565"/>
                  <a:pt x="0" y="1482586"/>
                </a:cubicBezTo>
                <a:lnTo>
                  <a:pt x="0" y="164732"/>
                </a:lnTo>
                <a:close/>
              </a:path>
            </a:pathLst>
          </a:custGeom>
          <a:solidFill>
            <a:srgbClr val="0274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08" tIns="71108" rIns="71108" bIns="71108" numCol="1" spcCol="1270" anchor="ctr" anchorCtr="0">
            <a:noAutofit/>
          </a:bodyPr>
          <a:lstStyle/>
          <a:p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nb-NO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hjemmeoppfølging</a:t>
            </a:r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av fjernrapporterte data fra pacemaker </a:t>
            </a:r>
            <a:r>
              <a:rPr lang="nb-NO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ICD</a:t>
            </a:r>
            <a:endParaRPr lang="nb-NO" b="1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E01A99A-AB5D-4A0A-93A1-D3CA5F261C53}"/>
              </a:ext>
            </a:extLst>
          </p:cNvPr>
          <p:cNvSpPr txBox="1"/>
          <p:nvPr/>
        </p:nvSpPr>
        <p:spPr>
          <a:xfrm>
            <a:off x="4846998" y="11488575"/>
            <a:ext cx="4949618" cy="1749197"/>
          </a:xfrm>
          <a:prstGeom prst="rect">
            <a:avLst/>
          </a:prstGeom>
          <a:noFill/>
        </p:spPr>
        <p:txBody>
          <a:bodyPr vert="horz" wrap="square" lIns="546100" tIns="546100" rIns="546100" bIns="54610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>
                <a:cs typeface="Arial"/>
              </a:rPr>
              <a:t>Gammel tekst</a:t>
            </a:r>
            <a:endParaRPr lang="nb-NO" sz="4200" b="1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5E4D059-05CE-4CD6-9AE0-96CE07D9E8FB}"/>
              </a:ext>
            </a:extLst>
          </p:cNvPr>
          <p:cNvSpPr txBox="1"/>
          <p:nvPr/>
        </p:nvSpPr>
        <p:spPr>
          <a:xfrm>
            <a:off x="15932909" y="11369443"/>
            <a:ext cx="3952568" cy="1749197"/>
          </a:xfrm>
          <a:prstGeom prst="rect">
            <a:avLst/>
          </a:prstGeom>
          <a:noFill/>
        </p:spPr>
        <p:txBody>
          <a:bodyPr vert="horz" wrap="square" lIns="546100" tIns="546100" rIns="546100" bIns="54610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nb-NO" sz="4200" b="1" dirty="0"/>
              <a:t>Ny tekst</a:t>
            </a:r>
          </a:p>
        </p:txBody>
      </p: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9708163C-3E0F-4D75-A3B9-D28A4FC72CD3}"/>
              </a:ext>
            </a:extLst>
          </p:cNvPr>
          <p:cNvCxnSpPr>
            <a:cxnSpLocks/>
          </p:cNvCxnSpPr>
          <p:nvPr/>
        </p:nvCxnSpPr>
        <p:spPr>
          <a:xfrm>
            <a:off x="11883472" y="6075087"/>
            <a:ext cx="836520" cy="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C10E29EC-154B-4DF2-986A-8BF3F7F4C639}"/>
              </a:ext>
            </a:extLst>
          </p:cNvPr>
          <p:cNvSpPr/>
          <p:nvPr/>
        </p:nvSpPr>
        <p:spPr>
          <a:xfrm>
            <a:off x="1968022" y="6841751"/>
            <a:ext cx="9795937" cy="1204748"/>
          </a:xfrm>
          <a:custGeom>
            <a:avLst/>
            <a:gdLst>
              <a:gd name="connsiteX0" fmla="*/ 0 w 6461904"/>
              <a:gd name="connsiteY0" fmla="*/ 166830 h 1668296"/>
              <a:gd name="connsiteX1" fmla="*/ 166830 w 6461904"/>
              <a:gd name="connsiteY1" fmla="*/ 0 h 1668296"/>
              <a:gd name="connsiteX2" fmla="*/ 6295074 w 6461904"/>
              <a:gd name="connsiteY2" fmla="*/ 0 h 1668296"/>
              <a:gd name="connsiteX3" fmla="*/ 6461904 w 6461904"/>
              <a:gd name="connsiteY3" fmla="*/ 166830 h 1668296"/>
              <a:gd name="connsiteX4" fmla="*/ 6461904 w 6461904"/>
              <a:gd name="connsiteY4" fmla="*/ 1501466 h 1668296"/>
              <a:gd name="connsiteX5" fmla="*/ 6295074 w 6461904"/>
              <a:gd name="connsiteY5" fmla="*/ 1668296 h 1668296"/>
              <a:gd name="connsiteX6" fmla="*/ 166830 w 6461904"/>
              <a:gd name="connsiteY6" fmla="*/ 1668296 h 1668296"/>
              <a:gd name="connsiteX7" fmla="*/ 0 w 6461904"/>
              <a:gd name="connsiteY7" fmla="*/ 1501466 h 1668296"/>
              <a:gd name="connsiteX8" fmla="*/ 0 w 6461904"/>
              <a:gd name="connsiteY8" fmla="*/ 166830 h 16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1904" h="1668296">
                <a:moveTo>
                  <a:pt x="0" y="166830"/>
                </a:moveTo>
                <a:cubicBezTo>
                  <a:pt x="0" y="74692"/>
                  <a:pt x="74692" y="0"/>
                  <a:pt x="166830" y="0"/>
                </a:cubicBezTo>
                <a:lnTo>
                  <a:pt x="6295074" y="0"/>
                </a:lnTo>
                <a:cubicBezTo>
                  <a:pt x="6387212" y="0"/>
                  <a:pt x="6461904" y="74692"/>
                  <a:pt x="6461904" y="166830"/>
                </a:cubicBezTo>
                <a:lnTo>
                  <a:pt x="6461904" y="1501466"/>
                </a:lnTo>
                <a:cubicBezTo>
                  <a:pt x="6461904" y="1593604"/>
                  <a:pt x="6387212" y="1668296"/>
                  <a:pt x="6295074" y="1668296"/>
                </a:cubicBezTo>
                <a:lnTo>
                  <a:pt x="166830" y="1668296"/>
                </a:lnTo>
                <a:cubicBezTo>
                  <a:pt x="74692" y="1668296"/>
                  <a:pt x="0" y="1593604"/>
                  <a:pt x="0" y="1501466"/>
                </a:cubicBezTo>
                <a:lnTo>
                  <a:pt x="0" y="16683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723" tIns="71723" rIns="71723" bIns="71723" numCol="1" spcCol="1270" anchor="ctr" anchorCtr="0">
            <a:noAutofit/>
          </a:bodyPr>
          <a:lstStyle/>
          <a:p>
            <a:r>
              <a:rPr lang="nb-NO" sz="3200" b="1" dirty="0">
                <a:cs typeface="Times New Roman" panose="02020603050405020304" pitchFamily="18" charset="0"/>
              </a:rPr>
              <a:t>GDFC34</a:t>
            </a:r>
            <a:r>
              <a:rPr lang="nb-NO" sz="3200" b="1" dirty="0">
                <a:cs typeface="Arial"/>
              </a:rPr>
              <a:t> Avlesning og tolking av fjernrapporterte data for spirometri</a:t>
            </a:r>
            <a:endParaRPr lang="nb-NO" b="1" dirty="0"/>
          </a:p>
        </p:txBody>
      </p:sp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DA539749-49A5-47E7-9C30-FFC7247F7265}"/>
              </a:ext>
            </a:extLst>
          </p:cNvPr>
          <p:cNvSpPr/>
          <p:nvPr/>
        </p:nvSpPr>
        <p:spPr>
          <a:xfrm>
            <a:off x="12758359" y="6832869"/>
            <a:ext cx="9950361" cy="1182077"/>
          </a:xfrm>
          <a:custGeom>
            <a:avLst/>
            <a:gdLst>
              <a:gd name="connsiteX0" fmla="*/ 0 w 9950361"/>
              <a:gd name="connsiteY0" fmla="*/ 164732 h 1647318"/>
              <a:gd name="connsiteX1" fmla="*/ 164732 w 9950361"/>
              <a:gd name="connsiteY1" fmla="*/ 0 h 1647318"/>
              <a:gd name="connsiteX2" fmla="*/ 9785629 w 9950361"/>
              <a:gd name="connsiteY2" fmla="*/ 0 h 1647318"/>
              <a:gd name="connsiteX3" fmla="*/ 9950361 w 9950361"/>
              <a:gd name="connsiteY3" fmla="*/ 164732 h 1647318"/>
              <a:gd name="connsiteX4" fmla="*/ 9950361 w 9950361"/>
              <a:gd name="connsiteY4" fmla="*/ 1482586 h 1647318"/>
              <a:gd name="connsiteX5" fmla="*/ 9785629 w 9950361"/>
              <a:gd name="connsiteY5" fmla="*/ 1647318 h 1647318"/>
              <a:gd name="connsiteX6" fmla="*/ 164732 w 9950361"/>
              <a:gd name="connsiteY6" fmla="*/ 1647318 h 1647318"/>
              <a:gd name="connsiteX7" fmla="*/ 0 w 9950361"/>
              <a:gd name="connsiteY7" fmla="*/ 1482586 h 1647318"/>
              <a:gd name="connsiteX8" fmla="*/ 0 w 9950361"/>
              <a:gd name="connsiteY8" fmla="*/ 164732 h 16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0361" h="1647318">
                <a:moveTo>
                  <a:pt x="0" y="164732"/>
                </a:moveTo>
                <a:cubicBezTo>
                  <a:pt x="0" y="73753"/>
                  <a:pt x="73753" y="0"/>
                  <a:pt x="164732" y="0"/>
                </a:cubicBezTo>
                <a:lnTo>
                  <a:pt x="9785629" y="0"/>
                </a:lnTo>
                <a:cubicBezTo>
                  <a:pt x="9876608" y="0"/>
                  <a:pt x="9950361" y="73753"/>
                  <a:pt x="9950361" y="164732"/>
                </a:cubicBezTo>
                <a:lnTo>
                  <a:pt x="9950361" y="1482586"/>
                </a:lnTo>
                <a:cubicBezTo>
                  <a:pt x="9950361" y="1573565"/>
                  <a:pt x="9876608" y="1647318"/>
                  <a:pt x="9785629" y="1647318"/>
                </a:cubicBezTo>
                <a:lnTo>
                  <a:pt x="164732" y="1647318"/>
                </a:lnTo>
                <a:cubicBezTo>
                  <a:pt x="73753" y="1647318"/>
                  <a:pt x="0" y="1573565"/>
                  <a:pt x="0" y="1482586"/>
                </a:cubicBezTo>
                <a:lnTo>
                  <a:pt x="0" y="164732"/>
                </a:lnTo>
                <a:close/>
              </a:path>
            </a:pathLst>
          </a:custGeom>
          <a:solidFill>
            <a:srgbClr val="0274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08" tIns="71108" rIns="71108" bIns="71108" numCol="1" spcCol="1270" anchor="ctr" anchorCtr="0">
            <a:noAutofit/>
          </a:bodyPr>
          <a:lstStyle/>
          <a:p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nb-NO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hjemmeoppfølging</a:t>
            </a:r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av fjernrapporterte data fra spirometri</a:t>
            </a:r>
            <a:endParaRPr lang="nb-NO" b="1" dirty="0"/>
          </a:p>
        </p:txBody>
      </p: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03AB83AD-90C4-45C2-8292-FCB4D665686D}"/>
              </a:ext>
            </a:extLst>
          </p:cNvPr>
          <p:cNvCxnSpPr>
            <a:cxnSpLocks/>
          </p:cNvCxnSpPr>
          <p:nvPr/>
        </p:nvCxnSpPr>
        <p:spPr>
          <a:xfrm>
            <a:off x="11911772" y="7435242"/>
            <a:ext cx="836520" cy="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ihåndsform: figur 31">
            <a:extLst>
              <a:ext uri="{FF2B5EF4-FFF2-40B4-BE49-F238E27FC236}">
                <a16:creationId xmlns:a16="http://schemas.microsoft.com/office/drawing/2014/main" id="{B27A2B30-0F77-4545-B37A-0D19DB1D2FA3}"/>
              </a:ext>
            </a:extLst>
          </p:cNvPr>
          <p:cNvSpPr/>
          <p:nvPr/>
        </p:nvSpPr>
        <p:spPr>
          <a:xfrm>
            <a:off x="1968919" y="8201906"/>
            <a:ext cx="9795937" cy="1204748"/>
          </a:xfrm>
          <a:custGeom>
            <a:avLst/>
            <a:gdLst>
              <a:gd name="connsiteX0" fmla="*/ 0 w 6461904"/>
              <a:gd name="connsiteY0" fmla="*/ 166830 h 1668296"/>
              <a:gd name="connsiteX1" fmla="*/ 166830 w 6461904"/>
              <a:gd name="connsiteY1" fmla="*/ 0 h 1668296"/>
              <a:gd name="connsiteX2" fmla="*/ 6295074 w 6461904"/>
              <a:gd name="connsiteY2" fmla="*/ 0 h 1668296"/>
              <a:gd name="connsiteX3" fmla="*/ 6461904 w 6461904"/>
              <a:gd name="connsiteY3" fmla="*/ 166830 h 1668296"/>
              <a:gd name="connsiteX4" fmla="*/ 6461904 w 6461904"/>
              <a:gd name="connsiteY4" fmla="*/ 1501466 h 1668296"/>
              <a:gd name="connsiteX5" fmla="*/ 6295074 w 6461904"/>
              <a:gd name="connsiteY5" fmla="*/ 1668296 h 1668296"/>
              <a:gd name="connsiteX6" fmla="*/ 166830 w 6461904"/>
              <a:gd name="connsiteY6" fmla="*/ 1668296 h 1668296"/>
              <a:gd name="connsiteX7" fmla="*/ 0 w 6461904"/>
              <a:gd name="connsiteY7" fmla="*/ 1501466 h 1668296"/>
              <a:gd name="connsiteX8" fmla="*/ 0 w 6461904"/>
              <a:gd name="connsiteY8" fmla="*/ 166830 h 16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1904" h="1668296">
                <a:moveTo>
                  <a:pt x="0" y="166830"/>
                </a:moveTo>
                <a:cubicBezTo>
                  <a:pt x="0" y="74692"/>
                  <a:pt x="74692" y="0"/>
                  <a:pt x="166830" y="0"/>
                </a:cubicBezTo>
                <a:lnTo>
                  <a:pt x="6295074" y="0"/>
                </a:lnTo>
                <a:cubicBezTo>
                  <a:pt x="6387212" y="0"/>
                  <a:pt x="6461904" y="74692"/>
                  <a:pt x="6461904" y="166830"/>
                </a:cubicBezTo>
                <a:lnTo>
                  <a:pt x="6461904" y="1501466"/>
                </a:lnTo>
                <a:cubicBezTo>
                  <a:pt x="6461904" y="1593604"/>
                  <a:pt x="6387212" y="1668296"/>
                  <a:pt x="6295074" y="1668296"/>
                </a:cubicBezTo>
                <a:lnTo>
                  <a:pt x="166830" y="1668296"/>
                </a:lnTo>
                <a:cubicBezTo>
                  <a:pt x="74692" y="1668296"/>
                  <a:pt x="0" y="1593604"/>
                  <a:pt x="0" y="1501466"/>
                </a:cubicBezTo>
                <a:lnTo>
                  <a:pt x="0" y="16683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723" tIns="71723" rIns="71723" bIns="71723" numCol="1" spcCol="1270" anchor="ctr" anchorCtr="0">
            <a:noAutofit/>
          </a:bodyPr>
          <a:lstStyle/>
          <a:p>
            <a:r>
              <a:rPr lang="nb-NO" sz="3200" b="1" dirty="0">
                <a:cs typeface="Arial"/>
              </a:rPr>
              <a:t>GXAV40 Avlesning og tolking av fjernrapporterte data fra CPAP eller BIPAP/NIV</a:t>
            </a:r>
            <a:endParaRPr lang="nb-NO" b="1" dirty="0"/>
          </a:p>
        </p:txBody>
      </p:sp>
      <p:sp>
        <p:nvSpPr>
          <p:cNvPr id="33" name="Frihåndsform: figur 32">
            <a:extLst>
              <a:ext uri="{FF2B5EF4-FFF2-40B4-BE49-F238E27FC236}">
                <a16:creationId xmlns:a16="http://schemas.microsoft.com/office/drawing/2014/main" id="{59EA243A-6C56-4B21-8E83-29E3D5FCEAE7}"/>
              </a:ext>
            </a:extLst>
          </p:cNvPr>
          <p:cNvSpPr/>
          <p:nvPr/>
        </p:nvSpPr>
        <p:spPr>
          <a:xfrm>
            <a:off x="12764418" y="8193024"/>
            <a:ext cx="9950361" cy="1182077"/>
          </a:xfrm>
          <a:custGeom>
            <a:avLst/>
            <a:gdLst>
              <a:gd name="connsiteX0" fmla="*/ 0 w 9950361"/>
              <a:gd name="connsiteY0" fmla="*/ 164732 h 1647318"/>
              <a:gd name="connsiteX1" fmla="*/ 164732 w 9950361"/>
              <a:gd name="connsiteY1" fmla="*/ 0 h 1647318"/>
              <a:gd name="connsiteX2" fmla="*/ 9785629 w 9950361"/>
              <a:gd name="connsiteY2" fmla="*/ 0 h 1647318"/>
              <a:gd name="connsiteX3" fmla="*/ 9950361 w 9950361"/>
              <a:gd name="connsiteY3" fmla="*/ 164732 h 1647318"/>
              <a:gd name="connsiteX4" fmla="*/ 9950361 w 9950361"/>
              <a:gd name="connsiteY4" fmla="*/ 1482586 h 1647318"/>
              <a:gd name="connsiteX5" fmla="*/ 9785629 w 9950361"/>
              <a:gd name="connsiteY5" fmla="*/ 1647318 h 1647318"/>
              <a:gd name="connsiteX6" fmla="*/ 164732 w 9950361"/>
              <a:gd name="connsiteY6" fmla="*/ 1647318 h 1647318"/>
              <a:gd name="connsiteX7" fmla="*/ 0 w 9950361"/>
              <a:gd name="connsiteY7" fmla="*/ 1482586 h 1647318"/>
              <a:gd name="connsiteX8" fmla="*/ 0 w 9950361"/>
              <a:gd name="connsiteY8" fmla="*/ 164732 h 16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0361" h="1647318">
                <a:moveTo>
                  <a:pt x="0" y="164732"/>
                </a:moveTo>
                <a:cubicBezTo>
                  <a:pt x="0" y="73753"/>
                  <a:pt x="73753" y="0"/>
                  <a:pt x="164732" y="0"/>
                </a:cubicBezTo>
                <a:lnTo>
                  <a:pt x="9785629" y="0"/>
                </a:lnTo>
                <a:cubicBezTo>
                  <a:pt x="9876608" y="0"/>
                  <a:pt x="9950361" y="73753"/>
                  <a:pt x="9950361" y="164732"/>
                </a:cubicBezTo>
                <a:lnTo>
                  <a:pt x="9950361" y="1482586"/>
                </a:lnTo>
                <a:cubicBezTo>
                  <a:pt x="9950361" y="1573565"/>
                  <a:pt x="9876608" y="1647318"/>
                  <a:pt x="9785629" y="1647318"/>
                </a:cubicBezTo>
                <a:lnTo>
                  <a:pt x="164732" y="1647318"/>
                </a:lnTo>
                <a:cubicBezTo>
                  <a:pt x="73753" y="1647318"/>
                  <a:pt x="0" y="1573565"/>
                  <a:pt x="0" y="1482586"/>
                </a:cubicBezTo>
                <a:lnTo>
                  <a:pt x="0" y="164732"/>
                </a:lnTo>
                <a:close/>
              </a:path>
            </a:pathLst>
          </a:custGeom>
          <a:solidFill>
            <a:srgbClr val="0274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08" tIns="71108" rIns="71108" bIns="71108" numCol="1" spcCol="1270" anchor="ctr" anchorCtr="0">
            <a:noAutofit/>
          </a:bodyPr>
          <a:lstStyle/>
          <a:p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nb-NO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hjemmeoppfølging</a:t>
            </a:r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av fjernrapporterte data fra CPAP eller BIPAP/NIV</a:t>
            </a:r>
            <a:endParaRPr lang="nb-NO" b="1" dirty="0"/>
          </a:p>
        </p:txBody>
      </p: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EF3E6EEF-06EE-40BB-BB24-311666AAB436}"/>
              </a:ext>
            </a:extLst>
          </p:cNvPr>
          <p:cNvCxnSpPr>
            <a:cxnSpLocks/>
          </p:cNvCxnSpPr>
          <p:nvPr/>
        </p:nvCxnSpPr>
        <p:spPr>
          <a:xfrm>
            <a:off x="11917426" y="8795397"/>
            <a:ext cx="836520" cy="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ihåndsform: figur 34">
            <a:extLst>
              <a:ext uri="{FF2B5EF4-FFF2-40B4-BE49-F238E27FC236}">
                <a16:creationId xmlns:a16="http://schemas.microsoft.com/office/drawing/2014/main" id="{67659708-64D3-4746-81E2-1226595F1BED}"/>
              </a:ext>
            </a:extLst>
          </p:cNvPr>
          <p:cNvSpPr/>
          <p:nvPr/>
        </p:nvSpPr>
        <p:spPr>
          <a:xfrm>
            <a:off x="1969817" y="9562061"/>
            <a:ext cx="9795937" cy="1204748"/>
          </a:xfrm>
          <a:custGeom>
            <a:avLst/>
            <a:gdLst>
              <a:gd name="connsiteX0" fmla="*/ 0 w 6461904"/>
              <a:gd name="connsiteY0" fmla="*/ 166830 h 1668296"/>
              <a:gd name="connsiteX1" fmla="*/ 166830 w 6461904"/>
              <a:gd name="connsiteY1" fmla="*/ 0 h 1668296"/>
              <a:gd name="connsiteX2" fmla="*/ 6295074 w 6461904"/>
              <a:gd name="connsiteY2" fmla="*/ 0 h 1668296"/>
              <a:gd name="connsiteX3" fmla="*/ 6461904 w 6461904"/>
              <a:gd name="connsiteY3" fmla="*/ 166830 h 1668296"/>
              <a:gd name="connsiteX4" fmla="*/ 6461904 w 6461904"/>
              <a:gd name="connsiteY4" fmla="*/ 1501466 h 1668296"/>
              <a:gd name="connsiteX5" fmla="*/ 6295074 w 6461904"/>
              <a:gd name="connsiteY5" fmla="*/ 1668296 h 1668296"/>
              <a:gd name="connsiteX6" fmla="*/ 166830 w 6461904"/>
              <a:gd name="connsiteY6" fmla="*/ 1668296 h 1668296"/>
              <a:gd name="connsiteX7" fmla="*/ 0 w 6461904"/>
              <a:gd name="connsiteY7" fmla="*/ 1501466 h 1668296"/>
              <a:gd name="connsiteX8" fmla="*/ 0 w 6461904"/>
              <a:gd name="connsiteY8" fmla="*/ 166830 h 16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1904" h="1668296">
                <a:moveTo>
                  <a:pt x="0" y="166830"/>
                </a:moveTo>
                <a:cubicBezTo>
                  <a:pt x="0" y="74692"/>
                  <a:pt x="74692" y="0"/>
                  <a:pt x="166830" y="0"/>
                </a:cubicBezTo>
                <a:lnTo>
                  <a:pt x="6295074" y="0"/>
                </a:lnTo>
                <a:cubicBezTo>
                  <a:pt x="6387212" y="0"/>
                  <a:pt x="6461904" y="74692"/>
                  <a:pt x="6461904" y="166830"/>
                </a:cubicBezTo>
                <a:lnTo>
                  <a:pt x="6461904" y="1501466"/>
                </a:lnTo>
                <a:cubicBezTo>
                  <a:pt x="6461904" y="1593604"/>
                  <a:pt x="6387212" y="1668296"/>
                  <a:pt x="6295074" y="1668296"/>
                </a:cubicBezTo>
                <a:lnTo>
                  <a:pt x="166830" y="1668296"/>
                </a:lnTo>
                <a:cubicBezTo>
                  <a:pt x="74692" y="1668296"/>
                  <a:pt x="0" y="1593604"/>
                  <a:pt x="0" y="1501466"/>
                </a:cubicBezTo>
                <a:lnTo>
                  <a:pt x="0" y="16683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723" tIns="71723" rIns="71723" bIns="71723" numCol="1" spcCol="1270" anchor="ctr" anchorCtr="0">
            <a:noAutofit/>
          </a:bodyPr>
          <a:lstStyle/>
          <a:p>
            <a:r>
              <a:rPr lang="nb-NO" sz="3200" b="1" dirty="0">
                <a:cs typeface="Arial"/>
              </a:rPr>
              <a:t>WMFX00 Avlesning og tolking av fjernrapporterte data fra annet medisinsk teknisk utstyr</a:t>
            </a:r>
            <a:endParaRPr lang="nb-NO" b="1" dirty="0"/>
          </a:p>
        </p:txBody>
      </p:sp>
      <p:sp>
        <p:nvSpPr>
          <p:cNvPr id="36" name="Frihåndsform: figur 35">
            <a:extLst>
              <a:ext uri="{FF2B5EF4-FFF2-40B4-BE49-F238E27FC236}">
                <a16:creationId xmlns:a16="http://schemas.microsoft.com/office/drawing/2014/main" id="{8410071F-C5E5-42BB-9679-02AB0420CA7E}"/>
              </a:ext>
            </a:extLst>
          </p:cNvPr>
          <p:cNvSpPr/>
          <p:nvPr/>
        </p:nvSpPr>
        <p:spPr>
          <a:xfrm>
            <a:off x="12770480" y="9553179"/>
            <a:ext cx="9950361" cy="1182077"/>
          </a:xfrm>
          <a:custGeom>
            <a:avLst/>
            <a:gdLst>
              <a:gd name="connsiteX0" fmla="*/ 0 w 9950361"/>
              <a:gd name="connsiteY0" fmla="*/ 164732 h 1647318"/>
              <a:gd name="connsiteX1" fmla="*/ 164732 w 9950361"/>
              <a:gd name="connsiteY1" fmla="*/ 0 h 1647318"/>
              <a:gd name="connsiteX2" fmla="*/ 9785629 w 9950361"/>
              <a:gd name="connsiteY2" fmla="*/ 0 h 1647318"/>
              <a:gd name="connsiteX3" fmla="*/ 9950361 w 9950361"/>
              <a:gd name="connsiteY3" fmla="*/ 164732 h 1647318"/>
              <a:gd name="connsiteX4" fmla="*/ 9950361 w 9950361"/>
              <a:gd name="connsiteY4" fmla="*/ 1482586 h 1647318"/>
              <a:gd name="connsiteX5" fmla="*/ 9785629 w 9950361"/>
              <a:gd name="connsiteY5" fmla="*/ 1647318 h 1647318"/>
              <a:gd name="connsiteX6" fmla="*/ 164732 w 9950361"/>
              <a:gd name="connsiteY6" fmla="*/ 1647318 h 1647318"/>
              <a:gd name="connsiteX7" fmla="*/ 0 w 9950361"/>
              <a:gd name="connsiteY7" fmla="*/ 1482586 h 1647318"/>
              <a:gd name="connsiteX8" fmla="*/ 0 w 9950361"/>
              <a:gd name="connsiteY8" fmla="*/ 164732 h 16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0361" h="1647318">
                <a:moveTo>
                  <a:pt x="0" y="164732"/>
                </a:moveTo>
                <a:cubicBezTo>
                  <a:pt x="0" y="73753"/>
                  <a:pt x="73753" y="0"/>
                  <a:pt x="164732" y="0"/>
                </a:cubicBezTo>
                <a:lnTo>
                  <a:pt x="9785629" y="0"/>
                </a:lnTo>
                <a:cubicBezTo>
                  <a:pt x="9876608" y="0"/>
                  <a:pt x="9950361" y="73753"/>
                  <a:pt x="9950361" y="164732"/>
                </a:cubicBezTo>
                <a:lnTo>
                  <a:pt x="9950361" y="1482586"/>
                </a:lnTo>
                <a:cubicBezTo>
                  <a:pt x="9950361" y="1573565"/>
                  <a:pt x="9876608" y="1647318"/>
                  <a:pt x="9785629" y="1647318"/>
                </a:cubicBezTo>
                <a:lnTo>
                  <a:pt x="164732" y="1647318"/>
                </a:lnTo>
                <a:cubicBezTo>
                  <a:pt x="73753" y="1647318"/>
                  <a:pt x="0" y="1573565"/>
                  <a:pt x="0" y="1482586"/>
                </a:cubicBezTo>
                <a:lnTo>
                  <a:pt x="0" y="164732"/>
                </a:lnTo>
                <a:close/>
              </a:path>
            </a:pathLst>
          </a:custGeom>
          <a:solidFill>
            <a:srgbClr val="0274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08" tIns="71108" rIns="71108" bIns="71108" numCol="1" spcCol="1270" anchor="ctr" anchorCtr="0">
            <a:noAutofit/>
          </a:bodyPr>
          <a:lstStyle/>
          <a:p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nb-NO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hjemmeoppfølging</a:t>
            </a:r>
            <a:r>
              <a:rPr lang="nb-NO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av fjernrapporterte data fra annet medisinsk teknisk utstyr</a:t>
            </a:r>
            <a:endParaRPr lang="nb-NO" b="1" dirty="0"/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20EF430E-F4B9-442A-82CA-01662FB72C89}"/>
              </a:ext>
            </a:extLst>
          </p:cNvPr>
          <p:cNvCxnSpPr>
            <a:cxnSpLocks/>
          </p:cNvCxnSpPr>
          <p:nvPr/>
        </p:nvCxnSpPr>
        <p:spPr>
          <a:xfrm>
            <a:off x="11923082" y="10155552"/>
            <a:ext cx="836520" cy="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46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vit_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" y="1440180"/>
            <a:ext cx="3168000" cy="21684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rgbClr val="FFFFFF"/>
                </a:solidFill>
              </a:rPr>
              <a:t>Til slutt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97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852" y="5403191"/>
            <a:ext cx="6124755" cy="802984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ønsker innspill fra fagmiljøene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54429" y="3028067"/>
            <a:ext cx="13124279" cy="9572270"/>
          </a:xfrm>
        </p:spPr>
        <p:txBody>
          <a:bodyPr>
            <a:normAutofit/>
          </a:bodyPr>
          <a:lstStyle/>
          <a:p>
            <a:pPr>
              <a:buClr>
                <a:srgbClr val="0169E8"/>
              </a:buClr>
            </a:pPr>
            <a:r>
              <a:rPr lang="nb-NO" sz="4000" dirty="0"/>
              <a:t>Sendes på eget </a:t>
            </a:r>
            <a:r>
              <a:rPr lang="nb-NO" sz="4000" dirty="0">
                <a:hlinkClick r:id="rId4"/>
              </a:rPr>
              <a:t>skjema</a:t>
            </a:r>
            <a:r>
              <a:rPr lang="nb-NO" sz="4000" dirty="0"/>
              <a:t> til </a:t>
            </a:r>
            <a:r>
              <a:rPr lang="nb-NO" sz="4000" dirty="0" err="1"/>
              <a:t>til</a:t>
            </a:r>
            <a:r>
              <a:rPr lang="nb-NO" sz="4000" dirty="0"/>
              <a:t> </a:t>
            </a:r>
            <a:r>
              <a:rPr lang="nb-NO" sz="4000" dirty="0">
                <a:hlinkClick r:id="rId5"/>
              </a:rPr>
              <a:t>kodehjelp@ehelse.no</a:t>
            </a:r>
            <a:r>
              <a:rPr lang="nb-NO" sz="4000" dirty="0"/>
              <a:t> </a:t>
            </a:r>
          </a:p>
          <a:p>
            <a:pPr marL="0" indent="0">
              <a:buClr>
                <a:srgbClr val="0169E8"/>
              </a:buClr>
              <a:buNone/>
            </a:pPr>
            <a:endParaRPr lang="nb-NO" sz="4000" dirty="0"/>
          </a:p>
          <a:p>
            <a:r>
              <a:rPr lang="nb-NO" sz="4000" dirty="0"/>
              <a:t>Skjema kan benyttes for alle kodeverk</a:t>
            </a:r>
          </a:p>
          <a:p>
            <a:r>
              <a:rPr lang="nb-NO" sz="4000" dirty="0"/>
              <a:t>Må fylles ut for å bli saksbehandlet</a:t>
            </a:r>
          </a:p>
          <a:p>
            <a:r>
              <a:rPr lang="nb-NO" sz="4000" dirty="0"/>
              <a:t>Frister for innsending av ønske om endring:</a:t>
            </a:r>
          </a:p>
          <a:p>
            <a:pPr lvl="1"/>
            <a:r>
              <a:rPr lang="nb-NO" dirty="0"/>
              <a:t>1.mars: NCRP</a:t>
            </a:r>
          </a:p>
          <a:p>
            <a:pPr lvl="1"/>
            <a:r>
              <a:rPr lang="nb-NO" dirty="0"/>
              <a:t>1.mai: NCSP, NCMP, ICD-10</a:t>
            </a:r>
          </a:p>
          <a:p>
            <a:pPr marL="432000" lvl="1" indent="0">
              <a:buNone/>
            </a:pPr>
            <a:endParaRPr lang="nb-NO" sz="3200" dirty="0"/>
          </a:p>
          <a:p>
            <a:pPr marL="864000" lvl="2" indent="0">
              <a:buNone/>
            </a:pPr>
            <a:endParaRPr lang="nb-NO" sz="2800" dirty="0"/>
          </a:p>
          <a:p>
            <a:pPr lvl="1"/>
            <a:endParaRPr lang="nb-NO" sz="3200" dirty="0"/>
          </a:p>
          <a:p>
            <a:pPr lvl="1"/>
            <a:endParaRPr lang="nb-NO" sz="3200" dirty="0"/>
          </a:p>
          <a:p>
            <a:pPr marL="432000" lvl="1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35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1470" y="356543"/>
            <a:ext cx="1248275" cy="156426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9E2E41C-D0DA-43CE-8ECB-D95894072C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18"/>
          <a:stretch/>
        </p:blipFill>
        <p:spPr>
          <a:xfrm>
            <a:off x="16081290" y="1407886"/>
            <a:ext cx="6039693" cy="7509405"/>
          </a:xfrm>
          <a:prstGeom prst="rect">
            <a:avLst/>
          </a:prstGeom>
          <a:ln w="38100">
            <a:solidFill>
              <a:srgbClr val="008C9F"/>
            </a:solidFill>
          </a:ln>
        </p:spPr>
      </p:pic>
    </p:spTree>
    <p:extLst>
      <p:ext uri="{BB962C8B-B14F-4D97-AF65-F5344CB8AC3E}">
        <p14:creationId xmlns:p14="http://schemas.microsoft.com/office/powerpoint/2010/main" val="3084519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E7780-D730-E2B0-E737-7DBC61F2F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A04A9E-4B3E-570B-93FF-235FB5403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SmartArt 3">
            <a:extLst>
              <a:ext uri="{FF2B5EF4-FFF2-40B4-BE49-F238E27FC236}">
                <a16:creationId xmlns:a16="http://schemas.microsoft.com/office/drawing/2014/main" id="{4AA6EAFB-974D-1A37-317D-AEDDB8D4D4E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1097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56BB7-9A4E-4045-8AD5-4DD3E5B13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Status – utredning av diagnoseinformasjon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BB757A-87E3-43EE-8F3A-76293BDC13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dirty="0"/>
              <a:t> Side </a:t>
            </a:r>
            <a:fld id="{5751DFAA-887F-4071-8EAD-E8CA316FCF0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5" name="Picture 2" descr="https://sh.ehelse.no/Kommunikasjon/Illustrasjonsbibliotek/Ehelseillustrasjoner/PNG-format/helsefaglige_kodeverk_ehelseillustrasjon.png">
            <a:extLst>
              <a:ext uri="{FF2B5EF4-FFF2-40B4-BE49-F238E27FC236}">
                <a16:creationId xmlns:a16="http://schemas.microsoft.com/office/drawing/2014/main" id="{1F6F6185-135C-48AE-9D0D-2D16741A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5" y="260600"/>
            <a:ext cx="1698172" cy="21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918EE32-0C3D-4E09-BBAC-00B01099A285}"/>
              </a:ext>
            </a:extLst>
          </p:cNvPr>
          <p:cNvSpPr/>
          <p:nvPr/>
        </p:nvSpPr>
        <p:spPr>
          <a:xfrm>
            <a:off x="14264640" y="2080260"/>
            <a:ext cx="45719" cy="6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13D1E82-AF6E-F303-61FF-FAFCBC2DF5A4}"/>
              </a:ext>
            </a:extLst>
          </p:cNvPr>
          <p:cNvSpPr>
            <a:spLocks noGrp="1"/>
          </p:cNvSpPr>
          <p:nvPr/>
        </p:nvSpPr>
        <p:spPr>
          <a:xfrm>
            <a:off x="1519854" y="3121217"/>
            <a:ext cx="15572990" cy="7528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360000" rIns="360000" bIns="36000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/>
              <a:t>Oppdraget fra Tildelingsbrevet 2023</a:t>
            </a:r>
          </a:p>
          <a:p>
            <a:pPr marL="0" indent="0">
              <a:buNone/>
            </a:pPr>
            <a:endParaRPr lang="nb-NO" sz="2800" b="1" dirty="0"/>
          </a:p>
          <a:p>
            <a:pPr marL="0" indent="0">
              <a:buNone/>
            </a:pPr>
            <a:r>
              <a:rPr lang="nb-NO" sz="2800" b="1" dirty="0"/>
              <a:t>Direktoratet for e-helse skal gi en anbefaling om veien videre for kodeverk for diagnoseinformasjon</a:t>
            </a:r>
            <a:r>
              <a:rPr lang="nb-NO" sz="2800" dirty="0"/>
              <a:t>.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Dette skal ses i sammenheng med standardisert språk og overgang til ICD-11.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Oppdraget inkluderer videreføring av arbeidet med kodeverk for sjeldne diagnoser. Sistnevnte må ses i sammenheng med internasjonalt samarbeid innen området og med de regionale helseforetakenes oppdrag knyttet til å utrede sjeldenregister og nasjonal/regional organisering av diagnostikk og behandling til pasienter med sjeldne lidelser.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Frist for leveranse: 15.11.2023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0D90313C-A972-81A7-5456-EDCE9982C69B}"/>
              </a:ext>
            </a:extLst>
          </p:cNvPr>
          <p:cNvSpPr txBox="1"/>
          <p:nvPr/>
        </p:nvSpPr>
        <p:spPr>
          <a:xfrm>
            <a:off x="1519854" y="1169738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4"/>
              </a:rPr>
              <a:t>ICD-11 - ehelse.no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55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1D347D-8CA8-5661-83D6-9567DBED63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5D6A"/>
          </a:solidFill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E-læringskurs i medisinsk koding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669F0E4-5544-C41E-1C78-816A0B6120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Side </a:t>
            </a:r>
            <a:fld id="{5751DFAA-887F-4071-8EAD-E8CA316FCF06}" type="slidenum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C1C1C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https://sh.ehelse.no/Kommunikasjon/Illustrasjonsbibliotek/Ehelseillustrasjoner/PNG-format/helsefaglige_kodeverk_ehelseillustrasjon.png">
            <a:extLst>
              <a:ext uri="{FF2B5EF4-FFF2-40B4-BE49-F238E27FC236}">
                <a16:creationId xmlns:a16="http://schemas.microsoft.com/office/drawing/2014/main" id="{F5BD7778-96F3-A9A2-A6CB-8C8C30DE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5" y="260600"/>
            <a:ext cx="1698172" cy="21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9952394-0C87-060D-BF2D-7E4FEB59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79" y="3892216"/>
            <a:ext cx="8815929" cy="865906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Alle 10 e-læringskurs i medisinsk koding er oppdatert for 2023. </a:t>
            </a:r>
          </a:p>
          <a:p>
            <a:endParaRPr lang="nb-NO" dirty="0"/>
          </a:p>
          <a:p>
            <a:r>
              <a:rPr lang="nb-NO" dirty="0"/>
              <a:t>Kursene er nå tilgjengelig for nedlastning direkte fra våre nettsider. </a:t>
            </a:r>
          </a:p>
          <a:p>
            <a:endParaRPr lang="nb-NO" dirty="0"/>
          </a:p>
          <a:p>
            <a:r>
              <a:rPr lang="nb-NO" dirty="0"/>
              <a:t>Vi ønsker å gjøre en større revisjon av e-læringskursene i 2024.</a:t>
            </a:r>
          </a:p>
          <a:p>
            <a:endParaRPr lang="nb-NO" dirty="0"/>
          </a:p>
          <a:p>
            <a:r>
              <a:rPr lang="nb-NO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E-læringskurs i medisinsk koding - </a:t>
            </a:r>
            <a:r>
              <a:rPr lang="nb-NO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ehelse</a:t>
            </a:r>
            <a:endParaRPr lang="nb-NO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001CE6E-3154-D3B5-6A8D-112E07D2D20C}"/>
              </a:ext>
            </a:extLst>
          </p:cNvPr>
          <p:cNvSpPr txBox="1"/>
          <p:nvPr/>
        </p:nvSpPr>
        <p:spPr>
          <a:xfrm rot="1930142">
            <a:off x="16952130" y="6359228"/>
            <a:ext cx="4665024" cy="174919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546100" tIns="546100" rIns="546100" bIns="546100" rtlCol="0">
            <a:sp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Utkast</a:t>
            </a:r>
          </a:p>
        </p:txBody>
      </p:sp>
      <p:pic>
        <p:nvPicPr>
          <p:cNvPr id="1026" name="Picture 2" descr="bilde">
            <a:extLst>
              <a:ext uri="{FF2B5EF4-FFF2-40B4-BE49-F238E27FC236}">
                <a16:creationId xmlns:a16="http://schemas.microsoft.com/office/drawing/2014/main" id="{F8A54D30-B0FE-808A-7924-93EEFDD8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797" y="3892216"/>
            <a:ext cx="13382625" cy="86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1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784B48AB-99A3-834F-56B3-A92FCFBB9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386" y="2914234"/>
            <a:ext cx="8695213" cy="1080135"/>
          </a:xfrm>
        </p:spPr>
        <p:txBody>
          <a:bodyPr/>
          <a:lstStyle/>
          <a:p>
            <a:r>
              <a:rPr lang="nb-NO" dirty="0"/>
              <a:t>Nye nettsider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8134F825-7F5A-D3B6-2E6A-BCC91EAB1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93709" y="2914233"/>
            <a:ext cx="10549318" cy="1080135"/>
          </a:xfrm>
        </p:spPr>
        <p:txBody>
          <a:bodyPr/>
          <a:lstStyle/>
          <a:p>
            <a:r>
              <a:rPr lang="nb-NO" dirty="0"/>
              <a:t>Skjema for kontakt er i overgangsfase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BB757A-87E3-43EE-8F3A-76293BDC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 Side </a:t>
            </a:r>
            <a:fld id="{5751DFAA-887F-4071-8EAD-E8CA316FCF06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056BB7-9A4E-4045-8AD5-4DD3E5B13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Oppdaterte nettsider og kontaktskjema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81501A-DDA6-4847-B3A5-46921E185A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b-NO" dirty="0"/>
              <a:t>abc</a:t>
            </a:r>
          </a:p>
          <a:p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Picture 2" descr="https://sh.ehelse.no/Kommunikasjon/Illustrasjonsbibliotek/Ehelseillustrasjoner/PNG-format/helsefaglige_kodeverk_ehelseillustrasjon.png">
            <a:extLst>
              <a:ext uri="{FF2B5EF4-FFF2-40B4-BE49-F238E27FC236}">
                <a16:creationId xmlns:a16="http://schemas.microsoft.com/office/drawing/2014/main" id="{1F6F6185-135C-48AE-9D0D-2D16741A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5" y="260600"/>
            <a:ext cx="1698172" cy="21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D970B37-F089-32B4-7E35-C5C282035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86" y="4107657"/>
            <a:ext cx="8589245" cy="7540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B7A360E-8E93-AAEF-1E90-F08853EAC380}"/>
              </a:ext>
            </a:extLst>
          </p:cNvPr>
          <p:cNvSpPr txBox="1"/>
          <p:nvPr/>
        </p:nvSpPr>
        <p:spPr>
          <a:xfrm>
            <a:off x="1264130" y="12166772"/>
            <a:ext cx="9045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169E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Kodeverk og terminologi - </a:t>
            </a:r>
            <a:r>
              <a:rPr lang="nb-NO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ehelse</a:t>
            </a:r>
            <a:r>
              <a:rPr lang="nb-NO" dirty="0">
                <a:solidFill>
                  <a:schemeClr val="accent1"/>
                </a:solidFill>
              </a:rPr>
              <a:t>,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58F153A-636F-442B-2EFA-48C6F8E997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4" t="15375" r="3468" b="6623"/>
          <a:stretch/>
        </p:blipFill>
        <p:spPr>
          <a:xfrm>
            <a:off x="16184879" y="4107657"/>
            <a:ext cx="7706921" cy="2455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6489F32D-A16A-7301-2DBB-0C9D4E4B1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3709" y="4073631"/>
            <a:ext cx="3596952" cy="809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455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BB757A-87E3-43EE-8F3A-76293BDC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 Side </a:t>
            </a:r>
            <a:fld id="{5751DFAA-887F-4071-8EAD-E8CA316FCF06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056BB7-9A4E-4045-8AD5-4DD3E5B13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Nye nettsider – om prosedyrer</a:t>
            </a:r>
          </a:p>
        </p:txBody>
      </p:sp>
      <p:pic>
        <p:nvPicPr>
          <p:cNvPr id="5" name="Picture 2" descr="https://sh.ehelse.no/Kommunikasjon/Illustrasjonsbibliotek/Ehelseillustrasjoner/PNG-format/helsefaglige_kodeverk_ehelseillustrasjon.png">
            <a:extLst>
              <a:ext uri="{FF2B5EF4-FFF2-40B4-BE49-F238E27FC236}">
                <a16:creationId xmlns:a16="http://schemas.microsoft.com/office/drawing/2014/main" id="{1F6F6185-135C-48AE-9D0D-2D16741A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5" y="260600"/>
            <a:ext cx="1698172" cy="21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BDBD8A4-51D2-DC04-2573-BEF9C734F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79" y="2819210"/>
            <a:ext cx="12496706" cy="5148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1EF8FD37-FCF0-F5B9-3D7C-89C5FF429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440" y="7199425"/>
            <a:ext cx="11681435" cy="588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51C2ACC-2EB4-9D41-0A17-E9A2FA91D3FB}"/>
              </a:ext>
            </a:extLst>
          </p:cNvPr>
          <p:cNvSpPr txBox="1"/>
          <p:nvPr/>
        </p:nvSpPr>
        <p:spPr>
          <a:xfrm>
            <a:off x="1440179" y="11142909"/>
            <a:ext cx="9045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6"/>
              </a:rPr>
              <a:t>Prinsipper for endring i Norsk klinisk prosedyrekodeverk (NKPK) - </a:t>
            </a:r>
            <a:r>
              <a:rPr lang="nb-NO" dirty="0" err="1">
                <a:hlinkClick r:id="rId6"/>
              </a:rPr>
              <a:t>ehelse</a:t>
            </a:r>
            <a:endParaRPr lang="nb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0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1D347D-8CA8-5661-83D6-9567DBED63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5D6A"/>
          </a:solidFill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Ny løsning for </a:t>
            </a:r>
            <a:r>
              <a:rPr lang="nb-NO" sz="5400" dirty="0" err="1">
                <a:solidFill>
                  <a:schemeClr val="bg1"/>
                </a:solidFill>
              </a:rPr>
              <a:t>FinnKode</a:t>
            </a:r>
            <a:endParaRPr lang="nb-NO" sz="540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AC6AF3-F93D-6A9D-BE77-64E64B73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79" y="3636477"/>
            <a:ext cx="8650878" cy="8871209"/>
          </a:xfrm>
        </p:spPr>
        <p:txBody>
          <a:bodyPr>
            <a:normAutofit/>
          </a:bodyPr>
          <a:lstStyle/>
          <a:p>
            <a:r>
              <a:rPr lang="nb-NO" sz="4000" dirty="0"/>
              <a:t>BETA-versjon av nye </a:t>
            </a:r>
            <a:r>
              <a:rPr lang="nb-NO" sz="4000" dirty="0" err="1"/>
              <a:t>FinnKode</a:t>
            </a:r>
            <a:r>
              <a:rPr lang="nb-NO" sz="4000" dirty="0"/>
              <a:t> er tilgjengelig via E-helses nettsider</a:t>
            </a:r>
          </a:p>
          <a:p>
            <a:pPr lvl="1"/>
            <a:r>
              <a:rPr lang="nb-NO" sz="3600" dirty="0">
                <a:hlinkClick r:id="rId3"/>
              </a:rPr>
              <a:t>https://beta.finnkode.ehelse.no</a:t>
            </a:r>
            <a:endParaRPr lang="nb-NO" sz="3600" dirty="0"/>
          </a:p>
          <a:p>
            <a:pPr lvl="1"/>
            <a:r>
              <a:rPr lang="nb-NO" sz="3600" dirty="0"/>
              <a:t>Er tilpasset bruk på mobil</a:t>
            </a:r>
          </a:p>
          <a:p>
            <a:endParaRPr lang="nb-NO" sz="4000" dirty="0"/>
          </a:p>
          <a:p>
            <a:r>
              <a:rPr lang="nb-NO" sz="4000" dirty="0"/>
              <a:t>«Gammel» </a:t>
            </a:r>
            <a:r>
              <a:rPr lang="nb-NO" sz="4000" dirty="0" err="1"/>
              <a:t>FinnKode</a:t>
            </a:r>
            <a:r>
              <a:rPr lang="nb-NO" sz="4000" dirty="0"/>
              <a:t> er fortsatt tilgjengelig for bruk</a:t>
            </a:r>
          </a:p>
          <a:p>
            <a:endParaRPr lang="nb-NO" sz="4000" dirty="0"/>
          </a:p>
          <a:p>
            <a:r>
              <a:rPr lang="nb-NO" sz="4000" dirty="0"/>
              <a:t>Evt. innspill på BETA-versjon kan meldes på nettsiden via lenken «Gi oss tilbakemelding» på </a:t>
            </a:r>
            <a:r>
              <a:rPr lang="nb-NO" sz="4000" dirty="0">
                <a:hlinkClick r:id="rId3"/>
              </a:rPr>
              <a:t>beta.finnkode.ehelse.no</a:t>
            </a:r>
            <a:endParaRPr lang="nb-NO" sz="4000" dirty="0"/>
          </a:p>
          <a:p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pPr marL="0" indent="0">
              <a:buNone/>
            </a:pPr>
            <a:endParaRPr lang="nb-NO" sz="4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669F0E4-5544-C41E-1C78-816A0B6120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6" name="Picture 2" descr="https://sh.ehelse.no/Kommunikasjon/Illustrasjonsbibliotek/Ehelseillustrasjoner/PNG-format/helsefaglige_kodeverk_ehelseillustrasjon.png">
            <a:extLst>
              <a:ext uri="{FF2B5EF4-FFF2-40B4-BE49-F238E27FC236}">
                <a16:creationId xmlns:a16="http://schemas.microsoft.com/office/drawing/2014/main" id="{378ADEFD-54AE-6E58-8979-C3D5BC47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5" y="260600"/>
            <a:ext cx="1698172" cy="21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6C61EE3-4D07-91E7-9B8F-643B5D83C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460" y="3204752"/>
            <a:ext cx="10929375" cy="10511248"/>
          </a:xfrm>
          <a:prstGeom prst="rect">
            <a:avLst/>
          </a:prstGeom>
        </p:spPr>
      </p:pic>
      <p:pic>
        <p:nvPicPr>
          <p:cNvPr id="7" name="Bilde 6" descr="Et bilde som inneholder tekst, elektronikk, skjermbilde, programvare&#10;&#10;Automatisk generert beskrivelse">
            <a:extLst>
              <a:ext uri="{FF2B5EF4-FFF2-40B4-BE49-F238E27FC236}">
                <a16:creationId xmlns:a16="http://schemas.microsoft.com/office/drawing/2014/main" id="{E561823B-4085-B654-B677-E9CD1B945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638" y="4125549"/>
            <a:ext cx="3333200" cy="7219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062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Saksgang – årshjul kodeverk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91937" y="3579362"/>
            <a:ext cx="21566696" cy="8659060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9</a:t>
            </a:fld>
            <a:endParaRPr lang="nb-NO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05841" y="3442740"/>
          <a:ext cx="13112151" cy="86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16894685" y="6742805"/>
            <a:ext cx="4917565" cy="259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Forslag etter frist skyves til neste års saksbehandling</a:t>
            </a:r>
          </a:p>
        </p:txBody>
      </p:sp>
      <p:sp>
        <p:nvSpPr>
          <p:cNvPr id="9" name="Ellipse 8"/>
          <p:cNvSpPr/>
          <p:nvPr/>
        </p:nvSpPr>
        <p:spPr>
          <a:xfrm>
            <a:off x="11200516" y="11043536"/>
            <a:ext cx="4088921" cy="20013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00" dirty="0"/>
              <a:t>Kodelister bearbeides etter innspill fra referansegruppe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1470" y="356543"/>
            <a:ext cx="1248275" cy="156426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39DCF6AB-DBB2-405F-BEBD-F42F1151307A}"/>
              </a:ext>
            </a:extLst>
          </p:cNvPr>
          <p:cNvSpPr/>
          <p:nvPr/>
        </p:nvSpPr>
        <p:spPr>
          <a:xfrm>
            <a:off x="1874809" y="6742805"/>
            <a:ext cx="4088921" cy="20013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Kodeveileder oppdateres</a:t>
            </a:r>
          </a:p>
        </p:txBody>
      </p:sp>
    </p:spTree>
    <p:extLst>
      <p:ext uri="{BB962C8B-B14F-4D97-AF65-F5344CB8AC3E}">
        <p14:creationId xmlns:p14="http://schemas.microsoft.com/office/powerpoint/2010/main" val="425152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727A9DDCF8F94C961A117889C4123F" ma:contentTypeVersion="3" ma:contentTypeDescription="Opprett et nytt dokument." ma:contentTypeScope="" ma:versionID="8300ce72d9795bd5058be0ce648c6ac1">
  <xsd:schema xmlns:xsd="http://www.w3.org/2001/XMLSchema" xmlns:xs="http://www.w3.org/2001/XMLSchema" xmlns:p="http://schemas.microsoft.com/office/2006/metadata/properties" xmlns:ns2="609c038e-950e-4b8e-9c87-09414f80e9cc" targetNamespace="http://schemas.microsoft.com/office/2006/metadata/properties" ma:root="true" ma:fieldsID="8361670844ee23910ff047efd11bac5e" ns2:_="">
    <xsd:import namespace="609c038e-950e-4b8e-9c87-09414f80e9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c038e-950e-4b8e-9c87-09414f80e9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7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09c038e-950e-4b8e-9c87-09414f80e9cc">
      <UserInfo>
        <DisplayName>Jan Ivar Ernø</DisplayName>
        <AccountId>9385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12923E2-7AB2-438A-A24C-CC1ED5EC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9c038e-950e-4b8e-9c87-09414f80e9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C1601-6726-4172-9743-C588219287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A03508-E10D-4DC0-B963-8BC4F2C18558}">
  <ds:schemaRefs>
    <ds:schemaRef ds:uri="http://purl.org/dc/elements/1.1/"/>
    <ds:schemaRef ds:uri="http://purl.org/dc/dcmitype/"/>
    <ds:schemaRef ds:uri="http://purl.org/dc/terms/"/>
    <ds:schemaRef ds:uri="609c038e-950e-4b8e-9c87-09414f80e9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PPTmal_DirektoratetEHelseV2-1</Template>
  <TotalTime>14109</TotalTime>
  <Words>2359</Words>
  <Application>Microsoft Office PowerPoint</Application>
  <PresentationFormat>Egendefinert</PresentationFormat>
  <Paragraphs>533</Paragraphs>
  <Slides>36</Slides>
  <Notes>28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2" baseType="lpstr">
      <vt:lpstr>Arial</vt:lpstr>
      <vt:lpstr>Calibri</vt:lpstr>
      <vt:lpstr>Helvetica Neue</vt:lpstr>
      <vt:lpstr>Symbol</vt:lpstr>
      <vt:lpstr>Wingdings 2</vt:lpstr>
      <vt:lpstr>Office-tema</vt:lpstr>
      <vt:lpstr>  Nytt i de medisinske kodeverkene 2024</vt:lpstr>
      <vt:lpstr>Agenda</vt:lpstr>
      <vt:lpstr>Program kodeverk og terminologi og samarbeid med Helseplattformen i Helse Midt-Norge</vt:lpstr>
      <vt:lpstr>Status – utredning av diagnoseinformasjon</vt:lpstr>
      <vt:lpstr>E-læringskurs i medisinsk koding</vt:lpstr>
      <vt:lpstr>Oppdaterte nettsider og kontaktskjema</vt:lpstr>
      <vt:lpstr>Nye nettsider – om prosedyrer</vt:lpstr>
      <vt:lpstr>Ny løsning for FinnKode</vt:lpstr>
      <vt:lpstr>Saksgang – årshjul kodeverk</vt:lpstr>
      <vt:lpstr>Kodeverk for 2024 er publisert på ehelse.no </vt:lpstr>
      <vt:lpstr>Regelendringer </vt:lpstr>
      <vt:lpstr>PowerPoint-presentasjon</vt:lpstr>
      <vt:lpstr>PowerPoint-presentasjon</vt:lpstr>
      <vt:lpstr>PowerPoint-presentasjon</vt:lpstr>
      <vt:lpstr>Endringer ICD-10 2024</vt:lpstr>
      <vt:lpstr>2024: Oversikt endringer ICD-10 </vt:lpstr>
      <vt:lpstr>Endringer NCRP 2024</vt:lpstr>
      <vt:lpstr>2024: Oversikt endringer NCRP</vt:lpstr>
      <vt:lpstr>PowerPoint-presentasjon</vt:lpstr>
      <vt:lpstr>PowerPoint-presentasjon</vt:lpstr>
      <vt:lpstr>PowerPoint-presentasjon</vt:lpstr>
      <vt:lpstr>PowerPoint-presentasjon</vt:lpstr>
      <vt:lpstr>Endringer NCSP 2024</vt:lpstr>
      <vt:lpstr>2024: Oversikt endringer NCSP</vt:lpstr>
      <vt:lpstr> </vt:lpstr>
      <vt:lpstr> </vt:lpstr>
      <vt:lpstr>PowerPoint-presentasjon</vt:lpstr>
      <vt:lpstr>Endringer NCMP 2024</vt:lpstr>
      <vt:lpstr>2024: Oversikt endringer NCMP</vt:lpstr>
      <vt:lpstr> </vt:lpstr>
      <vt:lpstr> </vt:lpstr>
      <vt:lpstr> </vt:lpstr>
      <vt:lpstr> </vt:lpstr>
      <vt:lpstr>Til slutt</vt:lpstr>
      <vt:lpstr>Vi ønsker innspill fra fagmiljøene</vt:lpstr>
      <vt:lpstr>PowerPoint-presentasjon</vt:lpstr>
    </vt:vector>
  </TitlesOfParts>
  <Company>Direktoratet for e-helse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Nyheter fra E-helse</dc:title>
  <dc:creator>Taran Borge</dc:creator>
  <dc:description>template by officeconsult.no</dc:description>
  <cp:lastModifiedBy>Bente Bull-Hansen</cp:lastModifiedBy>
  <cp:revision>82</cp:revision>
  <dcterms:created xsi:type="dcterms:W3CDTF">2021-05-27T10:23:10Z</dcterms:created>
  <dcterms:modified xsi:type="dcterms:W3CDTF">2023-10-16T14:13:18Z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0x0101008A727A9DDCF8F94C961A117889C4123F</vt:lpwstr>
  </property>
</Properties>
</file>