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43.xml" ContentType="application/vnd.openxmlformats-officedocument.presentationml.slide+xml"/>
  <Override PartName="/ppt/slides/slide131.xml" ContentType="application/vnd.openxmlformats-officedocument.presentationml.slide+xml"/>
  <Override PartName="/ppt/slides/slide13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3.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256" r:id="rId2"/>
    <p:sldId id="259" r:id="rId3"/>
    <p:sldId id="260" r:id="rId4"/>
    <p:sldId id="261" r:id="rId5"/>
    <p:sldId id="383" r:id="rId6"/>
    <p:sldId id="382" r:id="rId7"/>
    <p:sldId id="262" r:id="rId8"/>
    <p:sldId id="263" r:id="rId9"/>
    <p:sldId id="264" r:id="rId10"/>
    <p:sldId id="265" r:id="rId11"/>
    <p:sldId id="266" r:id="rId12"/>
    <p:sldId id="267" r:id="rId13"/>
    <p:sldId id="268" r:id="rId14"/>
    <p:sldId id="270" r:id="rId15"/>
    <p:sldId id="271" r:id="rId16"/>
    <p:sldId id="272" r:id="rId17"/>
    <p:sldId id="269" r:id="rId18"/>
    <p:sldId id="273" r:id="rId19"/>
    <p:sldId id="384" r:id="rId20"/>
    <p:sldId id="274" r:id="rId21"/>
    <p:sldId id="275" r:id="rId22"/>
    <p:sldId id="276" r:id="rId23"/>
    <p:sldId id="277" r:id="rId24"/>
    <p:sldId id="278" r:id="rId25"/>
    <p:sldId id="279" r:id="rId26"/>
    <p:sldId id="280" r:id="rId27"/>
    <p:sldId id="385"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86"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87" r:id="rId60"/>
    <p:sldId id="311" r:id="rId61"/>
    <p:sldId id="312" r:id="rId62"/>
    <p:sldId id="313" r:id="rId63"/>
    <p:sldId id="314" r:id="rId64"/>
    <p:sldId id="315" r:id="rId65"/>
    <p:sldId id="316" r:id="rId66"/>
    <p:sldId id="317" r:id="rId67"/>
    <p:sldId id="318" r:id="rId68"/>
    <p:sldId id="319" r:id="rId69"/>
    <p:sldId id="320" r:id="rId70"/>
    <p:sldId id="388" r:id="rId71"/>
    <p:sldId id="321" r:id="rId72"/>
    <p:sldId id="322" r:id="rId73"/>
    <p:sldId id="323" r:id="rId74"/>
    <p:sldId id="324" r:id="rId75"/>
    <p:sldId id="325" r:id="rId76"/>
    <p:sldId id="326" r:id="rId77"/>
    <p:sldId id="327" r:id="rId78"/>
    <p:sldId id="328" r:id="rId79"/>
    <p:sldId id="329" r:id="rId80"/>
    <p:sldId id="389" r:id="rId81"/>
    <p:sldId id="330" r:id="rId82"/>
    <p:sldId id="331" r:id="rId83"/>
    <p:sldId id="332" r:id="rId84"/>
    <p:sldId id="333" r:id="rId85"/>
    <p:sldId id="334" r:id="rId86"/>
    <p:sldId id="335" r:id="rId87"/>
    <p:sldId id="336" r:id="rId88"/>
    <p:sldId id="390"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257" r:id="rId103"/>
    <p:sldId id="352" r:id="rId104"/>
    <p:sldId id="391" r:id="rId105"/>
    <p:sldId id="350" r:id="rId106"/>
    <p:sldId id="351" r:id="rId107"/>
    <p:sldId id="353" r:id="rId108"/>
    <p:sldId id="354" r:id="rId109"/>
    <p:sldId id="355" r:id="rId110"/>
    <p:sldId id="356" r:id="rId111"/>
    <p:sldId id="357" r:id="rId112"/>
    <p:sldId id="358" r:id="rId113"/>
    <p:sldId id="359" r:id="rId114"/>
    <p:sldId id="360" r:id="rId115"/>
    <p:sldId id="361" r:id="rId116"/>
    <p:sldId id="362" r:id="rId117"/>
    <p:sldId id="363" r:id="rId118"/>
    <p:sldId id="365" r:id="rId119"/>
    <p:sldId id="366" r:id="rId120"/>
    <p:sldId id="392" r:id="rId121"/>
    <p:sldId id="364" r:id="rId122"/>
    <p:sldId id="367" r:id="rId123"/>
    <p:sldId id="368" r:id="rId124"/>
    <p:sldId id="380" r:id="rId125"/>
    <p:sldId id="369" r:id="rId126"/>
    <p:sldId id="381" r:id="rId127"/>
    <p:sldId id="370" r:id="rId128"/>
    <p:sldId id="393" r:id="rId129"/>
    <p:sldId id="371" r:id="rId130"/>
    <p:sldId id="372" r:id="rId131"/>
    <p:sldId id="373" r:id="rId132"/>
    <p:sldId id="374" r:id="rId133"/>
    <p:sldId id="375" r:id="rId134"/>
    <p:sldId id="376" r:id="rId135"/>
    <p:sldId id="377" r:id="rId136"/>
    <p:sldId id="379" r:id="rId137"/>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A7"/>
    <a:srgbClr val="76428D"/>
    <a:srgbClr val="003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6D9F66E-5EB9-4882-86FB-DCBF35E3C3E4}" styleName="Middels stil 4 - aks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ys stil 3 - aks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ys stil 3 - aks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ys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ddels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ddels stil 2 - aks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0" autoAdjust="0"/>
  </p:normalViewPr>
  <p:slideViewPr>
    <p:cSldViewPr snapToObjects="1">
      <p:cViewPr>
        <p:scale>
          <a:sx n="100" d="100"/>
          <a:sy n="100" d="100"/>
        </p:scale>
        <p:origin x="-1920" y="-1062"/>
      </p:cViewPr>
      <p:guideLst>
        <p:guide orient="horz" pos="1620"/>
        <p:guide pos="2880"/>
      </p:guideLst>
    </p:cSldViewPr>
  </p:slideViewPr>
  <p:notesTextViewPr>
    <p:cViewPr>
      <p:scale>
        <a:sx n="1" d="1"/>
        <a:sy n="1" d="1"/>
      </p:scale>
      <p:origin x="0" y="0"/>
    </p:cViewPr>
  </p:notesTextViewPr>
  <p:sorterViewPr>
    <p:cViewPr>
      <p:scale>
        <a:sx n="100" d="100"/>
        <a:sy n="100" d="100"/>
      </p:scale>
      <p:origin x="0" y="30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4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0A44D-F53F-489F-90A3-43D12434161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nb-NO"/>
        </a:p>
      </dgm:t>
    </dgm:pt>
    <dgm:pt modelId="{E722D505-787F-48D1-B88E-30D20B41A565}">
      <dgm:prSet phldrT="[Tekst]"/>
      <dgm:spPr/>
      <dgm:t>
        <a:bodyPr/>
        <a:lstStyle/>
        <a:p>
          <a:r>
            <a:rPr lang="nb-NO" dirty="0" smtClean="0"/>
            <a:t>Hvor alvorlig er problemet?</a:t>
          </a:r>
          <a:endParaRPr lang="nb-NO" dirty="0"/>
        </a:p>
      </dgm:t>
    </dgm:pt>
    <dgm:pt modelId="{65E8AA10-46ED-4648-B5DF-5CA0D0DE06EB}" type="parTrans" cxnId="{34186964-7E29-4F61-8D8D-97BB2820EE49}">
      <dgm:prSet/>
      <dgm:spPr/>
      <dgm:t>
        <a:bodyPr/>
        <a:lstStyle/>
        <a:p>
          <a:endParaRPr lang="nb-NO"/>
        </a:p>
      </dgm:t>
    </dgm:pt>
    <dgm:pt modelId="{3B8496AA-54AB-40C5-843C-C5E9E261CB13}" type="sibTrans" cxnId="{34186964-7E29-4F61-8D8D-97BB2820EE49}">
      <dgm:prSet/>
      <dgm:spPr/>
      <dgm:t>
        <a:bodyPr/>
        <a:lstStyle/>
        <a:p>
          <a:endParaRPr lang="nb-NO"/>
        </a:p>
      </dgm:t>
    </dgm:pt>
    <dgm:pt modelId="{D683A4D7-E647-4A86-8CC9-F12EF3ED7D40}">
      <dgm:prSet phldrT="[Tekst]" phldr="1"/>
      <dgm:spPr/>
      <dgm:t>
        <a:bodyPr/>
        <a:lstStyle/>
        <a:p>
          <a:endParaRPr lang="nb-NO"/>
        </a:p>
      </dgm:t>
    </dgm:pt>
    <dgm:pt modelId="{D084CFE2-9F4E-4EDE-BDD1-ED9964167E50}" type="parTrans" cxnId="{BD26A6BA-D187-4963-AABB-A79B44A5ABC5}">
      <dgm:prSet/>
      <dgm:spPr/>
      <dgm:t>
        <a:bodyPr/>
        <a:lstStyle/>
        <a:p>
          <a:endParaRPr lang="nb-NO"/>
        </a:p>
      </dgm:t>
    </dgm:pt>
    <dgm:pt modelId="{88C8FD5D-C002-4D90-9D6C-A207FCCFB1A4}" type="sibTrans" cxnId="{BD26A6BA-D187-4963-AABB-A79B44A5ABC5}">
      <dgm:prSet/>
      <dgm:spPr/>
      <dgm:t>
        <a:bodyPr/>
        <a:lstStyle/>
        <a:p>
          <a:endParaRPr lang="nb-NO"/>
        </a:p>
      </dgm:t>
    </dgm:pt>
    <dgm:pt modelId="{6CD8B028-6466-431B-AB91-08546AB423A3}">
      <dgm:prSet phldrT="[Tekst]"/>
      <dgm:spPr/>
      <dgm:t>
        <a:bodyPr/>
        <a:lstStyle/>
        <a:p>
          <a:r>
            <a:rPr lang="nb-NO" dirty="0" smtClean="0"/>
            <a:t>Sosiale konsekvenser </a:t>
          </a:r>
          <a:endParaRPr lang="nb-NO" dirty="0"/>
        </a:p>
      </dgm:t>
    </dgm:pt>
    <dgm:pt modelId="{5FB40D72-59FE-4C0D-99DD-EFBD8BCCC731}" type="parTrans" cxnId="{A72440B3-8AEB-49C5-8754-679193A5A665}">
      <dgm:prSet/>
      <dgm:spPr/>
      <dgm:t>
        <a:bodyPr/>
        <a:lstStyle/>
        <a:p>
          <a:endParaRPr lang="nb-NO"/>
        </a:p>
      </dgm:t>
    </dgm:pt>
    <dgm:pt modelId="{B3E34811-81B8-4BC8-89F4-967110B4B79B}" type="sibTrans" cxnId="{A72440B3-8AEB-49C5-8754-679193A5A665}">
      <dgm:prSet/>
      <dgm:spPr/>
      <dgm:t>
        <a:bodyPr/>
        <a:lstStyle/>
        <a:p>
          <a:endParaRPr lang="nb-NO"/>
        </a:p>
      </dgm:t>
    </dgm:pt>
    <dgm:pt modelId="{574A0219-8FBF-4983-8C46-DBC0B13AE59F}">
      <dgm:prSet phldrT="[Tekst]"/>
      <dgm:spPr/>
      <dgm:t>
        <a:bodyPr/>
        <a:lstStyle/>
        <a:p>
          <a:endParaRPr lang="nb-NO" dirty="0"/>
        </a:p>
      </dgm:t>
    </dgm:pt>
    <dgm:pt modelId="{6CCCA31B-E6EF-4112-933B-75D56F83D0CB}" type="parTrans" cxnId="{2F2701BE-0C8E-4754-B760-3A1667B36FDE}">
      <dgm:prSet/>
      <dgm:spPr/>
      <dgm:t>
        <a:bodyPr/>
        <a:lstStyle/>
        <a:p>
          <a:endParaRPr lang="nb-NO"/>
        </a:p>
      </dgm:t>
    </dgm:pt>
    <dgm:pt modelId="{940B20F6-DE06-4973-8253-498940DC78B7}" type="sibTrans" cxnId="{2F2701BE-0C8E-4754-B760-3A1667B36FDE}">
      <dgm:prSet/>
      <dgm:spPr/>
      <dgm:t>
        <a:bodyPr/>
        <a:lstStyle/>
        <a:p>
          <a:endParaRPr lang="nb-NO"/>
        </a:p>
      </dgm:t>
    </dgm:pt>
    <dgm:pt modelId="{77E9993F-CB40-4FD6-B155-CEA8B4AF54BA}">
      <dgm:prSet phldrT="[Tekst]" phldr="1"/>
      <dgm:spPr/>
      <dgm:t>
        <a:bodyPr/>
        <a:lstStyle/>
        <a:p>
          <a:endParaRPr lang="nb-NO" dirty="0"/>
        </a:p>
      </dgm:t>
    </dgm:pt>
    <dgm:pt modelId="{787213FF-6102-496E-AC00-EF10B0D4A127}" type="parTrans" cxnId="{1223694E-E28C-4346-902F-DB9272B89AEA}">
      <dgm:prSet/>
      <dgm:spPr/>
      <dgm:t>
        <a:bodyPr/>
        <a:lstStyle/>
        <a:p>
          <a:endParaRPr lang="nb-NO"/>
        </a:p>
      </dgm:t>
    </dgm:pt>
    <dgm:pt modelId="{4275D3F9-E139-4B39-8B30-8BF21778E38C}" type="sibTrans" cxnId="{1223694E-E28C-4346-902F-DB9272B89AEA}">
      <dgm:prSet/>
      <dgm:spPr/>
      <dgm:t>
        <a:bodyPr/>
        <a:lstStyle/>
        <a:p>
          <a:endParaRPr lang="nb-NO"/>
        </a:p>
      </dgm:t>
    </dgm:pt>
    <dgm:pt modelId="{FB2E38F4-42DB-4842-91F8-E0DA09A814D4}">
      <dgm:prSet phldrT="[Tekst]"/>
      <dgm:spPr/>
      <dgm:t>
        <a:bodyPr/>
        <a:lstStyle/>
        <a:p>
          <a:r>
            <a:rPr lang="nb-NO" dirty="0" smtClean="0"/>
            <a:t>Andre konsekvenser </a:t>
          </a:r>
          <a:endParaRPr lang="nb-NO" dirty="0"/>
        </a:p>
      </dgm:t>
    </dgm:pt>
    <dgm:pt modelId="{A1482959-D1F5-4C6E-9B9D-F76DFD7D336F}" type="parTrans" cxnId="{590E0FF1-700D-4ECC-B6B5-EA04B2ECA1D0}">
      <dgm:prSet/>
      <dgm:spPr/>
      <dgm:t>
        <a:bodyPr/>
        <a:lstStyle/>
        <a:p>
          <a:endParaRPr lang="nb-NO"/>
        </a:p>
      </dgm:t>
    </dgm:pt>
    <dgm:pt modelId="{BFC207EC-4216-4450-8790-13320BEBE4EB}" type="sibTrans" cxnId="{590E0FF1-700D-4ECC-B6B5-EA04B2ECA1D0}">
      <dgm:prSet/>
      <dgm:spPr/>
      <dgm:t>
        <a:bodyPr/>
        <a:lstStyle/>
        <a:p>
          <a:endParaRPr lang="nb-NO"/>
        </a:p>
      </dgm:t>
    </dgm:pt>
    <dgm:pt modelId="{4536F771-3F5B-4B2A-B039-8D889EAD35C0}">
      <dgm:prSet/>
      <dgm:spPr/>
      <dgm:t>
        <a:bodyPr/>
        <a:lstStyle/>
        <a:p>
          <a:r>
            <a:rPr lang="nb-NO" dirty="0" smtClean="0"/>
            <a:t>Tjenestekonsekvenser </a:t>
          </a:r>
          <a:endParaRPr lang="nb-NO" dirty="0"/>
        </a:p>
      </dgm:t>
    </dgm:pt>
    <dgm:pt modelId="{98361BD7-CC1D-4AAB-A998-F4E37DBF0D42}" type="parTrans" cxnId="{C5892EFA-4627-4C27-BA07-4582FC6ADAE3}">
      <dgm:prSet/>
      <dgm:spPr/>
      <dgm:t>
        <a:bodyPr/>
        <a:lstStyle/>
        <a:p>
          <a:endParaRPr lang="nb-NO"/>
        </a:p>
      </dgm:t>
    </dgm:pt>
    <dgm:pt modelId="{BEAEAD44-7C89-4327-9A51-168D9BD30390}" type="sibTrans" cxnId="{C5892EFA-4627-4C27-BA07-4582FC6ADAE3}">
      <dgm:prSet/>
      <dgm:spPr/>
      <dgm:t>
        <a:bodyPr/>
        <a:lstStyle/>
        <a:p>
          <a:endParaRPr lang="nb-NO"/>
        </a:p>
      </dgm:t>
    </dgm:pt>
    <dgm:pt modelId="{4B5C6D86-8681-491A-A41A-49E9D2E7D8FF}">
      <dgm:prSet phldrT="[Tekst]"/>
      <dgm:spPr/>
      <dgm:t>
        <a:bodyPr/>
        <a:lstStyle/>
        <a:p>
          <a:r>
            <a:rPr lang="nb-NO" dirty="0" smtClean="0"/>
            <a:t>Kostnadskonsekvenser</a:t>
          </a:r>
          <a:endParaRPr lang="nb-NO" dirty="0"/>
        </a:p>
      </dgm:t>
    </dgm:pt>
    <dgm:pt modelId="{66F698BE-49B0-48DD-A8E2-521255B0CFD9}" type="parTrans" cxnId="{31FD15D4-5961-407F-9A23-F2E3EBB899D1}">
      <dgm:prSet/>
      <dgm:spPr/>
      <dgm:t>
        <a:bodyPr/>
        <a:lstStyle/>
        <a:p>
          <a:endParaRPr lang="nb-NO"/>
        </a:p>
      </dgm:t>
    </dgm:pt>
    <dgm:pt modelId="{2BFECEA8-5B56-468D-AA8B-B9916C954154}" type="sibTrans" cxnId="{31FD15D4-5961-407F-9A23-F2E3EBB899D1}">
      <dgm:prSet/>
      <dgm:spPr/>
      <dgm:t>
        <a:bodyPr/>
        <a:lstStyle/>
        <a:p>
          <a:endParaRPr lang="nb-NO"/>
        </a:p>
      </dgm:t>
    </dgm:pt>
    <dgm:pt modelId="{D7B87CA1-6EEE-4DAA-9F9F-93CB54FC8B4F}">
      <dgm:prSet phldrT="[Tekst]"/>
      <dgm:spPr/>
      <dgm:t>
        <a:bodyPr/>
        <a:lstStyle/>
        <a:p>
          <a:r>
            <a:rPr lang="nb-NO" dirty="0" smtClean="0"/>
            <a:t>Ulikhetskonsekvenser </a:t>
          </a:r>
          <a:endParaRPr lang="nb-NO" dirty="0"/>
        </a:p>
      </dgm:t>
    </dgm:pt>
    <dgm:pt modelId="{C9BEE250-4C31-4E58-9E43-9311398ED57C}" type="parTrans" cxnId="{51593606-1F8E-4A2C-B41C-4F40E0157DAC}">
      <dgm:prSet/>
      <dgm:spPr/>
      <dgm:t>
        <a:bodyPr/>
        <a:lstStyle/>
        <a:p>
          <a:endParaRPr lang="nb-NO"/>
        </a:p>
      </dgm:t>
    </dgm:pt>
    <dgm:pt modelId="{CAC0C812-43EF-4FE7-AFEF-4C13E98906E2}" type="sibTrans" cxnId="{51593606-1F8E-4A2C-B41C-4F40E0157DAC}">
      <dgm:prSet/>
      <dgm:spPr/>
      <dgm:t>
        <a:bodyPr/>
        <a:lstStyle/>
        <a:p>
          <a:endParaRPr lang="nb-NO"/>
        </a:p>
      </dgm:t>
    </dgm:pt>
    <dgm:pt modelId="{62B750B8-9176-4744-AA13-747BD6351B37}">
      <dgm:prSet phldrT="[Tekst]"/>
      <dgm:spPr/>
      <dgm:t>
        <a:bodyPr/>
        <a:lstStyle/>
        <a:p>
          <a:endParaRPr lang="nb-NO" dirty="0"/>
        </a:p>
      </dgm:t>
    </dgm:pt>
    <dgm:pt modelId="{E348C804-2051-4F80-A540-525E2DF50BB0}" type="parTrans" cxnId="{5DF3258C-C56D-4C49-8ACC-A13F96BB5695}">
      <dgm:prSet/>
      <dgm:spPr/>
      <dgm:t>
        <a:bodyPr/>
        <a:lstStyle/>
        <a:p>
          <a:endParaRPr lang="nb-NO"/>
        </a:p>
      </dgm:t>
    </dgm:pt>
    <dgm:pt modelId="{A5379397-35BB-4DA1-BC03-6BC4C30FCBA8}" type="sibTrans" cxnId="{5DF3258C-C56D-4C49-8ACC-A13F96BB5695}">
      <dgm:prSet/>
      <dgm:spPr/>
      <dgm:t>
        <a:bodyPr/>
        <a:lstStyle/>
        <a:p>
          <a:endParaRPr lang="nb-NO"/>
        </a:p>
      </dgm:t>
    </dgm:pt>
    <dgm:pt modelId="{7AF440EA-129D-4280-870C-91793BE24D4A}">
      <dgm:prSet phldrT="[Tekst]"/>
      <dgm:spPr/>
      <dgm:t>
        <a:bodyPr/>
        <a:lstStyle/>
        <a:p>
          <a:r>
            <a:rPr lang="nb-NO" dirty="0" smtClean="0"/>
            <a:t>Helsekonsekvenser</a:t>
          </a:r>
          <a:endParaRPr lang="nb-NO" dirty="0"/>
        </a:p>
      </dgm:t>
    </dgm:pt>
    <dgm:pt modelId="{3B351B38-D410-45F6-B5AF-36D436A24BA6}" type="parTrans" cxnId="{3B271264-6F37-4F73-B2E7-ED0E4111185E}">
      <dgm:prSet/>
      <dgm:spPr/>
      <dgm:t>
        <a:bodyPr/>
        <a:lstStyle/>
        <a:p>
          <a:endParaRPr lang="nb-NO"/>
        </a:p>
      </dgm:t>
    </dgm:pt>
    <dgm:pt modelId="{304C4D7D-2C27-4046-8ABE-C92C9A29ACEF}" type="sibTrans" cxnId="{3B271264-6F37-4F73-B2E7-ED0E4111185E}">
      <dgm:prSet/>
      <dgm:spPr/>
      <dgm:t>
        <a:bodyPr/>
        <a:lstStyle/>
        <a:p>
          <a:endParaRPr lang="nb-NO"/>
        </a:p>
      </dgm:t>
    </dgm:pt>
    <dgm:pt modelId="{FD1C8DC9-8476-407C-B11B-528F3D9B85F1}">
      <dgm:prSet/>
      <dgm:spPr/>
      <dgm:t>
        <a:bodyPr/>
        <a:lstStyle/>
        <a:p>
          <a:endParaRPr lang="nb-NO" dirty="0"/>
        </a:p>
      </dgm:t>
    </dgm:pt>
    <dgm:pt modelId="{9254142D-C2F8-4FBD-A593-23D9228D5434}" type="parTrans" cxnId="{E958311F-E786-4D03-B924-E42DCCEB4C66}">
      <dgm:prSet/>
      <dgm:spPr/>
      <dgm:t>
        <a:bodyPr/>
        <a:lstStyle/>
        <a:p>
          <a:endParaRPr lang="nb-NO"/>
        </a:p>
      </dgm:t>
    </dgm:pt>
    <dgm:pt modelId="{3DD6F8B4-C5CC-44F3-A04A-07602761F079}" type="sibTrans" cxnId="{E958311F-E786-4D03-B924-E42DCCEB4C66}">
      <dgm:prSet/>
      <dgm:spPr/>
      <dgm:t>
        <a:bodyPr/>
        <a:lstStyle/>
        <a:p>
          <a:endParaRPr lang="nb-NO"/>
        </a:p>
      </dgm:t>
    </dgm:pt>
    <dgm:pt modelId="{B61CB8C3-E200-4BF8-BCA6-938351585F81}">
      <dgm:prSet phldrT="[Tekst]"/>
      <dgm:spPr/>
      <dgm:t>
        <a:bodyPr/>
        <a:lstStyle/>
        <a:p>
          <a:endParaRPr lang="nb-NO" dirty="0"/>
        </a:p>
      </dgm:t>
    </dgm:pt>
    <dgm:pt modelId="{74F7905A-72D7-4310-8D2B-FDDA21478048}" type="parTrans" cxnId="{1BFA9AB4-C441-4647-87C0-183FBA8CA675}">
      <dgm:prSet/>
      <dgm:spPr/>
      <dgm:t>
        <a:bodyPr/>
        <a:lstStyle/>
        <a:p>
          <a:endParaRPr lang="nb-NO"/>
        </a:p>
      </dgm:t>
    </dgm:pt>
    <dgm:pt modelId="{F4890C05-B0F0-4768-BD75-A4603D72AC72}" type="sibTrans" cxnId="{1BFA9AB4-C441-4647-87C0-183FBA8CA675}">
      <dgm:prSet/>
      <dgm:spPr/>
      <dgm:t>
        <a:bodyPr/>
        <a:lstStyle/>
        <a:p>
          <a:endParaRPr lang="nb-NO"/>
        </a:p>
      </dgm:t>
    </dgm:pt>
    <dgm:pt modelId="{C895D251-8175-49F3-A549-246E6D45D1B1}">
      <dgm:prSet phldrT="[Tekst]"/>
      <dgm:spPr/>
      <dgm:t>
        <a:bodyPr/>
        <a:lstStyle/>
        <a:p>
          <a:endParaRPr lang="nb-NO" dirty="0"/>
        </a:p>
      </dgm:t>
    </dgm:pt>
    <dgm:pt modelId="{B23CF416-8589-45C4-989C-AFC807CCC3FE}" type="parTrans" cxnId="{A8A8BD7C-1EB7-4234-B327-141261573E97}">
      <dgm:prSet/>
      <dgm:spPr/>
      <dgm:t>
        <a:bodyPr/>
        <a:lstStyle/>
        <a:p>
          <a:endParaRPr lang="nb-NO"/>
        </a:p>
      </dgm:t>
    </dgm:pt>
    <dgm:pt modelId="{1574A03A-C259-4D5E-9AEF-3C0831EE2783}" type="sibTrans" cxnId="{A8A8BD7C-1EB7-4234-B327-141261573E97}">
      <dgm:prSet/>
      <dgm:spPr/>
      <dgm:t>
        <a:bodyPr/>
        <a:lstStyle/>
        <a:p>
          <a:endParaRPr lang="nb-NO"/>
        </a:p>
      </dgm:t>
    </dgm:pt>
    <dgm:pt modelId="{85FD7F54-0044-4012-BCD0-127048CCCFD9}" type="pres">
      <dgm:prSet presAssocID="{ACA0A44D-F53F-489F-90A3-43D12434161E}" presName="Name0" presStyleCnt="0">
        <dgm:presLayoutVars>
          <dgm:dir/>
          <dgm:animLvl val="lvl"/>
          <dgm:resizeHandles val="exact"/>
        </dgm:presLayoutVars>
      </dgm:prSet>
      <dgm:spPr/>
      <dgm:t>
        <a:bodyPr/>
        <a:lstStyle/>
        <a:p>
          <a:endParaRPr lang="nb-NO"/>
        </a:p>
      </dgm:t>
    </dgm:pt>
    <dgm:pt modelId="{3113D834-47E1-4863-9E3C-E5A6F336C852}" type="pres">
      <dgm:prSet presAssocID="{E722D505-787F-48D1-B88E-30D20B41A565}" presName="linNode" presStyleCnt="0"/>
      <dgm:spPr/>
      <dgm:t>
        <a:bodyPr/>
        <a:lstStyle/>
        <a:p>
          <a:endParaRPr lang="nb-NO"/>
        </a:p>
      </dgm:t>
    </dgm:pt>
    <dgm:pt modelId="{37131613-94D3-45AC-81AB-7D9DD721A6CA}" type="pres">
      <dgm:prSet presAssocID="{E722D505-787F-48D1-B88E-30D20B41A565}" presName="parentText" presStyleLbl="node1" presStyleIdx="0" presStyleCnt="7">
        <dgm:presLayoutVars>
          <dgm:chMax val="1"/>
          <dgm:bulletEnabled val="1"/>
        </dgm:presLayoutVars>
      </dgm:prSet>
      <dgm:spPr/>
      <dgm:t>
        <a:bodyPr/>
        <a:lstStyle/>
        <a:p>
          <a:endParaRPr lang="nb-NO"/>
        </a:p>
      </dgm:t>
    </dgm:pt>
    <dgm:pt modelId="{06AE1804-741D-4C2B-A2E2-C532D5F61659}" type="pres">
      <dgm:prSet presAssocID="{E722D505-787F-48D1-B88E-30D20B41A565}" presName="descendantText" presStyleLbl="alignAccFollowNode1" presStyleIdx="0" presStyleCnt="7">
        <dgm:presLayoutVars>
          <dgm:bulletEnabled val="1"/>
        </dgm:presLayoutVars>
      </dgm:prSet>
      <dgm:spPr/>
      <dgm:t>
        <a:bodyPr/>
        <a:lstStyle/>
        <a:p>
          <a:endParaRPr lang="nb-NO"/>
        </a:p>
      </dgm:t>
    </dgm:pt>
    <dgm:pt modelId="{56E86FCA-3226-4871-8CCA-02B099460829}" type="pres">
      <dgm:prSet presAssocID="{3B8496AA-54AB-40C5-843C-C5E9E261CB13}" presName="sp" presStyleCnt="0"/>
      <dgm:spPr/>
      <dgm:t>
        <a:bodyPr/>
        <a:lstStyle/>
        <a:p>
          <a:endParaRPr lang="nb-NO"/>
        </a:p>
      </dgm:t>
    </dgm:pt>
    <dgm:pt modelId="{482B142A-B6E9-4767-BA5A-2ECE583AD277}" type="pres">
      <dgm:prSet presAssocID="{6CD8B028-6466-431B-AB91-08546AB423A3}" presName="linNode" presStyleCnt="0"/>
      <dgm:spPr/>
      <dgm:t>
        <a:bodyPr/>
        <a:lstStyle/>
        <a:p>
          <a:endParaRPr lang="nb-NO"/>
        </a:p>
      </dgm:t>
    </dgm:pt>
    <dgm:pt modelId="{E3CF24AC-7C4D-402D-A810-ED2FF052D68C}" type="pres">
      <dgm:prSet presAssocID="{6CD8B028-6466-431B-AB91-08546AB423A3}" presName="parentText" presStyleLbl="node1" presStyleIdx="1" presStyleCnt="7">
        <dgm:presLayoutVars>
          <dgm:chMax val="1"/>
          <dgm:bulletEnabled val="1"/>
        </dgm:presLayoutVars>
      </dgm:prSet>
      <dgm:spPr/>
      <dgm:t>
        <a:bodyPr/>
        <a:lstStyle/>
        <a:p>
          <a:endParaRPr lang="nb-NO"/>
        </a:p>
      </dgm:t>
    </dgm:pt>
    <dgm:pt modelId="{FD169DF7-0BF2-484A-82D6-F6EA3967EF49}" type="pres">
      <dgm:prSet presAssocID="{6CD8B028-6466-431B-AB91-08546AB423A3}" presName="descendantText" presStyleLbl="alignAccFollowNode1" presStyleIdx="1" presStyleCnt="7">
        <dgm:presLayoutVars>
          <dgm:bulletEnabled val="1"/>
        </dgm:presLayoutVars>
      </dgm:prSet>
      <dgm:spPr/>
      <dgm:t>
        <a:bodyPr/>
        <a:lstStyle/>
        <a:p>
          <a:endParaRPr lang="nb-NO"/>
        </a:p>
      </dgm:t>
    </dgm:pt>
    <dgm:pt modelId="{8669F7C3-A5DB-457D-A97F-B4212F80D5A7}" type="pres">
      <dgm:prSet presAssocID="{B3E34811-81B8-4BC8-89F4-967110B4B79B}" presName="sp" presStyleCnt="0"/>
      <dgm:spPr/>
      <dgm:t>
        <a:bodyPr/>
        <a:lstStyle/>
        <a:p>
          <a:endParaRPr lang="nb-NO"/>
        </a:p>
      </dgm:t>
    </dgm:pt>
    <dgm:pt modelId="{F70A29F2-512F-48E7-9997-CDCE807B4B6F}" type="pres">
      <dgm:prSet presAssocID="{7AF440EA-129D-4280-870C-91793BE24D4A}" presName="linNode" presStyleCnt="0"/>
      <dgm:spPr/>
      <dgm:t>
        <a:bodyPr/>
        <a:lstStyle/>
        <a:p>
          <a:endParaRPr lang="nb-NO"/>
        </a:p>
      </dgm:t>
    </dgm:pt>
    <dgm:pt modelId="{61CF6009-B285-4CB3-AB90-6B51F0716CB4}" type="pres">
      <dgm:prSet presAssocID="{7AF440EA-129D-4280-870C-91793BE24D4A}" presName="parentText" presStyleLbl="node1" presStyleIdx="2" presStyleCnt="7">
        <dgm:presLayoutVars>
          <dgm:chMax val="1"/>
          <dgm:bulletEnabled val="1"/>
        </dgm:presLayoutVars>
      </dgm:prSet>
      <dgm:spPr/>
      <dgm:t>
        <a:bodyPr/>
        <a:lstStyle/>
        <a:p>
          <a:endParaRPr lang="nb-NO"/>
        </a:p>
      </dgm:t>
    </dgm:pt>
    <dgm:pt modelId="{77F2EFAC-1623-4C07-903D-60D9F43B1326}" type="pres">
      <dgm:prSet presAssocID="{7AF440EA-129D-4280-870C-91793BE24D4A}" presName="descendantText" presStyleLbl="alignAccFollowNode1" presStyleIdx="2" presStyleCnt="7">
        <dgm:presLayoutVars>
          <dgm:bulletEnabled val="1"/>
        </dgm:presLayoutVars>
      </dgm:prSet>
      <dgm:spPr/>
      <dgm:t>
        <a:bodyPr/>
        <a:lstStyle/>
        <a:p>
          <a:endParaRPr lang="nb-NO"/>
        </a:p>
      </dgm:t>
    </dgm:pt>
    <dgm:pt modelId="{6EB107A3-7F13-4941-8010-3CBD75F6EB31}" type="pres">
      <dgm:prSet presAssocID="{304C4D7D-2C27-4046-8ABE-C92C9A29ACEF}" presName="sp" presStyleCnt="0"/>
      <dgm:spPr/>
      <dgm:t>
        <a:bodyPr/>
        <a:lstStyle/>
        <a:p>
          <a:endParaRPr lang="nb-NO"/>
        </a:p>
      </dgm:t>
    </dgm:pt>
    <dgm:pt modelId="{ECABC043-5D34-4301-946C-2C76B4B55148}" type="pres">
      <dgm:prSet presAssocID="{4536F771-3F5B-4B2A-B039-8D889EAD35C0}" presName="linNode" presStyleCnt="0"/>
      <dgm:spPr/>
      <dgm:t>
        <a:bodyPr/>
        <a:lstStyle/>
        <a:p>
          <a:endParaRPr lang="nb-NO"/>
        </a:p>
      </dgm:t>
    </dgm:pt>
    <dgm:pt modelId="{460D3945-9F15-4EAD-B344-83FECCAEB30D}" type="pres">
      <dgm:prSet presAssocID="{4536F771-3F5B-4B2A-B039-8D889EAD35C0}" presName="parentText" presStyleLbl="node1" presStyleIdx="3" presStyleCnt="7">
        <dgm:presLayoutVars>
          <dgm:chMax val="1"/>
          <dgm:bulletEnabled val="1"/>
        </dgm:presLayoutVars>
      </dgm:prSet>
      <dgm:spPr/>
      <dgm:t>
        <a:bodyPr/>
        <a:lstStyle/>
        <a:p>
          <a:endParaRPr lang="nb-NO"/>
        </a:p>
      </dgm:t>
    </dgm:pt>
    <dgm:pt modelId="{6325E5D0-3E4D-4B05-9604-851D2F90F1AA}" type="pres">
      <dgm:prSet presAssocID="{4536F771-3F5B-4B2A-B039-8D889EAD35C0}" presName="descendantText" presStyleLbl="alignAccFollowNode1" presStyleIdx="3" presStyleCnt="7">
        <dgm:presLayoutVars>
          <dgm:bulletEnabled val="1"/>
        </dgm:presLayoutVars>
      </dgm:prSet>
      <dgm:spPr/>
      <dgm:t>
        <a:bodyPr/>
        <a:lstStyle/>
        <a:p>
          <a:endParaRPr lang="nb-NO"/>
        </a:p>
      </dgm:t>
    </dgm:pt>
    <dgm:pt modelId="{D7D76FF6-F1C7-432A-9BB2-5D20216147EF}" type="pres">
      <dgm:prSet presAssocID="{BEAEAD44-7C89-4327-9A51-168D9BD30390}" presName="sp" presStyleCnt="0"/>
      <dgm:spPr/>
      <dgm:t>
        <a:bodyPr/>
        <a:lstStyle/>
        <a:p>
          <a:endParaRPr lang="nb-NO"/>
        </a:p>
      </dgm:t>
    </dgm:pt>
    <dgm:pt modelId="{ED244678-D012-4318-A25B-4AC5F18D2E8A}" type="pres">
      <dgm:prSet presAssocID="{4B5C6D86-8681-491A-A41A-49E9D2E7D8FF}" presName="linNode" presStyleCnt="0"/>
      <dgm:spPr/>
      <dgm:t>
        <a:bodyPr/>
        <a:lstStyle/>
        <a:p>
          <a:endParaRPr lang="nb-NO"/>
        </a:p>
      </dgm:t>
    </dgm:pt>
    <dgm:pt modelId="{6C57D438-7D26-4314-BD0F-A809322EE584}" type="pres">
      <dgm:prSet presAssocID="{4B5C6D86-8681-491A-A41A-49E9D2E7D8FF}" presName="parentText" presStyleLbl="node1" presStyleIdx="4" presStyleCnt="7">
        <dgm:presLayoutVars>
          <dgm:chMax val="1"/>
          <dgm:bulletEnabled val="1"/>
        </dgm:presLayoutVars>
      </dgm:prSet>
      <dgm:spPr/>
      <dgm:t>
        <a:bodyPr/>
        <a:lstStyle/>
        <a:p>
          <a:endParaRPr lang="nb-NO"/>
        </a:p>
      </dgm:t>
    </dgm:pt>
    <dgm:pt modelId="{9B2B5CCD-680B-4B75-B6A4-836F848450C1}" type="pres">
      <dgm:prSet presAssocID="{4B5C6D86-8681-491A-A41A-49E9D2E7D8FF}" presName="descendantText" presStyleLbl="alignAccFollowNode1" presStyleIdx="4" presStyleCnt="7">
        <dgm:presLayoutVars>
          <dgm:bulletEnabled val="1"/>
        </dgm:presLayoutVars>
      </dgm:prSet>
      <dgm:spPr/>
      <dgm:t>
        <a:bodyPr/>
        <a:lstStyle/>
        <a:p>
          <a:endParaRPr lang="nb-NO"/>
        </a:p>
      </dgm:t>
    </dgm:pt>
    <dgm:pt modelId="{2D0C984F-9100-4BF8-B66C-F28576B5C2B4}" type="pres">
      <dgm:prSet presAssocID="{2BFECEA8-5B56-468D-AA8B-B9916C954154}" presName="sp" presStyleCnt="0"/>
      <dgm:spPr/>
      <dgm:t>
        <a:bodyPr/>
        <a:lstStyle/>
        <a:p>
          <a:endParaRPr lang="nb-NO"/>
        </a:p>
      </dgm:t>
    </dgm:pt>
    <dgm:pt modelId="{D5FA5256-F75A-4B64-8CDB-EF00D0758745}" type="pres">
      <dgm:prSet presAssocID="{D7B87CA1-6EEE-4DAA-9F9F-93CB54FC8B4F}" presName="linNode" presStyleCnt="0"/>
      <dgm:spPr/>
      <dgm:t>
        <a:bodyPr/>
        <a:lstStyle/>
        <a:p>
          <a:endParaRPr lang="nb-NO"/>
        </a:p>
      </dgm:t>
    </dgm:pt>
    <dgm:pt modelId="{F3D5CE95-3C97-4654-8676-A4C7BE591E57}" type="pres">
      <dgm:prSet presAssocID="{D7B87CA1-6EEE-4DAA-9F9F-93CB54FC8B4F}" presName="parentText" presStyleLbl="node1" presStyleIdx="5" presStyleCnt="7">
        <dgm:presLayoutVars>
          <dgm:chMax val="1"/>
          <dgm:bulletEnabled val="1"/>
        </dgm:presLayoutVars>
      </dgm:prSet>
      <dgm:spPr/>
      <dgm:t>
        <a:bodyPr/>
        <a:lstStyle/>
        <a:p>
          <a:endParaRPr lang="nb-NO"/>
        </a:p>
      </dgm:t>
    </dgm:pt>
    <dgm:pt modelId="{44C17D7B-01FC-4ED7-8D36-C34897D8D8DF}" type="pres">
      <dgm:prSet presAssocID="{D7B87CA1-6EEE-4DAA-9F9F-93CB54FC8B4F}" presName="descendantText" presStyleLbl="alignAccFollowNode1" presStyleIdx="5" presStyleCnt="7">
        <dgm:presLayoutVars>
          <dgm:bulletEnabled val="1"/>
        </dgm:presLayoutVars>
      </dgm:prSet>
      <dgm:spPr/>
      <dgm:t>
        <a:bodyPr/>
        <a:lstStyle/>
        <a:p>
          <a:endParaRPr lang="nb-NO"/>
        </a:p>
      </dgm:t>
    </dgm:pt>
    <dgm:pt modelId="{485A4E32-8BD5-4080-8A9D-FCAD6F6A6FB3}" type="pres">
      <dgm:prSet presAssocID="{CAC0C812-43EF-4FE7-AFEF-4C13E98906E2}" presName="sp" presStyleCnt="0"/>
      <dgm:spPr/>
      <dgm:t>
        <a:bodyPr/>
        <a:lstStyle/>
        <a:p>
          <a:endParaRPr lang="nb-NO"/>
        </a:p>
      </dgm:t>
    </dgm:pt>
    <dgm:pt modelId="{307FF306-CA0F-4FDA-B7FD-E5BAB087747D}" type="pres">
      <dgm:prSet presAssocID="{FB2E38F4-42DB-4842-91F8-E0DA09A814D4}" presName="linNode" presStyleCnt="0"/>
      <dgm:spPr/>
      <dgm:t>
        <a:bodyPr/>
        <a:lstStyle/>
        <a:p>
          <a:endParaRPr lang="nb-NO"/>
        </a:p>
      </dgm:t>
    </dgm:pt>
    <dgm:pt modelId="{ADC2915E-BAB4-475E-A387-05A273DE53EB}" type="pres">
      <dgm:prSet presAssocID="{FB2E38F4-42DB-4842-91F8-E0DA09A814D4}" presName="parentText" presStyleLbl="node1" presStyleIdx="6" presStyleCnt="7">
        <dgm:presLayoutVars>
          <dgm:chMax val="1"/>
          <dgm:bulletEnabled val="1"/>
        </dgm:presLayoutVars>
      </dgm:prSet>
      <dgm:spPr/>
      <dgm:t>
        <a:bodyPr/>
        <a:lstStyle/>
        <a:p>
          <a:endParaRPr lang="nb-NO"/>
        </a:p>
      </dgm:t>
    </dgm:pt>
    <dgm:pt modelId="{A9F17920-C6FA-4BA6-B779-8BB562C8483F}" type="pres">
      <dgm:prSet presAssocID="{FB2E38F4-42DB-4842-91F8-E0DA09A814D4}" presName="descendantText" presStyleLbl="alignAccFollowNode1" presStyleIdx="6" presStyleCnt="7">
        <dgm:presLayoutVars>
          <dgm:bulletEnabled val="1"/>
        </dgm:presLayoutVars>
      </dgm:prSet>
      <dgm:spPr/>
      <dgm:t>
        <a:bodyPr/>
        <a:lstStyle/>
        <a:p>
          <a:endParaRPr lang="nb-NO"/>
        </a:p>
      </dgm:t>
    </dgm:pt>
  </dgm:ptLst>
  <dgm:cxnLst>
    <dgm:cxn modelId="{C5892EFA-4627-4C27-BA07-4582FC6ADAE3}" srcId="{ACA0A44D-F53F-489F-90A3-43D12434161E}" destId="{4536F771-3F5B-4B2A-B039-8D889EAD35C0}" srcOrd="3" destOrd="0" parTransId="{98361BD7-CC1D-4AAB-A998-F4E37DBF0D42}" sibTransId="{BEAEAD44-7C89-4327-9A51-168D9BD30390}"/>
    <dgm:cxn modelId="{1EC8CF80-53B5-4959-9947-C204EEA0448E}" type="presOf" srcId="{62B750B8-9176-4744-AA13-747BD6351B37}" destId="{77F2EFAC-1623-4C07-903D-60D9F43B1326}" srcOrd="0" destOrd="0" presId="urn:microsoft.com/office/officeart/2005/8/layout/vList5"/>
    <dgm:cxn modelId="{8EDF08CB-6417-49B1-A048-D7E9C6F62FC8}" type="presOf" srcId="{ACA0A44D-F53F-489F-90A3-43D12434161E}" destId="{85FD7F54-0044-4012-BCD0-127048CCCFD9}" srcOrd="0" destOrd="0" presId="urn:microsoft.com/office/officeart/2005/8/layout/vList5"/>
    <dgm:cxn modelId="{3B271264-6F37-4F73-B2E7-ED0E4111185E}" srcId="{ACA0A44D-F53F-489F-90A3-43D12434161E}" destId="{7AF440EA-129D-4280-870C-91793BE24D4A}" srcOrd="2" destOrd="0" parTransId="{3B351B38-D410-45F6-B5AF-36D436A24BA6}" sibTransId="{304C4D7D-2C27-4046-8ABE-C92C9A29ACEF}"/>
    <dgm:cxn modelId="{BD26A6BA-D187-4963-AABB-A79B44A5ABC5}" srcId="{E722D505-787F-48D1-B88E-30D20B41A565}" destId="{D683A4D7-E647-4A86-8CC9-F12EF3ED7D40}" srcOrd="0" destOrd="0" parTransId="{D084CFE2-9F4E-4EDE-BDD1-ED9964167E50}" sibTransId="{88C8FD5D-C002-4D90-9D6C-A207FCCFB1A4}"/>
    <dgm:cxn modelId="{C0DCDA46-B5C2-43D0-A4E4-CC46549F6728}" type="presOf" srcId="{4B5C6D86-8681-491A-A41A-49E9D2E7D8FF}" destId="{6C57D438-7D26-4314-BD0F-A809322EE584}" srcOrd="0" destOrd="0" presId="urn:microsoft.com/office/officeart/2005/8/layout/vList5"/>
    <dgm:cxn modelId="{E958311F-E786-4D03-B924-E42DCCEB4C66}" srcId="{4536F771-3F5B-4B2A-B039-8D889EAD35C0}" destId="{FD1C8DC9-8476-407C-B11B-528F3D9B85F1}" srcOrd="0" destOrd="0" parTransId="{9254142D-C2F8-4FBD-A593-23D9228D5434}" sibTransId="{3DD6F8B4-C5CC-44F3-A04A-07602761F079}"/>
    <dgm:cxn modelId="{4FC54525-9384-44FE-8E76-D2EB3FBDD055}" type="presOf" srcId="{7AF440EA-129D-4280-870C-91793BE24D4A}" destId="{61CF6009-B285-4CB3-AB90-6B51F0716CB4}" srcOrd="0" destOrd="0" presId="urn:microsoft.com/office/officeart/2005/8/layout/vList5"/>
    <dgm:cxn modelId="{A72440B3-8AEB-49C5-8754-679193A5A665}" srcId="{ACA0A44D-F53F-489F-90A3-43D12434161E}" destId="{6CD8B028-6466-431B-AB91-08546AB423A3}" srcOrd="1" destOrd="0" parTransId="{5FB40D72-59FE-4C0D-99DD-EFBD8BCCC731}" sibTransId="{B3E34811-81B8-4BC8-89F4-967110B4B79B}"/>
    <dgm:cxn modelId="{865D69EA-DB9C-4724-9C84-CA11E1EC6CA0}" type="presOf" srcId="{D7B87CA1-6EEE-4DAA-9F9F-93CB54FC8B4F}" destId="{F3D5CE95-3C97-4654-8676-A4C7BE591E57}" srcOrd="0" destOrd="0" presId="urn:microsoft.com/office/officeart/2005/8/layout/vList5"/>
    <dgm:cxn modelId="{2F2701BE-0C8E-4754-B760-3A1667B36FDE}" srcId="{6CD8B028-6466-431B-AB91-08546AB423A3}" destId="{574A0219-8FBF-4983-8C46-DBC0B13AE59F}" srcOrd="0" destOrd="0" parTransId="{6CCCA31B-E6EF-4112-933B-75D56F83D0CB}" sibTransId="{940B20F6-DE06-4973-8253-498940DC78B7}"/>
    <dgm:cxn modelId="{6661BC95-648F-46F5-93BE-EDC6DBD2C55E}" type="presOf" srcId="{B61CB8C3-E200-4BF8-BCA6-938351585F81}" destId="{9B2B5CCD-680B-4B75-B6A4-836F848450C1}" srcOrd="0" destOrd="0" presId="urn:microsoft.com/office/officeart/2005/8/layout/vList5"/>
    <dgm:cxn modelId="{5336CCC5-3E4A-40CA-B6B9-F9C850B7E0C9}" type="presOf" srcId="{D683A4D7-E647-4A86-8CC9-F12EF3ED7D40}" destId="{06AE1804-741D-4C2B-A2E2-C532D5F61659}" srcOrd="0" destOrd="0" presId="urn:microsoft.com/office/officeart/2005/8/layout/vList5"/>
    <dgm:cxn modelId="{E88D4818-82BF-4BE3-8C26-08A50E3EF039}" type="presOf" srcId="{574A0219-8FBF-4983-8C46-DBC0B13AE59F}" destId="{FD169DF7-0BF2-484A-82D6-F6EA3967EF49}" srcOrd="0" destOrd="0" presId="urn:microsoft.com/office/officeart/2005/8/layout/vList5"/>
    <dgm:cxn modelId="{31FD15D4-5961-407F-9A23-F2E3EBB899D1}" srcId="{ACA0A44D-F53F-489F-90A3-43D12434161E}" destId="{4B5C6D86-8681-491A-A41A-49E9D2E7D8FF}" srcOrd="4" destOrd="0" parTransId="{66F698BE-49B0-48DD-A8E2-521255B0CFD9}" sibTransId="{2BFECEA8-5B56-468D-AA8B-B9916C954154}"/>
    <dgm:cxn modelId="{1BFA9AB4-C441-4647-87C0-183FBA8CA675}" srcId="{4B5C6D86-8681-491A-A41A-49E9D2E7D8FF}" destId="{B61CB8C3-E200-4BF8-BCA6-938351585F81}" srcOrd="0" destOrd="0" parTransId="{74F7905A-72D7-4310-8D2B-FDDA21478048}" sibTransId="{F4890C05-B0F0-4768-BD75-A4603D72AC72}"/>
    <dgm:cxn modelId="{34186964-7E29-4F61-8D8D-97BB2820EE49}" srcId="{ACA0A44D-F53F-489F-90A3-43D12434161E}" destId="{E722D505-787F-48D1-B88E-30D20B41A565}" srcOrd="0" destOrd="0" parTransId="{65E8AA10-46ED-4648-B5DF-5CA0D0DE06EB}" sibTransId="{3B8496AA-54AB-40C5-843C-C5E9E261CB13}"/>
    <dgm:cxn modelId="{A8A8BD7C-1EB7-4234-B327-141261573E97}" srcId="{D7B87CA1-6EEE-4DAA-9F9F-93CB54FC8B4F}" destId="{C895D251-8175-49F3-A549-246E6D45D1B1}" srcOrd="0" destOrd="0" parTransId="{B23CF416-8589-45C4-989C-AFC807CCC3FE}" sibTransId="{1574A03A-C259-4D5E-9AEF-3C0831EE2783}"/>
    <dgm:cxn modelId="{B7F05ED5-11EA-4580-8F5C-B91E9655E74F}" type="presOf" srcId="{77E9993F-CB40-4FD6-B155-CEA8B4AF54BA}" destId="{A9F17920-C6FA-4BA6-B779-8BB562C8483F}" srcOrd="0" destOrd="0" presId="urn:microsoft.com/office/officeart/2005/8/layout/vList5"/>
    <dgm:cxn modelId="{ECE9AEB7-A395-46E2-8794-6D291EDB5BC0}" type="presOf" srcId="{FB2E38F4-42DB-4842-91F8-E0DA09A814D4}" destId="{ADC2915E-BAB4-475E-A387-05A273DE53EB}" srcOrd="0" destOrd="0" presId="urn:microsoft.com/office/officeart/2005/8/layout/vList5"/>
    <dgm:cxn modelId="{5DF3258C-C56D-4C49-8ACC-A13F96BB5695}" srcId="{7AF440EA-129D-4280-870C-91793BE24D4A}" destId="{62B750B8-9176-4744-AA13-747BD6351B37}" srcOrd="0" destOrd="0" parTransId="{E348C804-2051-4F80-A540-525E2DF50BB0}" sibTransId="{A5379397-35BB-4DA1-BC03-6BC4C30FCBA8}"/>
    <dgm:cxn modelId="{51593606-1F8E-4A2C-B41C-4F40E0157DAC}" srcId="{ACA0A44D-F53F-489F-90A3-43D12434161E}" destId="{D7B87CA1-6EEE-4DAA-9F9F-93CB54FC8B4F}" srcOrd="5" destOrd="0" parTransId="{C9BEE250-4C31-4E58-9E43-9311398ED57C}" sibTransId="{CAC0C812-43EF-4FE7-AFEF-4C13E98906E2}"/>
    <dgm:cxn modelId="{B7C27A98-289A-4A9E-837B-73BE154724ED}" type="presOf" srcId="{E722D505-787F-48D1-B88E-30D20B41A565}" destId="{37131613-94D3-45AC-81AB-7D9DD721A6CA}" srcOrd="0" destOrd="0" presId="urn:microsoft.com/office/officeart/2005/8/layout/vList5"/>
    <dgm:cxn modelId="{590E0FF1-700D-4ECC-B6B5-EA04B2ECA1D0}" srcId="{ACA0A44D-F53F-489F-90A3-43D12434161E}" destId="{FB2E38F4-42DB-4842-91F8-E0DA09A814D4}" srcOrd="6" destOrd="0" parTransId="{A1482959-D1F5-4C6E-9B9D-F76DFD7D336F}" sibTransId="{BFC207EC-4216-4450-8790-13320BEBE4EB}"/>
    <dgm:cxn modelId="{377D2F96-C178-4804-849C-08986C60314B}" type="presOf" srcId="{4536F771-3F5B-4B2A-B039-8D889EAD35C0}" destId="{460D3945-9F15-4EAD-B344-83FECCAEB30D}" srcOrd="0" destOrd="0" presId="urn:microsoft.com/office/officeart/2005/8/layout/vList5"/>
    <dgm:cxn modelId="{1DECCD4A-F32D-4741-A126-5BD842B9692B}" type="presOf" srcId="{C895D251-8175-49F3-A549-246E6D45D1B1}" destId="{44C17D7B-01FC-4ED7-8D36-C34897D8D8DF}" srcOrd="0" destOrd="0" presId="urn:microsoft.com/office/officeart/2005/8/layout/vList5"/>
    <dgm:cxn modelId="{F778327C-233B-4B07-824A-29429E780A55}" type="presOf" srcId="{FD1C8DC9-8476-407C-B11B-528F3D9B85F1}" destId="{6325E5D0-3E4D-4B05-9604-851D2F90F1AA}" srcOrd="0" destOrd="0" presId="urn:microsoft.com/office/officeart/2005/8/layout/vList5"/>
    <dgm:cxn modelId="{1223694E-E28C-4346-902F-DB9272B89AEA}" srcId="{FB2E38F4-42DB-4842-91F8-E0DA09A814D4}" destId="{77E9993F-CB40-4FD6-B155-CEA8B4AF54BA}" srcOrd="0" destOrd="0" parTransId="{787213FF-6102-496E-AC00-EF10B0D4A127}" sibTransId="{4275D3F9-E139-4B39-8B30-8BF21778E38C}"/>
    <dgm:cxn modelId="{F41EACE4-882E-4BAB-8709-4A2481546381}" type="presOf" srcId="{6CD8B028-6466-431B-AB91-08546AB423A3}" destId="{E3CF24AC-7C4D-402D-A810-ED2FF052D68C}" srcOrd="0" destOrd="0" presId="urn:microsoft.com/office/officeart/2005/8/layout/vList5"/>
    <dgm:cxn modelId="{AC55E33F-8730-44DD-B8AF-75E833DDE783}" type="presParOf" srcId="{85FD7F54-0044-4012-BCD0-127048CCCFD9}" destId="{3113D834-47E1-4863-9E3C-E5A6F336C852}" srcOrd="0" destOrd="0" presId="urn:microsoft.com/office/officeart/2005/8/layout/vList5"/>
    <dgm:cxn modelId="{682A6822-D92E-4C34-A98F-6E3C723CACAF}" type="presParOf" srcId="{3113D834-47E1-4863-9E3C-E5A6F336C852}" destId="{37131613-94D3-45AC-81AB-7D9DD721A6CA}" srcOrd="0" destOrd="0" presId="urn:microsoft.com/office/officeart/2005/8/layout/vList5"/>
    <dgm:cxn modelId="{BDD6B5F8-F22A-486E-B853-EA02EF0B13B0}" type="presParOf" srcId="{3113D834-47E1-4863-9E3C-E5A6F336C852}" destId="{06AE1804-741D-4C2B-A2E2-C532D5F61659}" srcOrd="1" destOrd="0" presId="urn:microsoft.com/office/officeart/2005/8/layout/vList5"/>
    <dgm:cxn modelId="{2BD3E1FC-0E5C-4A26-AFB0-52FE72BEB9F2}" type="presParOf" srcId="{85FD7F54-0044-4012-BCD0-127048CCCFD9}" destId="{56E86FCA-3226-4871-8CCA-02B099460829}" srcOrd="1" destOrd="0" presId="urn:microsoft.com/office/officeart/2005/8/layout/vList5"/>
    <dgm:cxn modelId="{6C921B6D-C1C3-4F1A-AC5C-0C5105D7F0FB}" type="presParOf" srcId="{85FD7F54-0044-4012-BCD0-127048CCCFD9}" destId="{482B142A-B6E9-4767-BA5A-2ECE583AD277}" srcOrd="2" destOrd="0" presId="urn:microsoft.com/office/officeart/2005/8/layout/vList5"/>
    <dgm:cxn modelId="{0021DD94-1090-48BE-9B98-C91218BF314C}" type="presParOf" srcId="{482B142A-B6E9-4767-BA5A-2ECE583AD277}" destId="{E3CF24AC-7C4D-402D-A810-ED2FF052D68C}" srcOrd="0" destOrd="0" presId="urn:microsoft.com/office/officeart/2005/8/layout/vList5"/>
    <dgm:cxn modelId="{C2139650-0D67-4B5D-A955-38380F9E4BCC}" type="presParOf" srcId="{482B142A-B6E9-4767-BA5A-2ECE583AD277}" destId="{FD169DF7-0BF2-484A-82D6-F6EA3967EF49}" srcOrd="1" destOrd="0" presId="urn:microsoft.com/office/officeart/2005/8/layout/vList5"/>
    <dgm:cxn modelId="{95F33044-5155-4430-BC0C-590E4C4876BC}" type="presParOf" srcId="{85FD7F54-0044-4012-BCD0-127048CCCFD9}" destId="{8669F7C3-A5DB-457D-A97F-B4212F80D5A7}" srcOrd="3" destOrd="0" presId="urn:microsoft.com/office/officeart/2005/8/layout/vList5"/>
    <dgm:cxn modelId="{797528EF-508F-4C10-B46A-D0A46A3061F0}" type="presParOf" srcId="{85FD7F54-0044-4012-BCD0-127048CCCFD9}" destId="{F70A29F2-512F-48E7-9997-CDCE807B4B6F}" srcOrd="4" destOrd="0" presId="urn:microsoft.com/office/officeart/2005/8/layout/vList5"/>
    <dgm:cxn modelId="{CBEDF712-26BE-4968-A5AB-0A388DE19B46}" type="presParOf" srcId="{F70A29F2-512F-48E7-9997-CDCE807B4B6F}" destId="{61CF6009-B285-4CB3-AB90-6B51F0716CB4}" srcOrd="0" destOrd="0" presId="urn:microsoft.com/office/officeart/2005/8/layout/vList5"/>
    <dgm:cxn modelId="{3E7AA28C-B3F8-467B-BDED-F2D4782945DE}" type="presParOf" srcId="{F70A29F2-512F-48E7-9997-CDCE807B4B6F}" destId="{77F2EFAC-1623-4C07-903D-60D9F43B1326}" srcOrd="1" destOrd="0" presId="urn:microsoft.com/office/officeart/2005/8/layout/vList5"/>
    <dgm:cxn modelId="{58895E77-BBDB-4ADE-8FDB-03B160EE0C44}" type="presParOf" srcId="{85FD7F54-0044-4012-BCD0-127048CCCFD9}" destId="{6EB107A3-7F13-4941-8010-3CBD75F6EB31}" srcOrd="5" destOrd="0" presId="urn:microsoft.com/office/officeart/2005/8/layout/vList5"/>
    <dgm:cxn modelId="{14EFEDD0-603C-46B2-99A5-18CF806177F2}" type="presParOf" srcId="{85FD7F54-0044-4012-BCD0-127048CCCFD9}" destId="{ECABC043-5D34-4301-946C-2C76B4B55148}" srcOrd="6" destOrd="0" presId="urn:microsoft.com/office/officeart/2005/8/layout/vList5"/>
    <dgm:cxn modelId="{7A2708C9-FA16-4A63-B9A4-18A2DB38AAC2}" type="presParOf" srcId="{ECABC043-5D34-4301-946C-2C76B4B55148}" destId="{460D3945-9F15-4EAD-B344-83FECCAEB30D}" srcOrd="0" destOrd="0" presId="urn:microsoft.com/office/officeart/2005/8/layout/vList5"/>
    <dgm:cxn modelId="{637A0D84-6163-421F-866A-508785D9946C}" type="presParOf" srcId="{ECABC043-5D34-4301-946C-2C76B4B55148}" destId="{6325E5D0-3E4D-4B05-9604-851D2F90F1AA}" srcOrd="1" destOrd="0" presId="urn:microsoft.com/office/officeart/2005/8/layout/vList5"/>
    <dgm:cxn modelId="{7DACCE97-F7CF-4F92-BB6C-E9AD672AABB1}" type="presParOf" srcId="{85FD7F54-0044-4012-BCD0-127048CCCFD9}" destId="{D7D76FF6-F1C7-432A-9BB2-5D20216147EF}" srcOrd="7" destOrd="0" presId="urn:microsoft.com/office/officeart/2005/8/layout/vList5"/>
    <dgm:cxn modelId="{3F31A41F-D8D7-402A-9019-D619DD53D353}" type="presParOf" srcId="{85FD7F54-0044-4012-BCD0-127048CCCFD9}" destId="{ED244678-D012-4318-A25B-4AC5F18D2E8A}" srcOrd="8" destOrd="0" presId="urn:microsoft.com/office/officeart/2005/8/layout/vList5"/>
    <dgm:cxn modelId="{68DB7849-602B-4381-B914-96DA908D044D}" type="presParOf" srcId="{ED244678-D012-4318-A25B-4AC5F18D2E8A}" destId="{6C57D438-7D26-4314-BD0F-A809322EE584}" srcOrd="0" destOrd="0" presId="urn:microsoft.com/office/officeart/2005/8/layout/vList5"/>
    <dgm:cxn modelId="{E6A828A4-21B0-40A9-942C-C478678EA238}" type="presParOf" srcId="{ED244678-D012-4318-A25B-4AC5F18D2E8A}" destId="{9B2B5CCD-680B-4B75-B6A4-836F848450C1}" srcOrd="1" destOrd="0" presId="urn:microsoft.com/office/officeart/2005/8/layout/vList5"/>
    <dgm:cxn modelId="{A571615D-3E08-4348-8FBC-B500D0F94190}" type="presParOf" srcId="{85FD7F54-0044-4012-BCD0-127048CCCFD9}" destId="{2D0C984F-9100-4BF8-B66C-F28576B5C2B4}" srcOrd="9" destOrd="0" presId="urn:microsoft.com/office/officeart/2005/8/layout/vList5"/>
    <dgm:cxn modelId="{55A6E083-E526-4EAD-820F-18E355D84742}" type="presParOf" srcId="{85FD7F54-0044-4012-BCD0-127048CCCFD9}" destId="{D5FA5256-F75A-4B64-8CDB-EF00D0758745}" srcOrd="10" destOrd="0" presId="urn:microsoft.com/office/officeart/2005/8/layout/vList5"/>
    <dgm:cxn modelId="{3DA0FD1B-62F4-4E7D-BE12-6E8722FFFB65}" type="presParOf" srcId="{D5FA5256-F75A-4B64-8CDB-EF00D0758745}" destId="{F3D5CE95-3C97-4654-8676-A4C7BE591E57}" srcOrd="0" destOrd="0" presId="urn:microsoft.com/office/officeart/2005/8/layout/vList5"/>
    <dgm:cxn modelId="{381FF8B2-DA66-4145-B087-39AC359C867C}" type="presParOf" srcId="{D5FA5256-F75A-4B64-8CDB-EF00D0758745}" destId="{44C17D7B-01FC-4ED7-8D36-C34897D8D8DF}" srcOrd="1" destOrd="0" presId="urn:microsoft.com/office/officeart/2005/8/layout/vList5"/>
    <dgm:cxn modelId="{2C907D59-AE1B-4994-B417-B3EF56C5FA9D}" type="presParOf" srcId="{85FD7F54-0044-4012-BCD0-127048CCCFD9}" destId="{485A4E32-8BD5-4080-8A9D-FCAD6F6A6FB3}" srcOrd="11" destOrd="0" presId="urn:microsoft.com/office/officeart/2005/8/layout/vList5"/>
    <dgm:cxn modelId="{87283B98-4E06-4853-ACA4-668C04EC150A}" type="presParOf" srcId="{85FD7F54-0044-4012-BCD0-127048CCCFD9}" destId="{307FF306-CA0F-4FDA-B7FD-E5BAB087747D}" srcOrd="12" destOrd="0" presId="urn:microsoft.com/office/officeart/2005/8/layout/vList5"/>
    <dgm:cxn modelId="{EE0C3D86-C665-4503-87E4-DC25A68029E2}" type="presParOf" srcId="{307FF306-CA0F-4FDA-B7FD-E5BAB087747D}" destId="{ADC2915E-BAB4-475E-A387-05A273DE53EB}" srcOrd="0" destOrd="0" presId="urn:microsoft.com/office/officeart/2005/8/layout/vList5"/>
    <dgm:cxn modelId="{B056ADAC-B095-4464-B7BB-394F432F1304}" type="presParOf" srcId="{307FF306-CA0F-4FDA-B7FD-E5BAB087747D}" destId="{A9F17920-C6FA-4BA6-B779-8BB562C848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C2BB8-2198-4A0B-95D0-6BECEDAB1BC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nb-NO"/>
        </a:p>
      </dgm:t>
    </dgm:pt>
    <dgm:pt modelId="{DDE520F0-32CA-4DFD-8D02-C376B7491864}">
      <dgm:prSet phldrT="[Tekst]"/>
      <dgm:spPr/>
      <dgm:t>
        <a:bodyPr/>
        <a:lstStyle/>
        <a:p>
          <a:r>
            <a:rPr lang="nb-NO" dirty="0" err="1" smtClean="0"/>
            <a:t>Målruppesegment</a:t>
          </a:r>
          <a:endParaRPr lang="nb-NO" dirty="0"/>
        </a:p>
      </dgm:t>
    </dgm:pt>
    <dgm:pt modelId="{802BC5BA-D126-4BDF-96AE-2B26D3C3D35B}" type="parTrans" cxnId="{CD1A411E-90B5-4C96-85FB-5A30F001B15B}">
      <dgm:prSet/>
      <dgm:spPr/>
      <dgm:t>
        <a:bodyPr/>
        <a:lstStyle/>
        <a:p>
          <a:endParaRPr lang="nb-NO"/>
        </a:p>
      </dgm:t>
    </dgm:pt>
    <dgm:pt modelId="{0E275762-489E-46B3-A4FB-D56C59DA50A2}" type="sibTrans" cxnId="{CD1A411E-90B5-4C96-85FB-5A30F001B15B}">
      <dgm:prSet/>
      <dgm:spPr/>
      <dgm:t>
        <a:bodyPr/>
        <a:lstStyle/>
        <a:p>
          <a:endParaRPr lang="nb-NO"/>
        </a:p>
      </dgm:t>
    </dgm:pt>
    <dgm:pt modelId="{5C4F8A6A-6C6C-48F0-BDF5-6AF50AC9BDBF}">
      <dgm:prSet phldrT="[Tekst]" phldr="1"/>
      <dgm:spPr/>
      <dgm:t>
        <a:bodyPr/>
        <a:lstStyle/>
        <a:p>
          <a:endParaRPr lang="nb-NO"/>
        </a:p>
      </dgm:t>
    </dgm:pt>
    <dgm:pt modelId="{2961F90D-5316-42AD-B83B-5C1E37ECE8F8}" type="parTrans" cxnId="{D1A31C96-A1C8-454B-95DB-47A7138B16CF}">
      <dgm:prSet/>
      <dgm:spPr/>
      <dgm:t>
        <a:bodyPr/>
        <a:lstStyle/>
        <a:p>
          <a:endParaRPr lang="nb-NO"/>
        </a:p>
      </dgm:t>
    </dgm:pt>
    <dgm:pt modelId="{1992665D-B3BE-40B1-AFDA-8B0D127DD04E}" type="sibTrans" cxnId="{D1A31C96-A1C8-454B-95DB-47A7138B16CF}">
      <dgm:prSet/>
      <dgm:spPr/>
      <dgm:t>
        <a:bodyPr/>
        <a:lstStyle/>
        <a:p>
          <a:endParaRPr lang="nb-NO"/>
        </a:p>
      </dgm:t>
    </dgm:pt>
    <dgm:pt modelId="{0DD26732-994D-4F47-B232-EBDE1BBBA159}">
      <dgm:prSet phldrT="[Tekst]"/>
      <dgm:spPr/>
      <dgm:t>
        <a:bodyPr/>
        <a:lstStyle/>
        <a:p>
          <a:r>
            <a:rPr lang="nb-NO" dirty="0" smtClean="0"/>
            <a:t>Datakilde</a:t>
          </a:r>
          <a:endParaRPr lang="nb-NO" dirty="0"/>
        </a:p>
      </dgm:t>
    </dgm:pt>
    <dgm:pt modelId="{8D553486-06D3-431E-BFC4-95D2B1995FF5}" type="parTrans" cxnId="{5AD3BEB1-2402-4E39-8FC9-5E118B6B4CDD}">
      <dgm:prSet/>
      <dgm:spPr/>
      <dgm:t>
        <a:bodyPr/>
        <a:lstStyle/>
        <a:p>
          <a:endParaRPr lang="nb-NO"/>
        </a:p>
      </dgm:t>
    </dgm:pt>
    <dgm:pt modelId="{4B1C0609-9D12-4D29-A4D6-CD477150F818}" type="sibTrans" cxnId="{5AD3BEB1-2402-4E39-8FC9-5E118B6B4CDD}">
      <dgm:prSet/>
      <dgm:spPr/>
      <dgm:t>
        <a:bodyPr/>
        <a:lstStyle/>
        <a:p>
          <a:endParaRPr lang="nb-NO"/>
        </a:p>
      </dgm:t>
    </dgm:pt>
    <dgm:pt modelId="{FAE57D4B-49E6-4DE9-8D24-F11812827B11}">
      <dgm:prSet phldrT="[Tekst]" phldr="1"/>
      <dgm:spPr/>
      <dgm:t>
        <a:bodyPr/>
        <a:lstStyle/>
        <a:p>
          <a:endParaRPr lang="nb-NO" dirty="0"/>
        </a:p>
      </dgm:t>
    </dgm:pt>
    <dgm:pt modelId="{E688A515-9458-40DB-A6D9-AC0489B7C553}" type="parTrans" cxnId="{1E0BDFC8-A808-4878-8A95-80EF6FF576FD}">
      <dgm:prSet/>
      <dgm:spPr/>
      <dgm:t>
        <a:bodyPr/>
        <a:lstStyle/>
        <a:p>
          <a:endParaRPr lang="nb-NO"/>
        </a:p>
      </dgm:t>
    </dgm:pt>
    <dgm:pt modelId="{500E42CC-12D5-4829-9EEF-E2D16EDC7608}" type="sibTrans" cxnId="{1E0BDFC8-A808-4878-8A95-80EF6FF576FD}">
      <dgm:prSet/>
      <dgm:spPr/>
      <dgm:t>
        <a:bodyPr/>
        <a:lstStyle/>
        <a:p>
          <a:endParaRPr lang="nb-NO"/>
        </a:p>
      </dgm:t>
    </dgm:pt>
    <dgm:pt modelId="{1A0D228E-9C10-4501-BF20-19953284E7A5}">
      <dgm:prSet/>
      <dgm:spPr/>
      <dgm:t>
        <a:bodyPr/>
        <a:lstStyle/>
        <a:p>
          <a:r>
            <a:rPr lang="nb-NO" b="0" dirty="0" smtClean="0"/>
            <a:t>Ønskede atferdsmål (definer oppnåelige, spesifikke og kvantifiserbare mål for ny atferd)</a:t>
          </a:r>
          <a:endParaRPr lang="nb-NO" b="0" dirty="0"/>
        </a:p>
      </dgm:t>
    </dgm:pt>
    <dgm:pt modelId="{9B8B5716-61AB-4D96-BF39-603ABAB912C8}" type="parTrans" cxnId="{98168564-45A8-475E-8F33-742E1054D7F7}">
      <dgm:prSet/>
      <dgm:spPr/>
      <dgm:t>
        <a:bodyPr/>
        <a:lstStyle/>
        <a:p>
          <a:endParaRPr lang="nb-NO"/>
        </a:p>
      </dgm:t>
    </dgm:pt>
    <dgm:pt modelId="{6511165F-168C-420A-98C9-3AE59D8CED42}" type="sibTrans" cxnId="{98168564-45A8-475E-8F33-742E1054D7F7}">
      <dgm:prSet/>
      <dgm:spPr/>
      <dgm:t>
        <a:bodyPr/>
        <a:lstStyle/>
        <a:p>
          <a:endParaRPr lang="nb-NO"/>
        </a:p>
      </dgm:t>
    </dgm:pt>
    <dgm:pt modelId="{402D25E1-3E1E-444C-86DF-CB5A007FDA3B}">
      <dgm:prSet/>
      <dgm:spPr/>
      <dgm:t>
        <a:bodyPr/>
        <a:lstStyle/>
        <a:p>
          <a:r>
            <a:rPr lang="nb-NO" b="0" dirty="0" smtClean="0"/>
            <a:t>Mål for opprettholdelse av eksisterende gunstig atferd</a:t>
          </a:r>
          <a:endParaRPr lang="nb-NO" b="0" dirty="0"/>
        </a:p>
      </dgm:t>
    </dgm:pt>
    <dgm:pt modelId="{813E3DF8-5EAD-4E6E-92B4-F4B869DA6A23}" type="parTrans" cxnId="{70413EC7-5058-47E2-950F-7AD668321C70}">
      <dgm:prSet/>
      <dgm:spPr/>
      <dgm:t>
        <a:bodyPr/>
        <a:lstStyle/>
        <a:p>
          <a:endParaRPr lang="nb-NO"/>
        </a:p>
      </dgm:t>
    </dgm:pt>
    <dgm:pt modelId="{2011E665-48FB-4A47-B604-62FECF670E20}" type="sibTrans" cxnId="{70413EC7-5058-47E2-950F-7AD668321C70}">
      <dgm:prSet/>
      <dgm:spPr/>
      <dgm:t>
        <a:bodyPr/>
        <a:lstStyle/>
        <a:p>
          <a:endParaRPr lang="nb-NO"/>
        </a:p>
      </dgm:t>
    </dgm:pt>
    <dgm:pt modelId="{AD338573-0512-4065-BEA8-837EA9F9E4E8}">
      <dgm:prSet/>
      <dgm:spPr/>
      <dgm:t>
        <a:bodyPr/>
        <a:lstStyle/>
        <a:p>
          <a:endParaRPr lang="nb-NO" dirty="0"/>
        </a:p>
      </dgm:t>
    </dgm:pt>
    <dgm:pt modelId="{8FCCCF2E-D243-4EB6-BD72-998087447FED}" type="parTrans" cxnId="{D87608E4-7002-408F-91CD-0239D7FDE074}">
      <dgm:prSet/>
      <dgm:spPr/>
      <dgm:t>
        <a:bodyPr/>
        <a:lstStyle/>
        <a:p>
          <a:endParaRPr lang="nb-NO"/>
        </a:p>
      </dgm:t>
    </dgm:pt>
    <dgm:pt modelId="{88D97BD5-208B-47F2-8940-61067A05FBF9}" type="sibTrans" cxnId="{D87608E4-7002-408F-91CD-0239D7FDE074}">
      <dgm:prSet/>
      <dgm:spPr/>
      <dgm:t>
        <a:bodyPr/>
        <a:lstStyle/>
        <a:p>
          <a:endParaRPr lang="nb-NO"/>
        </a:p>
      </dgm:t>
    </dgm:pt>
    <dgm:pt modelId="{70B858EA-807D-4B7C-9195-E20B55A7BA9D}">
      <dgm:prSet/>
      <dgm:spPr/>
      <dgm:t>
        <a:bodyPr/>
        <a:lstStyle/>
        <a:p>
          <a:endParaRPr lang="nb-NO" dirty="0"/>
        </a:p>
      </dgm:t>
    </dgm:pt>
    <dgm:pt modelId="{F854C30D-E211-4462-9E5B-D925A588E10E}" type="parTrans" cxnId="{DD009BFD-5049-4810-94DE-2CB5BD6E1584}">
      <dgm:prSet/>
      <dgm:spPr/>
      <dgm:t>
        <a:bodyPr/>
        <a:lstStyle/>
        <a:p>
          <a:endParaRPr lang="nb-NO"/>
        </a:p>
      </dgm:t>
    </dgm:pt>
    <dgm:pt modelId="{29A668B1-CE68-4903-A523-0138C23154E9}" type="sibTrans" cxnId="{DD009BFD-5049-4810-94DE-2CB5BD6E1584}">
      <dgm:prSet/>
      <dgm:spPr/>
      <dgm:t>
        <a:bodyPr/>
        <a:lstStyle/>
        <a:p>
          <a:endParaRPr lang="nb-NO"/>
        </a:p>
      </dgm:t>
    </dgm:pt>
    <dgm:pt modelId="{D231D6C6-1709-4FAF-92E4-65F871D40C25}" type="pres">
      <dgm:prSet presAssocID="{729C2BB8-2198-4A0B-95D0-6BECEDAB1BC1}" presName="linear" presStyleCnt="0">
        <dgm:presLayoutVars>
          <dgm:animLvl val="lvl"/>
          <dgm:resizeHandles val="exact"/>
        </dgm:presLayoutVars>
      </dgm:prSet>
      <dgm:spPr/>
      <dgm:t>
        <a:bodyPr/>
        <a:lstStyle/>
        <a:p>
          <a:endParaRPr lang="nb-NO"/>
        </a:p>
      </dgm:t>
    </dgm:pt>
    <dgm:pt modelId="{0C855115-2BB0-4B53-A474-820EE439F89D}" type="pres">
      <dgm:prSet presAssocID="{DDE520F0-32CA-4DFD-8D02-C376B7491864}" presName="parentText" presStyleLbl="node1" presStyleIdx="0" presStyleCnt="4">
        <dgm:presLayoutVars>
          <dgm:chMax val="0"/>
          <dgm:bulletEnabled val="1"/>
        </dgm:presLayoutVars>
      </dgm:prSet>
      <dgm:spPr/>
      <dgm:t>
        <a:bodyPr/>
        <a:lstStyle/>
        <a:p>
          <a:endParaRPr lang="nb-NO"/>
        </a:p>
      </dgm:t>
    </dgm:pt>
    <dgm:pt modelId="{2851F9E6-D735-46B3-ADD4-5BC5D921432F}" type="pres">
      <dgm:prSet presAssocID="{DDE520F0-32CA-4DFD-8D02-C376B7491864}" presName="childText" presStyleLbl="revTx" presStyleIdx="0" presStyleCnt="4">
        <dgm:presLayoutVars>
          <dgm:bulletEnabled val="1"/>
        </dgm:presLayoutVars>
      </dgm:prSet>
      <dgm:spPr/>
      <dgm:t>
        <a:bodyPr/>
        <a:lstStyle/>
        <a:p>
          <a:endParaRPr lang="nb-NO"/>
        </a:p>
      </dgm:t>
    </dgm:pt>
    <dgm:pt modelId="{430B6E21-839F-4492-B9EA-DC774A220D06}" type="pres">
      <dgm:prSet presAssocID="{0DD26732-994D-4F47-B232-EBDE1BBBA159}" presName="parentText" presStyleLbl="node1" presStyleIdx="1" presStyleCnt="4">
        <dgm:presLayoutVars>
          <dgm:chMax val="0"/>
          <dgm:bulletEnabled val="1"/>
        </dgm:presLayoutVars>
      </dgm:prSet>
      <dgm:spPr/>
      <dgm:t>
        <a:bodyPr/>
        <a:lstStyle/>
        <a:p>
          <a:endParaRPr lang="nb-NO"/>
        </a:p>
      </dgm:t>
    </dgm:pt>
    <dgm:pt modelId="{8CBFA552-0187-46A2-ADD0-8638D28C01B0}" type="pres">
      <dgm:prSet presAssocID="{0DD26732-994D-4F47-B232-EBDE1BBBA159}" presName="childText" presStyleLbl="revTx" presStyleIdx="1" presStyleCnt="4">
        <dgm:presLayoutVars>
          <dgm:bulletEnabled val="1"/>
        </dgm:presLayoutVars>
      </dgm:prSet>
      <dgm:spPr/>
      <dgm:t>
        <a:bodyPr/>
        <a:lstStyle/>
        <a:p>
          <a:endParaRPr lang="nb-NO"/>
        </a:p>
      </dgm:t>
    </dgm:pt>
    <dgm:pt modelId="{47EA022F-9FBA-4620-BFEE-82B63DF8EFE3}" type="pres">
      <dgm:prSet presAssocID="{1A0D228E-9C10-4501-BF20-19953284E7A5}" presName="parentText" presStyleLbl="node1" presStyleIdx="2" presStyleCnt="4">
        <dgm:presLayoutVars>
          <dgm:chMax val="0"/>
          <dgm:bulletEnabled val="1"/>
        </dgm:presLayoutVars>
      </dgm:prSet>
      <dgm:spPr/>
      <dgm:t>
        <a:bodyPr/>
        <a:lstStyle/>
        <a:p>
          <a:endParaRPr lang="nb-NO"/>
        </a:p>
      </dgm:t>
    </dgm:pt>
    <dgm:pt modelId="{04161424-59FB-474B-A38B-9C2CC3DD90D3}" type="pres">
      <dgm:prSet presAssocID="{1A0D228E-9C10-4501-BF20-19953284E7A5}" presName="childText" presStyleLbl="revTx" presStyleIdx="2" presStyleCnt="4">
        <dgm:presLayoutVars>
          <dgm:bulletEnabled val="1"/>
        </dgm:presLayoutVars>
      </dgm:prSet>
      <dgm:spPr/>
      <dgm:t>
        <a:bodyPr/>
        <a:lstStyle/>
        <a:p>
          <a:endParaRPr lang="nb-NO"/>
        </a:p>
      </dgm:t>
    </dgm:pt>
    <dgm:pt modelId="{5583D5DD-2259-43B5-B643-3A5F25135FF2}" type="pres">
      <dgm:prSet presAssocID="{402D25E1-3E1E-444C-86DF-CB5A007FDA3B}" presName="parentText" presStyleLbl="node1" presStyleIdx="3" presStyleCnt="4">
        <dgm:presLayoutVars>
          <dgm:chMax val="0"/>
          <dgm:bulletEnabled val="1"/>
        </dgm:presLayoutVars>
      </dgm:prSet>
      <dgm:spPr/>
      <dgm:t>
        <a:bodyPr/>
        <a:lstStyle/>
        <a:p>
          <a:endParaRPr lang="nb-NO"/>
        </a:p>
      </dgm:t>
    </dgm:pt>
    <dgm:pt modelId="{72B6E027-CAD5-436B-A46A-FDB8EE0BD13F}" type="pres">
      <dgm:prSet presAssocID="{402D25E1-3E1E-444C-86DF-CB5A007FDA3B}" presName="childText" presStyleLbl="revTx" presStyleIdx="3" presStyleCnt="4">
        <dgm:presLayoutVars>
          <dgm:bulletEnabled val="1"/>
        </dgm:presLayoutVars>
      </dgm:prSet>
      <dgm:spPr/>
      <dgm:t>
        <a:bodyPr/>
        <a:lstStyle/>
        <a:p>
          <a:endParaRPr lang="nb-NO"/>
        </a:p>
      </dgm:t>
    </dgm:pt>
  </dgm:ptLst>
  <dgm:cxnLst>
    <dgm:cxn modelId="{5AD3BEB1-2402-4E39-8FC9-5E118B6B4CDD}" srcId="{729C2BB8-2198-4A0B-95D0-6BECEDAB1BC1}" destId="{0DD26732-994D-4F47-B232-EBDE1BBBA159}" srcOrd="1" destOrd="0" parTransId="{8D553486-06D3-431E-BFC4-95D2B1995FF5}" sibTransId="{4B1C0609-9D12-4D29-A4D6-CD477150F818}"/>
    <dgm:cxn modelId="{BC7AB185-00FC-4BBC-BF8F-FC8E3DD30C98}" type="presOf" srcId="{5C4F8A6A-6C6C-48F0-BDF5-6AF50AC9BDBF}" destId="{2851F9E6-D735-46B3-ADD4-5BC5D921432F}" srcOrd="0" destOrd="0" presId="urn:microsoft.com/office/officeart/2005/8/layout/vList2"/>
    <dgm:cxn modelId="{0CB34786-606E-451F-9BF4-6747D3C7CD31}" type="presOf" srcId="{0DD26732-994D-4F47-B232-EBDE1BBBA159}" destId="{430B6E21-839F-4492-B9EA-DC774A220D06}" srcOrd="0" destOrd="0" presId="urn:microsoft.com/office/officeart/2005/8/layout/vList2"/>
    <dgm:cxn modelId="{CD1D85A8-99A8-4FD4-BA53-6B1C6BF21612}" type="presOf" srcId="{DDE520F0-32CA-4DFD-8D02-C376B7491864}" destId="{0C855115-2BB0-4B53-A474-820EE439F89D}" srcOrd="0" destOrd="0" presId="urn:microsoft.com/office/officeart/2005/8/layout/vList2"/>
    <dgm:cxn modelId="{D191D340-5D98-4386-B235-9D54E6770360}" type="presOf" srcId="{FAE57D4B-49E6-4DE9-8D24-F11812827B11}" destId="{8CBFA552-0187-46A2-ADD0-8638D28C01B0}" srcOrd="0" destOrd="0" presId="urn:microsoft.com/office/officeart/2005/8/layout/vList2"/>
    <dgm:cxn modelId="{5F3567D5-CD03-4CC2-AB9F-ADFEDFC938D8}" type="presOf" srcId="{402D25E1-3E1E-444C-86DF-CB5A007FDA3B}" destId="{5583D5DD-2259-43B5-B643-3A5F25135FF2}" srcOrd="0" destOrd="0" presId="urn:microsoft.com/office/officeart/2005/8/layout/vList2"/>
    <dgm:cxn modelId="{D1A31C96-A1C8-454B-95DB-47A7138B16CF}" srcId="{DDE520F0-32CA-4DFD-8D02-C376B7491864}" destId="{5C4F8A6A-6C6C-48F0-BDF5-6AF50AC9BDBF}" srcOrd="0" destOrd="0" parTransId="{2961F90D-5316-42AD-B83B-5C1E37ECE8F8}" sibTransId="{1992665D-B3BE-40B1-AFDA-8B0D127DD04E}"/>
    <dgm:cxn modelId="{DD009BFD-5049-4810-94DE-2CB5BD6E1584}" srcId="{402D25E1-3E1E-444C-86DF-CB5A007FDA3B}" destId="{70B858EA-807D-4B7C-9195-E20B55A7BA9D}" srcOrd="0" destOrd="0" parTransId="{F854C30D-E211-4462-9E5B-D925A588E10E}" sibTransId="{29A668B1-CE68-4903-A523-0138C23154E9}"/>
    <dgm:cxn modelId="{0B3FC452-CB1B-4FAB-83AB-2E725FCD824F}" type="presOf" srcId="{AD338573-0512-4065-BEA8-837EA9F9E4E8}" destId="{04161424-59FB-474B-A38B-9C2CC3DD90D3}" srcOrd="0" destOrd="0" presId="urn:microsoft.com/office/officeart/2005/8/layout/vList2"/>
    <dgm:cxn modelId="{FDCEFCE3-B44C-44B4-AC03-E2DC58B2D272}" type="presOf" srcId="{70B858EA-807D-4B7C-9195-E20B55A7BA9D}" destId="{72B6E027-CAD5-436B-A46A-FDB8EE0BD13F}" srcOrd="0" destOrd="0" presId="urn:microsoft.com/office/officeart/2005/8/layout/vList2"/>
    <dgm:cxn modelId="{D87608E4-7002-408F-91CD-0239D7FDE074}" srcId="{1A0D228E-9C10-4501-BF20-19953284E7A5}" destId="{AD338573-0512-4065-BEA8-837EA9F9E4E8}" srcOrd="0" destOrd="0" parTransId="{8FCCCF2E-D243-4EB6-BD72-998087447FED}" sibTransId="{88D97BD5-208B-47F2-8940-61067A05FBF9}"/>
    <dgm:cxn modelId="{1E0BDFC8-A808-4878-8A95-80EF6FF576FD}" srcId="{0DD26732-994D-4F47-B232-EBDE1BBBA159}" destId="{FAE57D4B-49E6-4DE9-8D24-F11812827B11}" srcOrd="0" destOrd="0" parTransId="{E688A515-9458-40DB-A6D9-AC0489B7C553}" sibTransId="{500E42CC-12D5-4829-9EEF-E2D16EDC7608}"/>
    <dgm:cxn modelId="{A004A5D0-E738-43A9-A56A-4A8C1F13CDA9}" type="presOf" srcId="{729C2BB8-2198-4A0B-95D0-6BECEDAB1BC1}" destId="{D231D6C6-1709-4FAF-92E4-65F871D40C25}" srcOrd="0" destOrd="0" presId="urn:microsoft.com/office/officeart/2005/8/layout/vList2"/>
    <dgm:cxn modelId="{98168564-45A8-475E-8F33-742E1054D7F7}" srcId="{729C2BB8-2198-4A0B-95D0-6BECEDAB1BC1}" destId="{1A0D228E-9C10-4501-BF20-19953284E7A5}" srcOrd="2" destOrd="0" parTransId="{9B8B5716-61AB-4D96-BF39-603ABAB912C8}" sibTransId="{6511165F-168C-420A-98C9-3AE59D8CED42}"/>
    <dgm:cxn modelId="{70413EC7-5058-47E2-950F-7AD668321C70}" srcId="{729C2BB8-2198-4A0B-95D0-6BECEDAB1BC1}" destId="{402D25E1-3E1E-444C-86DF-CB5A007FDA3B}" srcOrd="3" destOrd="0" parTransId="{813E3DF8-5EAD-4E6E-92B4-F4B869DA6A23}" sibTransId="{2011E665-48FB-4A47-B604-62FECF670E20}"/>
    <dgm:cxn modelId="{CD1A411E-90B5-4C96-85FB-5A30F001B15B}" srcId="{729C2BB8-2198-4A0B-95D0-6BECEDAB1BC1}" destId="{DDE520F0-32CA-4DFD-8D02-C376B7491864}" srcOrd="0" destOrd="0" parTransId="{802BC5BA-D126-4BDF-96AE-2B26D3C3D35B}" sibTransId="{0E275762-489E-46B3-A4FB-D56C59DA50A2}"/>
    <dgm:cxn modelId="{5B461133-6D55-42A8-A06F-ABC6FA5FD1C6}" type="presOf" srcId="{1A0D228E-9C10-4501-BF20-19953284E7A5}" destId="{47EA022F-9FBA-4620-BFEE-82B63DF8EFE3}" srcOrd="0" destOrd="0" presId="urn:microsoft.com/office/officeart/2005/8/layout/vList2"/>
    <dgm:cxn modelId="{3220A2D0-5CB1-45AE-9E18-7EEA70B6D4B6}" type="presParOf" srcId="{D231D6C6-1709-4FAF-92E4-65F871D40C25}" destId="{0C855115-2BB0-4B53-A474-820EE439F89D}" srcOrd="0" destOrd="0" presId="urn:microsoft.com/office/officeart/2005/8/layout/vList2"/>
    <dgm:cxn modelId="{31783313-2538-48B9-ABD4-F711C94A7312}" type="presParOf" srcId="{D231D6C6-1709-4FAF-92E4-65F871D40C25}" destId="{2851F9E6-D735-46B3-ADD4-5BC5D921432F}" srcOrd="1" destOrd="0" presId="urn:microsoft.com/office/officeart/2005/8/layout/vList2"/>
    <dgm:cxn modelId="{B901A8A1-B64C-45CE-A545-1AC44E0EC08C}" type="presParOf" srcId="{D231D6C6-1709-4FAF-92E4-65F871D40C25}" destId="{430B6E21-839F-4492-B9EA-DC774A220D06}" srcOrd="2" destOrd="0" presId="urn:microsoft.com/office/officeart/2005/8/layout/vList2"/>
    <dgm:cxn modelId="{6A5DE965-ADA4-47CE-8A41-4E45616D1000}" type="presParOf" srcId="{D231D6C6-1709-4FAF-92E4-65F871D40C25}" destId="{8CBFA552-0187-46A2-ADD0-8638D28C01B0}" srcOrd="3" destOrd="0" presId="urn:microsoft.com/office/officeart/2005/8/layout/vList2"/>
    <dgm:cxn modelId="{0DA7480B-C10A-492F-9B65-F093C03EAABE}" type="presParOf" srcId="{D231D6C6-1709-4FAF-92E4-65F871D40C25}" destId="{47EA022F-9FBA-4620-BFEE-82B63DF8EFE3}" srcOrd="4" destOrd="0" presId="urn:microsoft.com/office/officeart/2005/8/layout/vList2"/>
    <dgm:cxn modelId="{4546D9B6-2035-4BF5-A254-1C11D838D8AA}" type="presParOf" srcId="{D231D6C6-1709-4FAF-92E4-65F871D40C25}" destId="{04161424-59FB-474B-A38B-9C2CC3DD90D3}" srcOrd="5" destOrd="0" presId="urn:microsoft.com/office/officeart/2005/8/layout/vList2"/>
    <dgm:cxn modelId="{36C3E2CB-D08E-43BE-ABCA-F98D13AAEB96}" type="presParOf" srcId="{D231D6C6-1709-4FAF-92E4-65F871D40C25}" destId="{5583D5DD-2259-43B5-B643-3A5F25135FF2}" srcOrd="6" destOrd="0" presId="urn:microsoft.com/office/officeart/2005/8/layout/vList2"/>
    <dgm:cxn modelId="{FAD59CC3-63D6-4C3D-B0F0-F50474F33786}" type="presParOf" srcId="{D231D6C6-1709-4FAF-92E4-65F871D40C25}" destId="{72B6E027-CAD5-436B-A46A-FDB8EE0BD13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0D57CA-6F03-48C6-83BB-C9A1426F793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nb-NO"/>
        </a:p>
      </dgm:t>
    </dgm:pt>
    <dgm:pt modelId="{B316864A-ABAF-44F5-8ED6-17DFBB06C547}">
      <dgm:prSet phldrT="[Tekst]"/>
      <dgm:spPr/>
      <dgm:t>
        <a:bodyPr/>
        <a:lstStyle/>
        <a:p>
          <a:r>
            <a:rPr lang="nb-NO" dirty="0" smtClean="0"/>
            <a:t>Segmentnavn</a:t>
          </a:r>
          <a:endParaRPr lang="nb-NO" dirty="0"/>
        </a:p>
      </dgm:t>
    </dgm:pt>
    <dgm:pt modelId="{C07AFEBD-11EE-41A5-9398-8E80931D4B63}" type="parTrans" cxnId="{EF819848-1285-403E-9B9D-81B55ED5B7A7}">
      <dgm:prSet/>
      <dgm:spPr/>
      <dgm:t>
        <a:bodyPr/>
        <a:lstStyle/>
        <a:p>
          <a:endParaRPr lang="nb-NO"/>
        </a:p>
      </dgm:t>
    </dgm:pt>
    <dgm:pt modelId="{071C96C4-B528-4055-AA0B-906DED2BB346}" type="sibTrans" cxnId="{EF819848-1285-403E-9B9D-81B55ED5B7A7}">
      <dgm:prSet/>
      <dgm:spPr/>
      <dgm:t>
        <a:bodyPr/>
        <a:lstStyle/>
        <a:p>
          <a:endParaRPr lang="nb-NO"/>
        </a:p>
      </dgm:t>
    </dgm:pt>
    <dgm:pt modelId="{D4CEA739-218A-40B0-AB27-47A52541D539}">
      <dgm:prSet phldrT="[Tekst]" phldr="1"/>
      <dgm:spPr/>
      <dgm:t>
        <a:bodyPr/>
        <a:lstStyle/>
        <a:p>
          <a:endParaRPr lang="nb-NO"/>
        </a:p>
      </dgm:t>
    </dgm:pt>
    <dgm:pt modelId="{EB50D741-47A7-45D0-A874-3E90DB52B7B4}" type="parTrans" cxnId="{0080E30C-79B7-469D-A23E-8E058DA8950E}">
      <dgm:prSet/>
      <dgm:spPr/>
      <dgm:t>
        <a:bodyPr/>
        <a:lstStyle/>
        <a:p>
          <a:endParaRPr lang="nb-NO"/>
        </a:p>
      </dgm:t>
    </dgm:pt>
    <dgm:pt modelId="{7768E1F9-889C-4B9D-B2B2-E105442BC1DA}" type="sibTrans" cxnId="{0080E30C-79B7-469D-A23E-8E058DA8950E}">
      <dgm:prSet/>
      <dgm:spPr/>
      <dgm:t>
        <a:bodyPr/>
        <a:lstStyle/>
        <a:p>
          <a:endParaRPr lang="nb-NO"/>
        </a:p>
      </dgm:t>
    </dgm:pt>
    <dgm:pt modelId="{B57D7870-8F3F-4B92-92A7-BB5DEDF9C47D}">
      <dgm:prSet phldrT="[Tekst]"/>
      <dgm:spPr/>
      <dgm:t>
        <a:bodyPr/>
        <a:lstStyle/>
        <a:p>
          <a:r>
            <a:rPr lang="nb-NO" dirty="0" smtClean="0"/>
            <a:t>Mål</a:t>
          </a:r>
          <a:endParaRPr lang="nb-NO" dirty="0"/>
        </a:p>
      </dgm:t>
    </dgm:pt>
    <dgm:pt modelId="{26465AF6-0B1A-4349-891B-E68D0792FDC1}" type="parTrans" cxnId="{61017D5A-CEE7-4E3A-A4F3-1C6C533497BF}">
      <dgm:prSet/>
      <dgm:spPr/>
      <dgm:t>
        <a:bodyPr/>
        <a:lstStyle/>
        <a:p>
          <a:endParaRPr lang="nb-NO"/>
        </a:p>
      </dgm:t>
    </dgm:pt>
    <dgm:pt modelId="{0D255DB5-4AD7-4664-9DEE-2D1C1445BA92}" type="sibTrans" cxnId="{61017D5A-CEE7-4E3A-A4F3-1C6C533497BF}">
      <dgm:prSet/>
      <dgm:spPr/>
      <dgm:t>
        <a:bodyPr/>
        <a:lstStyle/>
        <a:p>
          <a:endParaRPr lang="nb-NO"/>
        </a:p>
      </dgm:t>
    </dgm:pt>
    <dgm:pt modelId="{91C1671A-44F1-4A67-800F-7BFF9219276A}">
      <dgm:prSet phldrT="[Tekst]" phldr="1"/>
      <dgm:spPr/>
      <dgm:t>
        <a:bodyPr/>
        <a:lstStyle/>
        <a:p>
          <a:endParaRPr lang="nb-NO"/>
        </a:p>
      </dgm:t>
    </dgm:pt>
    <dgm:pt modelId="{F0A341AF-9092-486C-AE12-050113A7ADDA}" type="parTrans" cxnId="{6575C31E-A509-4144-9B62-41346C63254F}">
      <dgm:prSet/>
      <dgm:spPr/>
      <dgm:t>
        <a:bodyPr/>
        <a:lstStyle/>
        <a:p>
          <a:endParaRPr lang="nb-NO"/>
        </a:p>
      </dgm:t>
    </dgm:pt>
    <dgm:pt modelId="{E586F511-1281-422D-BF76-28396BA25DDE}" type="sibTrans" cxnId="{6575C31E-A509-4144-9B62-41346C63254F}">
      <dgm:prSet/>
      <dgm:spPr/>
      <dgm:t>
        <a:bodyPr/>
        <a:lstStyle/>
        <a:p>
          <a:endParaRPr lang="nb-NO"/>
        </a:p>
      </dgm:t>
    </dgm:pt>
    <dgm:pt modelId="{D49FB2E7-EA97-4509-8D3D-7CD72468B336}" type="pres">
      <dgm:prSet presAssocID="{5F0D57CA-6F03-48C6-83BB-C9A1426F793B}" presName="linear" presStyleCnt="0">
        <dgm:presLayoutVars>
          <dgm:animLvl val="lvl"/>
          <dgm:resizeHandles val="exact"/>
        </dgm:presLayoutVars>
      </dgm:prSet>
      <dgm:spPr/>
      <dgm:t>
        <a:bodyPr/>
        <a:lstStyle/>
        <a:p>
          <a:endParaRPr lang="nb-NO"/>
        </a:p>
      </dgm:t>
    </dgm:pt>
    <dgm:pt modelId="{6FE7C6E6-F083-4A6E-87EC-5171D169AA7F}" type="pres">
      <dgm:prSet presAssocID="{B316864A-ABAF-44F5-8ED6-17DFBB06C547}" presName="parentText" presStyleLbl="node1" presStyleIdx="0" presStyleCnt="2">
        <dgm:presLayoutVars>
          <dgm:chMax val="0"/>
          <dgm:bulletEnabled val="1"/>
        </dgm:presLayoutVars>
      </dgm:prSet>
      <dgm:spPr/>
      <dgm:t>
        <a:bodyPr/>
        <a:lstStyle/>
        <a:p>
          <a:endParaRPr lang="nb-NO"/>
        </a:p>
      </dgm:t>
    </dgm:pt>
    <dgm:pt modelId="{F3F6AFAE-7CD1-4051-8700-A3E52FF6C683}" type="pres">
      <dgm:prSet presAssocID="{B316864A-ABAF-44F5-8ED6-17DFBB06C547}" presName="childText" presStyleLbl="revTx" presStyleIdx="0" presStyleCnt="2">
        <dgm:presLayoutVars>
          <dgm:bulletEnabled val="1"/>
        </dgm:presLayoutVars>
      </dgm:prSet>
      <dgm:spPr/>
      <dgm:t>
        <a:bodyPr/>
        <a:lstStyle/>
        <a:p>
          <a:endParaRPr lang="nb-NO"/>
        </a:p>
      </dgm:t>
    </dgm:pt>
    <dgm:pt modelId="{88438270-2394-4692-86B5-4C5CB4977093}" type="pres">
      <dgm:prSet presAssocID="{B57D7870-8F3F-4B92-92A7-BB5DEDF9C47D}" presName="parentText" presStyleLbl="node1" presStyleIdx="1" presStyleCnt="2">
        <dgm:presLayoutVars>
          <dgm:chMax val="0"/>
          <dgm:bulletEnabled val="1"/>
        </dgm:presLayoutVars>
      </dgm:prSet>
      <dgm:spPr/>
      <dgm:t>
        <a:bodyPr/>
        <a:lstStyle/>
        <a:p>
          <a:endParaRPr lang="nb-NO"/>
        </a:p>
      </dgm:t>
    </dgm:pt>
    <dgm:pt modelId="{89AB0B68-96C5-4D18-A998-10B8CFF3C712}" type="pres">
      <dgm:prSet presAssocID="{B57D7870-8F3F-4B92-92A7-BB5DEDF9C47D}" presName="childText" presStyleLbl="revTx" presStyleIdx="1" presStyleCnt="2">
        <dgm:presLayoutVars>
          <dgm:bulletEnabled val="1"/>
        </dgm:presLayoutVars>
      </dgm:prSet>
      <dgm:spPr/>
      <dgm:t>
        <a:bodyPr/>
        <a:lstStyle/>
        <a:p>
          <a:endParaRPr lang="nb-NO"/>
        </a:p>
      </dgm:t>
    </dgm:pt>
  </dgm:ptLst>
  <dgm:cxnLst>
    <dgm:cxn modelId="{D82496E4-C145-4F23-9D13-6D0CD29C03A6}" type="presOf" srcId="{D4CEA739-218A-40B0-AB27-47A52541D539}" destId="{F3F6AFAE-7CD1-4051-8700-A3E52FF6C683}" srcOrd="0" destOrd="0" presId="urn:microsoft.com/office/officeart/2005/8/layout/vList2"/>
    <dgm:cxn modelId="{44ABBEA1-4AC7-4007-8AB4-D590ECA30DE6}" type="presOf" srcId="{B57D7870-8F3F-4B92-92A7-BB5DEDF9C47D}" destId="{88438270-2394-4692-86B5-4C5CB4977093}" srcOrd="0" destOrd="0" presId="urn:microsoft.com/office/officeart/2005/8/layout/vList2"/>
    <dgm:cxn modelId="{EF819848-1285-403E-9B9D-81B55ED5B7A7}" srcId="{5F0D57CA-6F03-48C6-83BB-C9A1426F793B}" destId="{B316864A-ABAF-44F5-8ED6-17DFBB06C547}" srcOrd="0" destOrd="0" parTransId="{C07AFEBD-11EE-41A5-9398-8E80931D4B63}" sibTransId="{071C96C4-B528-4055-AA0B-906DED2BB346}"/>
    <dgm:cxn modelId="{61017D5A-CEE7-4E3A-A4F3-1C6C533497BF}" srcId="{5F0D57CA-6F03-48C6-83BB-C9A1426F793B}" destId="{B57D7870-8F3F-4B92-92A7-BB5DEDF9C47D}" srcOrd="1" destOrd="0" parTransId="{26465AF6-0B1A-4349-891B-E68D0792FDC1}" sibTransId="{0D255DB5-4AD7-4664-9DEE-2D1C1445BA92}"/>
    <dgm:cxn modelId="{A32EEC95-FF38-4CC3-B994-F8611FA4F7CD}" type="presOf" srcId="{5F0D57CA-6F03-48C6-83BB-C9A1426F793B}" destId="{D49FB2E7-EA97-4509-8D3D-7CD72468B336}" srcOrd="0" destOrd="0" presId="urn:microsoft.com/office/officeart/2005/8/layout/vList2"/>
    <dgm:cxn modelId="{0080E30C-79B7-469D-A23E-8E058DA8950E}" srcId="{B316864A-ABAF-44F5-8ED6-17DFBB06C547}" destId="{D4CEA739-218A-40B0-AB27-47A52541D539}" srcOrd="0" destOrd="0" parTransId="{EB50D741-47A7-45D0-A874-3E90DB52B7B4}" sibTransId="{7768E1F9-889C-4B9D-B2B2-E105442BC1DA}"/>
    <dgm:cxn modelId="{F2758A4F-0F35-4B68-8896-3B1FBD52D495}" type="presOf" srcId="{B316864A-ABAF-44F5-8ED6-17DFBB06C547}" destId="{6FE7C6E6-F083-4A6E-87EC-5171D169AA7F}" srcOrd="0" destOrd="0" presId="urn:microsoft.com/office/officeart/2005/8/layout/vList2"/>
    <dgm:cxn modelId="{9957CDFC-609A-4505-97A3-3BCC59A518C6}" type="presOf" srcId="{91C1671A-44F1-4A67-800F-7BFF9219276A}" destId="{89AB0B68-96C5-4D18-A998-10B8CFF3C712}" srcOrd="0" destOrd="0" presId="urn:microsoft.com/office/officeart/2005/8/layout/vList2"/>
    <dgm:cxn modelId="{6575C31E-A509-4144-9B62-41346C63254F}" srcId="{B57D7870-8F3F-4B92-92A7-BB5DEDF9C47D}" destId="{91C1671A-44F1-4A67-800F-7BFF9219276A}" srcOrd="0" destOrd="0" parTransId="{F0A341AF-9092-486C-AE12-050113A7ADDA}" sibTransId="{E586F511-1281-422D-BF76-28396BA25DDE}"/>
    <dgm:cxn modelId="{2ECD5C23-4290-4329-8C0A-4C98B6979D90}" type="presParOf" srcId="{D49FB2E7-EA97-4509-8D3D-7CD72468B336}" destId="{6FE7C6E6-F083-4A6E-87EC-5171D169AA7F}" srcOrd="0" destOrd="0" presId="urn:microsoft.com/office/officeart/2005/8/layout/vList2"/>
    <dgm:cxn modelId="{70070F0F-30D9-49CA-819C-6D2A860C14F8}" type="presParOf" srcId="{D49FB2E7-EA97-4509-8D3D-7CD72468B336}" destId="{F3F6AFAE-7CD1-4051-8700-A3E52FF6C683}" srcOrd="1" destOrd="0" presId="urn:microsoft.com/office/officeart/2005/8/layout/vList2"/>
    <dgm:cxn modelId="{4EA75AF2-F456-437B-AE35-D08C7B60644A}" type="presParOf" srcId="{D49FB2E7-EA97-4509-8D3D-7CD72468B336}" destId="{88438270-2394-4692-86B5-4C5CB4977093}" srcOrd="2" destOrd="0" presId="urn:microsoft.com/office/officeart/2005/8/layout/vList2"/>
    <dgm:cxn modelId="{0C94648F-B31C-451E-9A6B-5765A053C2AA}" type="presParOf" srcId="{D49FB2E7-EA97-4509-8D3D-7CD72468B336}" destId="{89AB0B68-96C5-4D18-A998-10B8CFF3C71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614951-6F0A-41FD-B8B1-D532E60A095F}"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nb-NO"/>
        </a:p>
      </dgm:t>
    </dgm:pt>
    <dgm:pt modelId="{4AB1F12A-9141-4DA0-98A5-ED80D65BE343}">
      <dgm:prSet phldrT="[Tekst]"/>
      <dgm:spPr/>
      <dgm:t>
        <a:bodyPr/>
        <a:lstStyle/>
        <a:p>
          <a:r>
            <a:rPr lang="nb-NO" dirty="0" smtClean="0"/>
            <a:t>Programmets styrker</a:t>
          </a:r>
          <a:endParaRPr lang="nb-NO" dirty="0"/>
        </a:p>
      </dgm:t>
    </dgm:pt>
    <dgm:pt modelId="{76155C43-0FE4-4284-9F4D-45F8B57E5B59}" type="parTrans" cxnId="{53BF784B-FBA3-4709-95C1-EED52E871E65}">
      <dgm:prSet/>
      <dgm:spPr/>
      <dgm:t>
        <a:bodyPr/>
        <a:lstStyle/>
        <a:p>
          <a:endParaRPr lang="nb-NO"/>
        </a:p>
      </dgm:t>
    </dgm:pt>
    <dgm:pt modelId="{229C7B8E-6112-4748-9ED8-761E68329BF7}" type="sibTrans" cxnId="{53BF784B-FBA3-4709-95C1-EED52E871E65}">
      <dgm:prSet/>
      <dgm:spPr/>
      <dgm:t>
        <a:bodyPr/>
        <a:lstStyle/>
        <a:p>
          <a:endParaRPr lang="nb-NO"/>
        </a:p>
      </dgm:t>
    </dgm:pt>
    <dgm:pt modelId="{E91ABC56-124D-4A23-A14F-9C6B741377F0}">
      <dgm:prSet phldrT="[Tekst]"/>
      <dgm:spPr/>
      <dgm:t>
        <a:bodyPr/>
        <a:lstStyle/>
        <a:p>
          <a:endParaRPr lang="nb-NO" dirty="0"/>
        </a:p>
      </dgm:t>
    </dgm:pt>
    <dgm:pt modelId="{A7DD8BD5-36A4-4F57-AFEC-9F83C4E129EE}" type="parTrans" cxnId="{8D2A5521-7BF3-4D5E-9227-C032F61D3D76}">
      <dgm:prSet/>
      <dgm:spPr/>
      <dgm:t>
        <a:bodyPr/>
        <a:lstStyle/>
        <a:p>
          <a:endParaRPr lang="nb-NO"/>
        </a:p>
      </dgm:t>
    </dgm:pt>
    <dgm:pt modelId="{0BC259FD-D49F-48D0-B3D4-430F89D1692F}" type="sibTrans" cxnId="{8D2A5521-7BF3-4D5E-9227-C032F61D3D76}">
      <dgm:prSet/>
      <dgm:spPr/>
      <dgm:t>
        <a:bodyPr/>
        <a:lstStyle/>
        <a:p>
          <a:endParaRPr lang="nb-NO"/>
        </a:p>
      </dgm:t>
    </dgm:pt>
    <dgm:pt modelId="{75AD9556-AB88-42C9-8F8E-AE250AF3454E}">
      <dgm:prSet phldrT="[Tekst]"/>
      <dgm:spPr/>
      <dgm:t>
        <a:bodyPr/>
        <a:lstStyle/>
        <a:p>
          <a:r>
            <a:rPr lang="nb-NO" dirty="0" smtClean="0"/>
            <a:t>Programmets svakheter</a:t>
          </a:r>
          <a:endParaRPr lang="nb-NO" dirty="0"/>
        </a:p>
      </dgm:t>
    </dgm:pt>
    <dgm:pt modelId="{829927FC-E8A1-41BE-BBC0-275DE72C2B98}" type="parTrans" cxnId="{3E22952C-D946-466C-BDA8-59784DF97F0F}">
      <dgm:prSet/>
      <dgm:spPr/>
      <dgm:t>
        <a:bodyPr/>
        <a:lstStyle/>
        <a:p>
          <a:endParaRPr lang="nb-NO"/>
        </a:p>
      </dgm:t>
    </dgm:pt>
    <dgm:pt modelId="{5740FAFE-24DB-4453-9305-EF1C84871795}" type="sibTrans" cxnId="{3E22952C-D946-466C-BDA8-59784DF97F0F}">
      <dgm:prSet/>
      <dgm:spPr/>
      <dgm:t>
        <a:bodyPr/>
        <a:lstStyle/>
        <a:p>
          <a:endParaRPr lang="nb-NO"/>
        </a:p>
      </dgm:t>
    </dgm:pt>
    <dgm:pt modelId="{687827EA-18E2-491B-B19A-733054D2D29C}">
      <dgm:prSet phldrT="[Tekst]"/>
      <dgm:spPr/>
      <dgm:t>
        <a:bodyPr/>
        <a:lstStyle/>
        <a:p>
          <a:endParaRPr lang="nb-NO" dirty="0"/>
        </a:p>
      </dgm:t>
    </dgm:pt>
    <dgm:pt modelId="{81E8F9CD-290D-4377-A7AB-44D1C8681ED4}" type="parTrans" cxnId="{FDBF5D9A-1AF3-4DBF-BC78-BE74B340F7C1}">
      <dgm:prSet/>
      <dgm:spPr/>
      <dgm:t>
        <a:bodyPr/>
        <a:lstStyle/>
        <a:p>
          <a:endParaRPr lang="nb-NO"/>
        </a:p>
      </dgm:t>
    </dgm:pt>
    <dgm:pt modelId="{5833ECED-DD79-4586-9963-25FAD01411AA}" type="sibTrans" cxnId="{FDBF5D9A-1AF3-4DBF-BC78-BE74B340F7C1}">
      <dgm:prSet/>
      <dgm:spPr/>
      <dgm:t>
        <a:bodyPr/>
        <a:lstStyle/>
        <a:p>
          <a:endParaRPr lang="nb-NO"/>
        </a:p>
      </dgm:t>
    </dgm:pt>
    <dgm:pt modelId="{FEFE5256-2999-4D05-A1EC-245C98BE1EC4}">
      <dgm:prSet phldrT="[Tekst]"/>
      <dgm:spPr/>
      <dgm:t>
        <a:bodyPr/>
        <a:lstStyle/>
        <a:p>
          <a:r>
            <a:rPr lang="nb-NO" dirty="0" smtClean="0"/>
            <a:t>Muligheter for å forbedre resultatene av programmet</a:t>
          </a:r>
          <a:endParaRPr lang="nb-NO" dirty="0"/>
        </a:p>
      </dgm:t>
    </dgm:pt>
    <dgm:pt modelId="{3DFDDB72-95E4-4BB2-9B25-3172311F03B3}" type="parTrans" cxnId="{3907260C-1D4C-486B-8E14-ACF6A1D37155}">
      <dgm:prSet/>
      <dgm:spPr/>
      <dgm:t>
        <a:bodyPr/>
        <a:lstStyle/>
        <a:p>
          <a:endParaRPr lang="nb-NO"/>
        </a:p>
      </dgm:t>
    </dgm:pt>
    <dgm:pt modelId="{77902D34-74BF-4B29-8427-406968572054}" type="sibTrans" cxnId="{3907260C-1D4C-486B-8E14-ACF6A1D37155}">
      <dgm:prSet/>
      <dgm:spPr/>
      <dgm:t>
        <a:bodyPr/>
        <a:lstStyle/>
        <a:p>
          <a:endParaRPr lang="nb-NO"/>
        </a:p>
      </dgm:t>
    </dgm:pt>
    <dgm:pt modelId="{984DE097-89A1-4B7E-9CAD-AD72638E5CF8}">
      <dgm:prSet phldrT="[Tekst]" phldr="1"/>
      <dgm:spPr/>
      <dgm:t>
        <a:bodyPr/>
        <a:lstStyle/>
        <a:p>
          <a:endParaRPr lang="nb-NO"/>
        </a:p>
      </dgm:t>
    </dgm:pt>
    <dgm:pt modelId="{EA89C076-B707-4BFC-A098-954CAE05D28D}" type="parTrans" cxnId="{2FED5474-9A9E-452D-83B4-44E4D4608EE6}">
      <dgm:prSet/>
      <dgm:spPr/>
      <dgm:t>
        <a:bodyPr/>
        <a:lstStyle/>
        <a:p>
          <a:endParaRPr lang="nb-NO"/>
        </a:p>
      </dgm:t>
    </dgm:pt>
    <dgm:pt modelId="{0AD30EB1-5CD6-484B-A214-12603FB92615}" type="sibTrans" cxnId="{2FED5474-9A9E-452D-83B4-44E4D4608EE6}">
      <dgm:prSet/>
      <dgm:spPr/>
      <dgm:t>
        <a:bodyPr/>
        <a:lstStyle/>
        <a:p>
          <a:endParaRPr lang="nb-NO"/>
        </a:p>
      </dgm:t>
    </dgm:pt>
    <dgm:pt modelId="{9F07DDB1-F718-4536-B228-44273033DDFA}">
      <dgm:prSet phldrT="[Tekst]"/>
      <dgm:spPr/>
      <dgm:t>
        <a:bodyPr/>
        <a:lstStyle/>
        <a:p>
          <a:r>
            <a:rPr lang="nb-NO" dirty="0" smtClean="0"/>
            <a:t>Faktorer som kan forhindre at programmet fungerer</a:t>
          </a:r>
          <a:endParaRPr lang="nb-NO" dirty="0"/>
        </a:p>
      </dgm:t>
    </dgm:pt>
    <dgm:pt modelId="{C6320A15-BF8D-44E2-8288-721450EA3D60}" type="parTrans" cxnId="{30B44A35-C540-4923-8B68-126C8BB40A2B}">
      <dgm:prSet/>
      <dgm:spPr/>
      <dgm:t>
        <a:bodyPr/>
        <a:lstStyle/>
        <a:p>
          <a:endParaRPr lang="nb-NO"/>
        </a:p>
      </dgm:t>
    </dgm:pt>
    <dgm:pt modelId="{0C142BCA-E67B-4717-A766-E942544C615A}" type="sibTrans" cxnId="{30B44A35-C540-4923-8B68-126C8BB40A2B}">
      <dgm:prSet/>
      <dgm:spPr/>
      <dgm:t>
        <a:bodyPr/>
        <a:lstStyle/>
        <a:p>
          <a:endParaRPr lang="nb-NO"/>
        </a:p>
      </dgm:t>
    </dgm:pt>
    <dgm:pt modelId="{C3DDF748-5B4B-4188-A42D-2959C383C720}">
      <dgm:prSet phldrT="[Tekst]" phldr="1"/>
      <dgm:spPr/>
      <dgm:t>
        <a:bodyPr/>
        <a:lstStyle/>
        <a:p>
          <a:endParaRPr lang="nb-NO" dirty="0"/>
        </a:p>
      </dgm:t>
    </dgm:pt>
    <dgm:pt modelId="{CBEEFF31-E7D3-4672-8D2C-16867FC2FB08}" type="parTrans" cxnId="{53708F9A-9DF4-4662-AE09-75FD0D552CFB}">
      <dgm:prSet/>
      <dgm:spPr/>
      <dgm:t>
        <a:bodyPr/>
        <a:lstStyle/>
        <a:p>
          <a:endParaRPr lang="nb-NO"/>
        </a:p>
      </dgm:t>
    </dgm:pt>
    <dgm:pt modelId="{544F0D8D-6275-45A2-93CA-579D1D72EA55}" type="sibTrans" cxnId="{53708F9A-9DF4-4662-AE09-75FD0D552CFB}">
      <dgm:prSet/>
      <dgm:spPr/>
      <dgm:t>
        <a:bodyPr/>
        <a:lstStyle/>
        <a:p>
          <a:endParaRPr lang="nb-NO"/>
        </a:p>
      </dgm:t>
    </dgm:pt>
    <dgm:pt modelId="{EE38F55B-F652-4DDE-9913-7AFBA46B317C}" type="pres">
      <dgm:prSet presAssocID="{05614951-6F0A-41FD-B8B1-D532E60A095F}" presName="cycleMatrixDiagram" presStyleCnt="0">
        <dgm:presLayoutVars>
          <dgm:chMax val="1"/>
          <dgm:dir/>
          <dgm:animLvl val="lvl"/>
          <dgm:resizeHandles val="exact"/>
        </dgm:presLayoutVars>
      </dgm:prSet>
      <dgm:spPr/>
      <dgm:t>
        <a:bodyPr/>
        <a:lstStyle/>
        <a:p>
          <a:endParaRPr lang="nb-NO"/>
        </a:p>
      </dgm:t>
    </dgm:pt>
    <dgm:pt modelId="{BD6F7A8E-E7B5-4494-BCAF-2F3C63375BFB}" type="pres">
      <dgm:prSet presAssocID="{05614951-6F0A-41FD-B8B1-D532E60A095F}" presName="children" presStyleCnt="0"/>
      <dgm:spPr/>
      <dgm:t>
        <a:bodyPr/>
        <a:lstStyle/>
        <a:p>
          <a:endParaRPr lang="nb-NO"/>
        </a:p>
      </dgm:t>
    </dgm:pt>
    <dgm:pt modelId="{EE0E2682-14F4-407C-8F87-32D007D103C8}" type="pres">
      <dgm:prSet presAssocID="{05614951-6F0A-41FD-B8B1-D532E60A095F}" presName="child1group" presStyleCnt="0"/>
      <dgm:spPr/>
      <dgm:t>
        <a:bodyPr/>
        <a:lstStyle/>
        <a:p>
          <a:endParaRPr lang="nb-NO"/>
        </a:p>
      </dgm:t>
    </dgm:pt>
    <dgm:pt modelId="{747B3F6F-82A2-4D8A-B0C6-F6A38016BB2E}" type="pres">
      <dgm:prSet presAssocID="{05614951-6F0A-41FD-B8B1-D532E60A095F}" presName="child1" presStyleLbl="bgAcc1" presStyleIdx="0" presStyleCnt="4"/>
      <dgm:spPr/>
      <dgm:t>
        <a:bodyPr/>
        <a:lstStyle/>
        <a:p>
          <a:endParaRPr lang="nb-NO"/>
        </a:p>
      </dgm:t>
    </dgm:pt>
    <dgm:pt modelId="{F3DE7E03-D19E-4AC0-9376-A6459A738153}" type="pres">
      <dgm:prSet presAssocID="{05614951-6F0A-41FD-B8B1-D532E60A095F}" presName="child1Text" presStyleLbl="bgAcc1" presStyleIdx="0" presStyleCnt="4">
        <dgm:presLayoutVars>
          <dgm:bulletEnabled val="1"/>
        </dgm:presLayoutVars>
      </dgm:prSet>
      <dgm:spPr/>
      <dgm:t>
        <a:bodyPr/>
        <a:lstStyle/>
        <a:p>
          <a:endParaRPr lang="nb-NO"/>
        </a:p>
      </dgm:t>
    </dgm:pt>
    <dgm:pt modelId="{260FFC83-83E5-418F-B525-01792A813F00}" type="pres">
      <dgm:prSet presAssocID="{05614951-6F0A-41FD-B8B1-D532E60A095F}" presName="child2group" presStyleCnt="0"/>
      <dgm:spPr/>
      <dgm:t>
        <a:bodyPr/>
        <a:lstStyle/>
        <a:p>
          <a:endParaRPr lang="nb-NO"/>
        </a:p>
      </dgm:t>
    </dgm:pt>
    <dgm:pt modelId="{97B4DCA8-8039-4697-8260-3596F1EFFEE3}" type="pres">
      <dgm:prSet presAssocID="{05614951-6F0A-41FD-B8B1-D532E60A095F}" presName="child2" presStyleLbl="bgAcc1" presStyleIdx="1" presStyleCnt="4"/>
      <dgm:spPr/>
      <dgm:t>
        <a:bodyPr/>
        <a:lstStyle/>
        <a:p>
          <a:endParaRPr lang="nb-NO"/>
        </a:p>
      </dgm:t>
    </dgm:pt>
    <dgm:pt modelId="{49A248E5-42B7-4A2F-B8B7-2E91FDE65E67}" type="pres">
      <dgm:prSet presAssocID="{05614951-6F0A-41FD-B8B1-D532E60A095F}" presName="child2Text" presStyleLbl="bgAcc1" presStyleIdx="1" presStyleCnt="4">
        <dgm:presLayoutVars>
          <dgm:bulletEnabled val="1"/>
        </dgm:presLayoutVars>
      </dgm:prSet>
      <dgm:spPr/>
      <dgm:t>
        <a:bodyPr/>
        <a:lstStyle/>
        <a:p>
          <a:endParaRPr lang="nb-NO"/>
        </a:p>
      </dgm:t>
    </dgm:pt>
    <dgm:pt modelId="{501D2A4A-0E24-476C-9B7C-BE58EF45060F}" type="pres">
      <dgm:prSet presAssocID="{05614951-6F0A-41FD-B8B1-D532E60A095F}" presName="child3group" presStyleCnt="0"/>
      <dgm:spPr/>
      <dgm:t>
        <a:bodyPr/>
        <a:lstStyle/>
        <a:p>
          <a:endParaRPr lang="nb-NO"/>
        </a:p>
      </dgm:t>
    </dgm:pt>
    <dgm:pt modelId="{F9F90762-A017-4095-B3FE-D9285EBAD006}" type="pres">
      <dgm:prSet presAssocID="{05614951-6F0A-41FD-B8B1-D532E60A095F}" presName="child3" presStyleLbl="bgAcc1" presStyleIdx="2" presStyleCnt="4"/>
      <dgm:spPr/>
      <dgm:t>
        <a:bodyPr/>
        <a:lstStyle/>
        <a:p>
          <a:endParaRPr lang="nb-NO"/>
        </a:p>
      </dgm:t>
    </dgm:pt>
    <dgm:pt modelId="{C1416EDA-EB7C-40F1-9572-E5C7DD14C367}" type="pres">
      <dgm:prSet presAssocID="{05614951-6F0A-41FD-B8B1-D532E60A095F}" presName="child3Text" presStyleLbl="bgAcc1" presStyleIdx="2" presStyleCnt="4">
        <dgm:presLayoutVars>
          <dgm:bulletEnabled val="1"/>
        </dgm:presLayoutVars>
      </dgm:prSet>
      <dgm:spPr/>
      <dgm:t>
        <a:bodyPr/>
        <a:lstStyle/>
        <a:p>
          <a:endParaRPr lang="nb-NO"/>
        </a:p>
      </dgm:t>
    </dgm:pt>
    <dgm:pt modelId="{243248C7-8CEF-42AC-A0B8-E085E3F5E180}" type="pres">
      <dgm:prSet presAssocID="{05614951-6F0A-41FD-B8B1-D532E60A095F}" presName="child4group" presStyleCnt="0"/>
      <dgm:spPr/>
      <dgm:t>
        <a:bodyPr/>
        <a:lstStyle/>
        <a:p>
          <a:endParaRPr lang="nb-NO"/>
        </a:p>
      </dgm:t>
    </dgm:pt>
    <dgm:pt modelId="{EA4C1E8F-B7A7-40F1-824E-1A28E16F701F}" type="pres">
      <dgm:prSet presAssocID="{05614951-6F0A-41FD-B8B1-D532E60A095F}" presName="child4" presStyleLbl="bgAcc1" presStyleIdx="3" presStyleCnt="4"/>
      <dgm:spPr/>
      <dgm:t>
        <a:bodyPr/>
        <a:lstStyle/>
        <a:p>
          <a:endParaRPr lang="nb-NO"/>
        </a:p>
      </dgm:t>
    </dgm:pt>
    <dgm:pt modelId="{007229B8-1DCE-49C5-A2AE-E0A6ED558BBF}" type="pres">
      <dgm:prSet presAssocID="{05614951-6F0A-41FD-B8B1-D532E60A095F}" presName="child4Text" presStyleLbl="bgAcc1" presStyleIdx="3" presStyleCnt="4">
        <dgm:presLayoutVars>
          <dgm:bulletEnabled val="1"/>
        </dgm:presLayoutVars>
      </dgm:prSet>
      <dgm:spPr/>
      <dgm:t>
        <a:bodyPr/>
        <a:lstStyle/>
        <a:p>
          <a:endParaRPr lang="nb-NO"/>
        </a:p>
      </dgm:t>
    </dgm:pt>
    <dgm:pt modelId="{5CF5EA79-E487-4674-9BD6-3348E53BAD79}" type="pres">
      <dgm:prSet presAssocID="{05614951-6F0A-41FD-B8B1-D532E60A095F}" presName="childPlaceholder" presStyleCnt="0"/>
      <dgm:spPr/>
      <dgm:t>
        <a:bodyPr/>
        <a:lstStyle/>
        <a:p>
          <a:endParaRPr lang="nb-NO"/>
        </a:p>
      </dgm:t>
    </dgm:pt>
    <dgm:pt modelId="{6500427C-75D4-49CF-A6DD-2B0219B3FD78}" type="pres">
      <dgm:prSet presAssocID="{05614951-6F0A-41FD-B8B1-D532E60A095F}" presName="circle" presStyleCnt="0"/>
      <dgm:spPr/>
      <dgm:t>
        <a:bodyPr/>
        <a:lstStyle/>
        <a:p>
          <a:endParaRPr lang="nb-NO"/>
        </a:p>
      </dgm:t>
    </dgm:pt>
    <dgm:pt modelId="{8DB44E94-2431-46B5-A746-28A9FAD99B60}" type="pres">
      <dgm:prSet presAssocID="{05614951-6F0A-41FD-B8B1-D532E60A095F}" presName="quadrant1" presStyleLbl="node1" presStyleIdx="0" presStyleCnt="4">
        <dgm:presLayoutVars>
          <dgm:chMax val="1"/>
          <dgm:bulletEnabled val="1"/>
        </dgm:presLayoutVars>
      </dgm:prSet>
      <dgm:spPr/>
      <dgm:t>
        <a:bodyPr/>
        <a:lstStyle/>
        <a:p>
          <a:endParaRPr lang="nb-NO"/>
        </a:p>
      </dgm:t>
    </dgm:pt>
    <dgm:pt modelId="{2A990902-F7EC-4B78-A8C5-AA5D51A2E5CE}" type="pres">
      <dgm:prSet presAssocID="{05614951-6F0A-41FD-B8B1-D532E60A095F}" presName="quadrant2" presStyleLbl="node1" presStyleIdx="1" presStyleCnt="4">
        <dgm:presLayoutVars>
          <dgm:chMax val="1"/>
          <dgm:bulletEnabled val="1"/>
        </dgm:presLayoutVars>
      </dgm:prSet>
      <dgm:spPr/>
      <dgm:t>
        <a:bodyPr/>
        <a:lstStyle/>
        <a:p>
          <a:endParaRPr lang="nb-NO"/>
        </a:p>
      </dgm:t>
    </dgm:pt>
    <dgm:pt modelId="{5AF89A3C-1380-4963-A50B-A73FA3B88869}" type="pres">
      <dgm:prSet presAssocID="{05614951-6F0A-41FD-B8B1-D532E60A095F}" presName="quadrant3" presStyleLbl="node1" presStyleIdx="2" presStyleCnt="4">
        <dgm:presLayoutVars>
          <dgm:chMax val="1"/>
          <dgm:bulletEnabled val="1"/>
        </dgm:presLayoutVars>
      </dgm:prSet>
      <dgm:spPr/>
      <dgm:t>
        <a:bodyPr/>
        <a:lstStyle/>
        <a:p>
          <a:endParaRPr lang="nb-NO"/>
        </a:p>
      </dgm:t>
    </dgm:pt>
    <dgm:pt modelId="{9EBAA657-2326-4F00-A431-E61FB68F13D9}" type="pres">
      <dgm:prSet presAssocID="{05614951-6F0A-41FD-B8B1-D532E60A095F}" presName="quadrant4" presStyleLbl="node1" presStyleIdx="3" presStyleCnt="4">
        <dgm:presLayoutVars>
          <dgm:chMax val="1"/>
          <dgm:bulletEnabled val="1"/>
        </dgm:presLayoutVars>
      </dgm:prSet>
      <dgm:spPr/>
      <dgm:t>
        <a:bodyPr/>
        <a:lstStyle/>
        <a:p>
          <a:endParaRPr lang="nb-NO"/>
        </a:p>
      </dgm:t>
    </dgm:pt>
    <dgm:pt modelId="{75406F30-D89C-45C5-8E24-634AEEE68236}" type="pres">
      <dgm:prSet presAssocID="{05614951-6F0A-41FD-B8B1-D532E60A095F}" presName="quadrantPlaceholder" presStyleCnt="0"/>
      <dgm:spPr/>
      <dgm:t>
        <a:bodyPr/>
        <a:lstStyle/>
        <a:p>
          <a:endParaRPr lang="nb-NO"/>
        </a:p>
      </dgm:t>
    </dgm:pt>
    <dgm:pt modelId="{C32F9DFB-EDE1-4502-9BEC-83517DC77714}" type="pres">
      <dgm:prSet presAssocID="{05614951-6F0A-41FD-B8B1-D532E60A095F}" presName="center1" presStyleLbl="fgShp" presStyleIdx="0" presStyleCnt="2"/>
      <dgm:spPr/>
      <dgm:t>
        <a:bodyPr/>
        <a:lstStyle/>
        <a:p>
          <a:endParaRPr lang="nb-NO"/>
        </a:p>
      </dgm:t>
    </dgm:pt>
    <dgm:pt modelId="{0AE2BFBC-CB41-4BAD-A387-922227FE041A}" type="pres">
      <dgm:prSet presAssocID="{05614951-6F0A-41FD-B8B1-D532E60A095F}" presName="center2" presStyleLbl="fgShp" presStyleIdx="1" presStyleCnt="2"/>
      <dgm:spPr/>
      <dgm:t>
        <a:bodyPr/>
        <a:lstStyle/>
        <a:p>
          <a:endParaRPr lang="nb-NO"/>
        </a:p>
      </dgm:t>
    </dgm:pt>
  </dgm:ptLst>
  <dgm:cxnLst>
    <dgm:cxn modelId="{2FED5474-9A9E-452D-83B4-44E4D4608EE6}" srcId="{FEFE5256-2999-4D05-A1EC-245C98BE1EC4}" destId="{984DE097-89A1-4B7E-9CAD-AD72638E5CF8}" srcOrd="0" destOrd="0" parTransId="{EA89C076-B707-4BFC-A098-954CAE05D28D}" sibTransId="{0AD30EB1-5CD6-484B-A214-12603FB92615}"/>
    <dgm:cxn modelId="{401C4341-0CE3-449A-9D0B-B5403B05FEFD}" type="presOf" srcId="{687827EA-18E2-491B-B19A-733054D2D29C}" destId="{49A248E5-42B7-4A2F-B8B7-2E91FDE65E67}" srcOrd="1" destOrd="0" presId="urn:microsoft.com/office/officeart/2005/8/layout/cycle4"/>
    <dgm:cxn modelId="{D4409F2C-53B6-4409-AB28-F5F829009BB0}" type="presOf" srcId="{C3DDF748-5B4B-4188-A42D-2959C383C720}" destId="{007229B8-1DCE-49C5-A2AE-E0A6ED558BBF}" srcOrd="1" destOrd="0" presId="urn:microsoft.com/office/officeart/2005/8/layout/cycle4"/>
    <dgm:cxn modelId="{BDAF5254-86E9-48DC-B93A-2A0E58A02513}" type="presOf" srcId="{E91ABC56-124D-4A23-A14F-9C6B741377F0}" destId="{F3DE7E03-D19E-4AC0-9376-A6459A738153}" srcOrd="1" destOrd="0" presId="urn:microsoft.com/office/officeart/2005/8/layout/cycle4"/>
    <dgm:cxn modelId="{86BB9A56-92E4-4E48-8435-E48DBA2E3956}" type="presOf" srcId="{984DE097-89A1-4B7E-9CAD-AD72638E5CF8}" destId="{F9F90762-A017-4095-B3FE-D9285EBAD006}" srcOrd="0" destOrd="0" presId="urn:microsoft.com/office/officeart/2005/8/layout/cycle4"/>
    <dgm:cxn modelId="{980703B0-E5DE-4D49-8B30-FD09208F3A02}" type="presOf" srcId="{9F07DDB1-F718-4536-B228-44273033DDFA}" destId="{9EBAA657-2326-4F00-A431-E61FB68F13D9}" srcOrd="0" destOrd="0" presId="urn:microsoft.com/office/officeart/2005/8/layout/cycle4"/>
    <dgm:cxn modelId="{53BF784B-FBA3-4709-95C1-EED52E871E65}" srcId="{05614951-6F0A-41FD-B8B1-D532E60A095F}" destId="{4AB1F12A-9141-4DA0-98A5-ED80D65BE343}" srcOrd="0" destOrd="0" parTransId="{76155C43-0FE4-4284-9F4D-45F8B57E5B59}" sibTransId="{229C7B8E-6112-4748-9ED8-761E68329BF7}"/>
    <dgm:cxn modelId="{8D2A5521-7BF3-4D5E-9227-C032F61D3D76}" srcId="{4AB1F12A-9141-4DA0-98A5-ED80D65BE343}" destId="{E91ABC56-124D-4A23-A14F-9C6B741377F0}" srcOrd="0" destOrd="0" parTransId="{A7DD8BD5-36A4-4F57-AFEC-9F83C4E129EE}" sibTransId="{0BC259FD-D49F-48D0-B3D4-430F89D1692F}"/>
    <dgm:cxn modelId="{3907260C-1D4C-486B-8E14-ACF6A1D37155}" srcId="{05614951-6F0A-41FD-B8B1-D532E60A095F}" destId="{FEFE5256-2999-4D05-A1EC-245C98BE1EC4}" srcOrd="2" destOrd="0" parTransId="{3DFDDB72-95E4-4BB2-9B25-3172311F03B3}" sibTransId="{77902D34-74BF-4B29-8427-406968572054}"/>
    <dgm:cxn modelId="{191EA07B-7284-44E1-AFA7-C83117CF3A62}" type="presOf" srcId="{FEFE5256-2999-4D05-A1EC-245C98BE1EC4}" destId="{5AF89A3C-1380-4963-A50B-A73FA3B88869}" srcOrd="0" destOrd="0" presId="urn:microsoft.com/office/officeart/2005/8/layout/cycle4"/>
    <dgm:cxn modelId="{85695265-A9E3-4E10-9914-1ADA3D25AC20}" type="presOf" srcId="{E91ABC56-124D-4A23-A14F-9C6B741377F0}" destId="{747B3F6F-82A2-4D8A-B0C6-F6A38016BB2E}" srcOrd="0" destOrd="0" presId="urn:microsoft.com/office/officeart/2005/8/layout/cycle4"/>
    <dgm:cxn modelId="{F912491A-7907-4224-944E-8DDE24798C8B}" type="presOf" srcId="{75AD9556-AB88-42C9-8F8E-AE250AF3454E}" destId="{2A990902-F7EC-4B78-A8C5-AA5D51A2E5CE}" srcOrd="0" destOrd="0" presId="urn:microsoft.com/office/officeart/2005/8/layout/cycle4"/>
    <dgm:cxn modelId="{30B44A35-C540-4923-8B68-126C8BB40A2B}" srcId="{05614951-6F0A-41FD-B8B1-D532E60A095F}" destId="{9F07DDB1-F718-4536-B228-44273033DDFA}" srcOrd="3" destOrd="0" parTransId="{C6320A15-BF8D-44E2-8288-721450EA3D60}" sibTransId="{0C142BCA-E67B-4717-A766-E942544C615A}"/>
    <dgm:cxn modelId="{0F94A6BC-5777-4506-B41C-62AA181DD2D9}" type="presOf" srcId="{05614951-6F0A-41FD-B8B1-D532E60A095F}" destId="{EE38F55B-F652-4DDE-9913-7AFBA46B317C}" srcOrd="0" destOrd="0" presId="urn:microsoft.com/office/officeart/2005/8/layout/cycle4"/>
    <dgm:cxn modelId="{3E22952C-D946-466C-BDA8-59784DF97F0F}" srcId="{05614951-6F0A-41FD-B8B1-D532E60A095F}" destId="{75AD9556-AB88-42C9-8F8E-AE250AF3454E}" srcOrd="1" destOrd="0" parTransId="{829927FC-E8A1-41BE-BBC0-275DE72C2B98}" sibTransId="{5740FAFE-24DB-4453-9305-EF1C84871795}"/>
    <dgm:cxn modelId="{6F119C04-5EF8-479B-B531-F5DD7988A082}" type="presOf" srcId="{C3DDF748-5B4B-4188-A42D-2959C383C720}" destId="{EA4C1E8F-B7A7-40F1-824E-1A28E16F701F}" srcOrd="0" destOrd="0" presId="urn:microsoft.com/office/officeart/2005/8/layout/cycle4"/>
    <dgm:cxn modelId="{93CF407E-4B5F-4B07-BC1A-D1E23BC4E351}" type="presOf" srcId="{4AB1F12A-9141-4DA0-98A5-ED80D65BE343}" destId="{8DB44E94-2431-46B5-A746-28A9FAD99B60}" srcOrd="0" destOrd="0" presId="urn:microsoft.com/office/officeart/2005/8/layout/cycle4"/>
    <dgm:cxn modelId="{53708F9A-9DF4-4662-AE09-75FD0D552CFB}" srcId="{9F07DDB1-F718-4536-B228-44273033DDFA}" destId="{C3DDF748-5B4B-4188-A42D-2959C383C720}" srcOrd="0" destOrd="0" parTransId="{CBEEFF31-E7D3-4672-8D2C-16867FC2FB08}" sibTransId="{544F0D8D-6275-45A2-93CA-579D1D72EA55}"/>
    <dgm:cxn modelId="{7222E9A4-A32F-4DF9-B55D-F8502FDB7BF1}" type="presOf" srcId="{687827EA-18E2-491B-B19A-733054D2D29C}" destId="{97B4DCA8-8039-4697-8260-3596F1EFFEE3}" srcOrd="0" destOrd="0" presId="urn:microsoft.com/office/officeart/2005/8/layout/cycle4"/>
    <dgm:cxn modelId="{19B0C337-E116-4CC5-A0B9-7587717953C8}" type="presOf" srcId="{984DE097-89A1-4B7E-9CAD-AD72638E5CF8}" destId="{C1416EDA-EB7C-40F1-9572-E5C7DD14C367}" srcOrd="1" destOrd="0" presId="urn:microsoft.com/office/officeart/2005/8/layout/cycle4"/>
    <dgm:cxn modelId="{FDBF5D9A-1AF3-4DBF-BC78-BE74B340F7C1}" srcId="{75AD9556-AB88-42C9-8F8E-AE250AF3454E}" destId="{687827EA-18E2-491B-B19A-733054D2D29C}" srcOrd="0" destOrd="0" parTransId="{81E8F9CD-290D-4377-A7AB-44D1C8681ED4}" sibTransId="{5833ECED-DD79-4586-9963-25FAD01411AA}"/>
    <dgm:cxn modelId="{B3D57704-A5EF-4240-B1D3-A00A2DF93934}" type="presParOf" srcId="{EE38F55B-F652-4DDE-9913-7AFBA46B317C}" destId="{BD6F7A8E-E7B5-4494-BCAF-2F3C63375BFB}" srcOrd="0" destOrd="0" presId="urn:microsoft.com/office/officeart/2005/8/layout/cycle4"/>
    <dgm:cxn modelId="{9C0C11EB-2C90-42B4-92AD-178BBBB5D39B}" type="presParOf" srcId="{BD6F7A8E-E7B5-4494-BCAF-2F3C63375BFB}" destId="{EE0E2682-14F4-407C-8F87-32D007D103C8}" srcOrd="0" destOrd="0" presId="urn:microsoft.com/office/officeart/2005/8/layout/cycle4"/>
    <dgm:cxn modelId="{80A21A97-E20F-4FF4-A283-78FFEB077129}" type="presParOf" srcId="{EE0E2682-14F4-407C-8F87-32D007D103C8}" destId="{747B3F6F-82A2-4D8A-B0C6-F6A38016BB2E}" srcOrd="0" destOrd="0" presId="urn:microsoft.com/office/officeart/2005/8/layout/cycle4"/>
    <dgm:cxn modelId="{E7451579-BB29-4E0C-A436-12018E7AC03C}" type="presParOf" srcId="{EE0E2682-14F4-407C-8F87-32D007D103C8}" destId="{F3DE7E03-D19E-4AC0-9376-A6459A738153}" srcOrd="1" destOrd="0" presId="urn:microsoft.com/office/officeart/2005/8/layout/cycle4"/>
    <dgm:cxn modelId="{B3E2D582-0D53-4154-8456-659856D532AC}" type="presParOf" srcId="{BD6F7A8E-E7B5-4494-BCAF-2F3C63375BFB}" destId="{260FFC83-83E5-418F-B525-01792A813F00}" srcOrd="1" destOrd="0" presId="urn:microsoft.com/office/officeart/2005/8/layout/cycle4"/>
    <dgm:cxn modelId="{DB445E18-A6F3-487C-98D4-3AD69B42ADFE}" type="presParOf" srcId="{260FFC83-83E5-418F-B525-01792A813F00}" destId="{97B4DCA8-8039-4697-8260-3596F1EFFEE3}" srcOrd="0" destOrd="0" presId="urn:microsoft.com/office/officeart/2005/8/layout/cycle4"/>
    <dgm:cxn modelId="{AC35FC88-38FF-4AFE-BEDA-30B0F6E7CAEE}" type="presParOf" srcId="{260FFC83-83E5-418F-B525-01792A813F00}" destId="{49A248E5-42B7-4A2F-B8B7-2E91FDE65E67}" srcOrd="1" destOrd="0" presId="urn:microsoft.com/office/officeart/2005/8/layout/cycle4"/>
    <dgm:cxn modelId="{94A8C0F3-ECDC-46B4-B4F4-CAA7CCB0F923}" type="presParOf" srcId="{BD6F7A8E-E7B5-4494-BCAF-2F3C63375BFB}" destId="{501D2A4A-0E24-476C-9B7C-BE58EF45060F}" srcOrd="2" destOrd="0" presId="urn:microsoft.com/office/officeart/2005/8/layout/cycle4"/>
    <dgm:cxn modelId="{FA67E78C-5099-4A66-B5CC-B3E3F74F7157}" type="presParOf" srcId="{501D2A4A-0E24-476C-9B7C-BE58EF45060F}" destId="{F9F90762-A017-4095-B3FE-D9285EBAD006}" srcOrd="0" destOrd="0" presId="urn:microsoft.com/office/officeart/2005/8/layout/cycle4"/>
    <dgm:cxn modelId="{8106E7CE-8B56-4A65-9AE8-5AAFD6535811}" type="presParOf" srcId="{501D2A4A-0E24-476C-9B7C-BE58EF45060F}" destId="{C1416EDA-EB7C-40F1-9572-E5C7DD14C367}" srcOrd="1" destOrd="0" presId="urn:microsoft.com/office/officeart/2005/8/layout/cycle4"/>
    <dgm:cxn modelId="{BADFB8BF-8233-4E0D-B239-6F2F01E263A7}" type="presParOf" srcId="{BD6F7A8E-E7B5-4494-BCAF-2F3C63375BFB}" destId="{243248C7-8CEF-42AC-A0B8-E085E3F5E180}" srcOrd="3" destOrd="0" presId="urn:microsoft.com/office/officeart/2005/8/layout/cycle4"/>
    <dgm:cxn modelId="{7F20E77B-EF7F-4F33-8702-3CB5D78B7253}" type="presParOf" srcId="{243248C7-8CEF-42AC-A0B8-E085E3F5E180}" destId="{EA4C1E8F-B7A7-40F1-824E-1A28E16F701F}" srcOrd="0" destOrd="0" presId="urn:microsoft.com/office/officeart/2005/8/layout/cycle4"/>
    <dgm:cxn modelId="{3A0664F9-5522-4509-B12C-9500A345EF88}" type="presParOf" srcId="{243248C7-8CEF-42AC-A0B8-E085E3F5E180}" destId="{007229B8-1DCE-49C5-A2AE-E0A6ED558BBF}" srcOrd="1" destOrd="0" presId="urn:microsoft.com/office/officeart/2005/8/layout/cycle4"/>
    <dgm:cxn modelId="{45F7F273-CF31-4C9A-A257-AF342C34352E}" type="presParOf" srcId="{BD6F7A8E-E7B5-4494-BCAF-2F3C63375BFB}" destId="{5CF5EA79-E487-4674-9BD6-3348E53BAD79}" srcOrd="4" destOrd="0" presId="urn:microsoft.com/office/officeart/2005/8/layout/cycle4"/>
    <dgm:cxn modelId="{9F1009D1-BC3B-480A-B949-EB4FFE31B9E2}" type="presParOf" srcId="{EE38F55B-F652-4DDE-9913-7AFBA46B317C}" destId="{6500427C-75D4-49CF-A6DD-2B0219B3FD78}" srcOrd="1" destOrd="0" presId="urn:microsoft.com/office/officeart/2005/8/layout/cycle4"/>
    <dgm:cxn modelId="{FA973A7B-ADE2-4EB4-A912-0C5A3C8C473D}" type="presParOf" srcId="{6500427C-75D4-49CF-A6DD-2B0219B3FD78}" destId="{8DB44E94-2431-46B5-A746-28A9FAD99B60}" srcOrd="0" destOrd="0" presId="urn:microsoft.com/office/officeart/2005/8/layout/cycle4"/>
    <dgm:cxn modelId="{EBBB23FC-9ADB-4A04-964E-FAC14480B648}" type="presParOf" srcId="{6500427C-75D4-49CF-A6DD-2B0219B3FD78}" destId="{2A990902-F7EC-4B78-A8C5-AA5D51A2E5CE}" srcOrd="1" destOrd="0" presId="urn:microsoft.com/office/officeart/2005/8/layout/cycle4"/>
    <dgm:cxn modelId="{E5E9671C-DCD9-4F1F-AFCA-52288EF81970}" type="presParOf" srcId="{6500427C-75D4-49CF-A6DD-2B0219B3FD78}" destId="{5AF89A3C-1380-4963-A50B-A73FA3B88869}" srcOrd="2" destOrd="0" presId="urn:microsoft.com/office/officeart/2005/8/layout/cycle4"/>
    <dgm:cxn modelId="{3619CE15-000C-4E88-A06A-A62BCD074C57}" type="presParOf" srcId="{6500427C-75D4-49CF-A6DD-2B0219B3FD78}" destId="{9EBAA657-2326-4F00-A431-E61FB68F13D9}" srcOrd="3" destOrd="0" presId="urn:microsoft.com/office/officeart/2005/8/layout/cycle4"/>
    <dgm:cxn modelId="{31760FD3-D45A-4B2B-84D9-DE670B7E291B}" type="presParOf" srcId="{6500427C-75D4-49CF-A6DD-2B0219B3FD78}" destId="{75406F30-D89C-45C5-8E24-634AEEE68236}" srcOrd="4" destOrd="0" presId="urn:microsoft.com/office/officeart/2005/8/layout/cycle4"/>
    <dgm:cxn modelId="{103A82A6-5F91-41BD-8F48-3891AF0036B6}" type="presParOf" srcId="{EE38F55B-F652-4DDE-9913-7AFBA46B317C}" destId="{C32F9DFB-EDE1-4502-9BEC-83517DC77714}" srcOrd="2" destOrd="0" presId="urn:microsoft.com/office/officeart/2005/8/layout/cycle4"/>
    <dgm:cxn modelId="{CEA0F9DA-4BA6-4DC2-A8E0-379B0A6AE3FF}" type="presParOf" srcId="{EE38F55B-F652-4DDE-9913-7AFBA46B317C}" destId="{0AE2BFBC-CB41-4BAD-A387-922227FE041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412A15-7CD4-42E9-9A45-75BF76524F71}"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nb-NO"/>
        </a:p>
      </dgm:t>
    </dgm:pt>
    <dgm:pt modelId="{4BAB1C89-3E1C-4CD0-9D51-47F8179F8213}">
      <dgm:prSet phldrT="[Tekst]"/>
      <dgm:spPr/>
      <dgm:t>
        <a:bodyPr/>
        <a:lstStyle/>
        <a:p>
          <a:pPr algn="l"/>
          <a:r>
            <a:rPr lang="nb-NO" b="1" dirty="0" smtClean="0"/>
            <a:t>Primærmålgruppe</a:t>
          </a:r>
        </a:p>
        <a:p>
          <a:pPr algn="l"/>
          <a:r>
            <a:rPr lang="nb-NO" dirty="0" smtClean="0"/>
            <a:t>(de du først og fremst vil hjelpe å endre atferd)</a:t>
          </a:r>
        </a:p>
      </dgm:t>
    </dgm:pt>
    <dgm:pt modelId="{0A8083CC-C607-4652-8503-56C1DE7E5148}" type="parTrans" cxnId="{A2E23AC2-C3DA-4B89-B98B-4BE8EFF94A7A}">
      <dgm:prSet/>
      <dgm:spPr/>
      <dgm:t>
        <a:bodyPr/>
        <a:lstStyle/>
        <a:p>
          <a:endParaRPr lang="nb-NO"/>
        </a:p>
      </dgm:t>
    </dgm:pt>
    <dgm:pt modelId="{9BF2BF9E-96EF-4131-A7B0-AAB43595CDE4}" type="sibTrans" cxnId="{A2E23AC2-C3DA-4B89-B98B-4BE8EFF94A7A}">
      <dgm:prSet/>
      <dgm:spPr/>
      <dgm:t>
        <a:bodyPr/>
        <a:lstStyle/>
        <a:p>
          <a:endParaRPr lang="nb-NO"/>
        </a:p>
      </dgm:t>
    </dgm:pt>
    <dgm:pt modelId="{8A850394-E19D-4E81-B5D4-0A761350A487}">
      <dgm:prSet phldrT="[Tekst]" phldr="1"/>
      <dgm:spPr/>
      <dgm:t>
        <a:bodyPr/>
        <a:lstStyle/>
        <a:p>
          <a:endParaRPr lang="nb-NO" dirty="0"/>
        </a:p>
      </dgm:t>
    </dgm:pt>
    <dgm:pt modelId="{79CE6C49-4C58-41E6-BF58-64CE322FA825}" type="parTrans" cxnId="{EAADCAE0-0C59-46D0-B890-BC7EBF8E74CA}">
      <dgm:prSet/>
      <dgm:spPr/>
      <dgm:t>
        <a:bodyPr/>
        <a:lstStyle/>
        <a:p>
          <a:endParaRPr lang="nb-NO"/>
        </a:p>
      </dgm:t>
    </dgm:pt>
    <dgm:pt modelId="{BDC5F7EB-7A39-49B4-BF3E-68885CDFC75B}" type="sibTrans" cxnId="{EAADCAE0-0C59-46D0-B890-BC7EBF8E74CA}">
      <dgm:prSet/>
      <dgm:spPr/>
      <dgm:t>
        <a:bodyPr/>
        <a:lstStyle/>
        <a:p>
          <a:endParaRPr lang="nb-NO"/>
        </a:p>
      </dgm:t>
    </dgm:pt>
    <dgm:pt modelId="{E3567764-0D54-47AD-A469-7927EF050285}">
      <dgm:prSet phldrT="[Tekst]" phldr="1"/>
      <dgm:spPr/>
      <dgm:t>
        <a:bodyPr/>
        <a:lstStyle/>
        <a:p>
          <a:endParaRPr lang="nb-NO"/>
        </a:p>
      </dgm:t>
    </dgm:pt>
    <dgm:pt modelId="{0AF0E7A7-AE37-42DC-B47F-5F6DB51FB40A}" type="parTrans" cxnId="{DF73AE7F-C0FF-47E8-828B-E8DACE29FB46}">
      <dgm:prSet/>
      <dgm:spPr/>
      <dgm:t>
        <a:bodyPr/>
        <a:lstStyle/>
        <a:p>
          <a:endParaRPr lang="nb-NO"/>
        </a:p>
      </dgm:t>
    </dgm:pt>
    <dgm:pt modelId="{7AA9AD2F-2C36-43C3-BEBC-8570E782A574}" type="sibTrans" cxnId="{DF73AE7F-C0FF-47E8-828B-E8DACE29FB46}">
      <dgm:prSet/>
      <dgm:spPr/>
      <dgm:t>
        <a:bodyPr/>
        <a:lstStyle/>
        <a:p>
          <a:endParaRPr lang="nb-NO"/>
        </a:p>
      </dgm:t>
    </dgm:pt>
    <dgm:pt modelId="{5E3BA4A0-D719-4B4F-B8B2-45E6A4A9A462}">
      <dgm:prSet phldrT="[Tekst]"/>
      <dgm:spPr/>
      <dgm:t>
        <a:bodyPr/>
        <a:lstStyle/>
        <a:p>
          <a:pPr algn="l"/>
          <a:r>
            <a:rPr lang="nb-NO" b="1" dirty="0" smtClean="0"/>
            <a:t>Sekundærmålgruppe</a:t>
          </a:r>
        </a:p>
        <a:p>
          <a:pPr algn="l"/>
          <a:r>
            <a:rPr lang="nb-NO" dirty="0" smtClean="0"/>
            <a:t>(de du kan hjelpe, og som kan hjelpe primærmålgruppen)</a:t>
          </a:r>
          <a:endParaRPr lang="nb-NO" dirty="0"/>
        </a:p>
      </dgm:t>
    </dgm:pt>
    <dgm:pt modelId="{B8335A45-CDD0-4E2F-BB61-A3448A131E2F}" type="parTrans" cxnId="{4758A0FD-44FA-4F84-898D-9202876C8959}">
      <dgm:prSet/>
      <dgm:spPr/>
      <dgm:t>
        <a:bodyPr/>
        <a:lstStyle/>
        <a:p>
          <a:endParaRPr lang="nb-NO"/>
        </a:p>
      </dgm:t>
    </dgm:pt>
    <dgm:pt modelId="{6E0211A5-5E1C-4F2E-B15A-C64C62732F23}" type="sibTrans" cxnId="{4758A0FD-44FA-4F84-898D-9202876C8959}">
      <dgm:prSet/>
      <dgm:spPr/>
      <dgm:t>
        <a:bodyPr/>
        <a:lstStyle/>
        <a:p>
          <a:endParaRPr lang="nb-NO"/>
        </a:p>
      </dgm:t>
    </dgm:pt>
    <dgm:pt modelId="{5DDB7507-5E1D-4F16-8939-A816FCC79DDD}">
      <dgm:prSet phldrT="[Tekst]" phldr="1"/>
      <dgm:spPr/>
      <dgm:t>
        <a:bodyPr/>
        <a:lstStyle/>
        <a:p>
          <a:endParaRPr lang="nb-NO"/>
        </a:p>
      </dgm:t>
    </dgm:pt>
    <dgm:pt modelId="{39D64826-7D0E-46CB-8DC9-0DDBF64EC814}" type="parTrans" cxnId="{7129E9F1-04A5-4353-ADB7-DD25EC72F220}">
      <dgm:prSet/>
      <dgm:spPr/>
      <dgm:t>
        <a:bodyPr/>
        <a:lstStyle/>
        <a:p>
          <a:endParaRPr lang="nb-NO"/>
        </a:p>
      </dgm:t>
    </dgm:pt>
    <dgm:pt modelId="{A040567D-7E48-4B52-BC6E-A165163BECBD}" type="sibTrans" cxnId="{7129E9F1-04A5-4353-ADB7-DD25EC72F220}">
      <dgm:prSet/>
      <dgm:spPr/>
      <dgm:t>
        <a:bodyPr/>
        <a:lstStyle/>
        <a:p>
          <a:endParaRPr lang="nb-NO"/>
        </a:p>
      </dgm:t>
    </dgm:pt>
    <dgm:pt modelId="{E8B77367-E40D-4907-A7BA-96991A20B6C2}">
      <dgm:prSet phldrT="[Tekst]" phldr="1"/>
      <dgm:spPr/>
      <dgm:t>
        <a:bodyPr/>
        <a:lstStyle/>
        <a:p>
          <a:endParaRPr lang="nb-NO"/>
        </a:p>
      </dgm:t>
    </dgm:pt>
    <dgm:pt modelId="{E29E4F04-F032-48B9-9C6A-9F415E9597DB}" type="parTrans" cxnId="{84FFDD93-0D6B-4358-A7DF-1E1D1B284ABD}">
      <dgm:prSet/>
      <dgm:spPr/>
      <dgm:t>
        <a:bodyPr/>
        <a:lstStyle/>
        <a:p>
          <a:endParaRPr lang="nb-NO"/>
        </a:p>
      </dgm:t>
    </dgm:pt>
    <dgm:pt modelId="{A542E8AB-8922-4015-A182-B25CE9070EA1}" type="sibTrans" cxnId="{84FFDD93-0D6B-4358-A7DF-1E1D1B284ABD}">
      <dgm:prSet/>
      <dgm:spPr/>
      <dgm:t>
        <a:bodyPr/>
        <a:lstStyle/>
        <a:p>
          <a:endParaRPr lang="nb-NO"/>
        </a:p>
      </dgm:t>
    </dgm:pt>
    <dgm:pt modelId="{68EE903A-44DF-4DE2-830D-1697DE8CF813}">
      <dgm:prSet phldrT="[Tekst]"/>
      <dgm:spPr/>
      <dgm:t>
        <a:bodyPr/>
        <a:lstStyle/>
        <a:p>
          <a:pPr algn="l"/>
          <a:r>
            <a:rPr lang="nb-NO" b="1" dirty="0" smtClean="0"/>
            <a:t>Andre målgrupper</a:t>
          </a:r>
        </a:p>
        <a:p>
          <a:pPr algn="l"/>
          <a:r>
            <a:rPr lang="nb-NO" dirty="0" smtClean="0"/>
            <a:t>(andre som har påvirkningskraft)</a:t>
          </a:r>
          <a:endParaRPr lang="nb-NO" dirty="0"/>
        </a:p>
      </dgm:t>
    </dgm:pt>
    <dgm:pt modelId="{2100A438-73CD-4E00-8C38-E2F5D74C1D67}" type="parTrans" cxnId="{3928F180-BA83-4A3A-B314-DC1B85E6B770}">
      <dgm:prSet/>
      <dgm:spPr/>
      <dgm:t>
        <a:bodyPr/>
        <a:lstStyle/>
        <a:p>
          <a:endParaRPr lang="nb-NO"/>
        </a:p>
      </dgm:t>
    </dgm:pt>
    <dgm:pt modelId="{D2900EC1-1B7A-4B27-B71C-A6D1B29DEF8F}" type="sibTrans" cxnId="{3928F180-BA83-4A3A-B314-DC1B85E6B770}">
      <dgm:prSet/>
      <dgm:spPr/>
      <dgm:t>
        <a:bodyPr/>
        <a:lstStyle/>
        <a:p>
          <a:endParaRPr lang="nb-NO"/>
        </a:p>
      </dgm:t>
    </dgm:pt>
    <dgm:pt modelId="{AC8621F4-AB25-4DA3-AAD4-13BA16CCE89B}">
      <dgm:prSet phldrT="[Tekst]" phldr="1"/>
      <dgm:spPr/>
      <dgm:t>
        <a:bodyPr/>
        <a:lstStyle/>
        <a:p>
          <a:endParaRPr lang="nb-NO"/>
        </a:p>
      </dgm:t>
    </dgm:pt>
    <dgm:pt modelId="{C3074245-AE7A-43C1-95AB-47FDACD4F88F}" type="parTrans" cxnId="{82130143-676D-4DEE-93DF-E9AA1A43A4B5}">
      <dgm:prSet/>
      <dgm:spPr/>
      <dgm:t>
        <a:bodyPr/>
        <a:lstStyle/>
        <a:p>
          <a:endParaRPr lang="nb-NO"/>
        </a:p>
      </dgm:t>
    </dgm:pt>
    <dgm:pt modelId="{8DB3FCCC-BE25-425B-BC78-AC7D3D833DA5}" type="sibTrans" cxnId="{82130143-676D-4DEE-93DF-E9AA1A43A4B5}">
      <dgm:prSet/>
      <dgm:spPr/>
      <dgm:t>
        <a:bodyPr/>
        <a:lstStyle/>
        <a:p>
          <a:endParaRPr lang="nb-NO"/>
        </a:p>
      </dgm:t>
    </dgm:pt>
    <dgm:pt modelId="{E001B418-BACE-4865-A7E0-0AD0B04FE425}">
      <dgm:prSet phldrT="[Tekst]" phldr="1"/>
      <dgm:spPr/>
      <dgm:t>
        <a:bodyPr/>
        <a:lstStyle/>
        <a:p>
          <a:endParaRPr lang="nb-NO"/>
        </a:p>
      </dgm:t>
    </dgm:pt>
    <dgm:pt modelId="{28A20E03-22D3-4302-81C4-3DA215CC583B}" type="parTrans" cxnId="{0717DED9-4069-4713-861D-03ED41C65F99}">
      <dgm:prSet/>
      <dgm:spPr/>
      <dgm:t>
        <a:bodyPr/>
        <a:lstStyle/>
        <a:p>
          <a:endParaRPr lang="nb-NO"/>
        </a:p>
      </dgm:t>
    </dgm:pt>
    <dgm:pt modelId="{9F8F8854-CC2F-486A-87F4-81D6FADDA9B5}" type="sibTrans" cxnId="{0717DED9-4069-4713-861D-03ED41C65F99}">
      <dgm:prSet/>
      <dgm:spPr/>
      <dgm:t>
        <a:bodyPr/>
        <a:lstStyle/>
        <a:p>
          <a:endParaRPr lang="nb-NO"/>
        </a:p>
      </dgm:t>
    </dgm:pt>
    <dgm:pt modelId="{B1511D97-9426-457F-B25D-2E29B79E1578}" type="pres">
      <dgm:prSet presAssocID="{1B412A15-7CD4-42E9-9A45-75BF76524F71}" presName="Name0" presStyleCnt="0">
        <dgm:presLayoutVars>
          <dgm:dir/>
          <dgm:animLvl val="lvl"/>
          <dgm:resizeHandles val="exact"/>
        </dgm:presLayoutVars>
      </dgm:prSet>
      <dgm:spPr/>
      <dgm:t>
        <a:bodyPr/>
        <a:lstStyle/>
        <a:p>
          <a:endParaRPr lang="nb-NO"/>
        </a:p>
      </dgm:t>
    </dgm:pt>
    <dgm:pt modelId="{6CD3FB84-3419-4ED5-BC4C-919CFA576E7D}" type="pres">
      <dgm:prSet presAssocID="{4BAB1C89-3E1C-4CD0-9D51-47F8179F8213}" presName="linNode" presStyleCnt="0"/>
      <dgm:spPr/>
      <dgm:t>
        <a:bodyPr/>
        <a:lstStyle/>
        <a:p>
          <a:endParaRPr lang="nb-NO"/>
        </a:p>
      </dgm:t>
    </dgm:pt>
    <dgm:pt modelId="{4EC1DF77-38C9-4907-835A-E9D050471669}" type="pres">
      <dgm:prSet presAssocID="{4BAB1C89-3E1C-4CD0-9D51-47F8179F8213}" presName="parentText" presStyleLbl="node1" presStyleIdx="0" presStyleCnt="3">
        <dgm:presLayoutVars>
          <dgm:chMax val="1"/>
          <dgm:bulletEnabled val="1"/>
        </dgm:presLayoutVars>
      </dgm:prSet>
      <dgm:spPr/>
      <dgm:t>
        <a:bodyPr/>
        <a:lstStyle/>
        <a:p>
          <a:endParaRPr lang="nb-NO"/>
        </a:p>
      </dgm:t>
    </dgm:pt>
    <dgm:pt modelId="{96C9D3AD-3A0A-4861-B1F1-38458361F2A0}" type="pres">
      <dgm:prSet presAssocID="{4BAB1C89-3E1C-4CD0-9D51-47F8179F8213}" presName="descendantText" presStyleLbl="alignAccFollowNode1" presStyleIdx="0" presStyleCnt="3">
        <dgm:presLayoutVars>
          <dgm:bulletEnabled val="1"/>
        </dgm:presLayoutVars>
      </dgm:prSet>
      <dgm:spPr/>
      <dgm:t>
        <a:bodyPr/>
        <a:lstStyle/>
        <a:p>
          <a:endParaRPr lang="nb-NO"/>
        </a:p>
      </dgm:t>
    </dgm:pt>
    <dgm:pt modelId="{9702E10A-D4EC-470A-9BFF-4CD623222240}" type="pres">
      <dgm:prSet presAssocID="{9BF2BF9E-96EF-4131-A7B0-AAB43595CDE4}" presName="sp" presStyleCnt="0"/>
      <dgm:spPr/>
      <dgm:t>
        <a:bodyPr/>
        <a:lstStyle/>
        <a:p>
          <a:endParaRPr lang="nb-NO"/>
        </a:p>
      </dgm:t>
    </dgm:pt>
    <dgm:pt modelId="{A2E6475D-6645-4A19-95D6-64EEE16CC74A}" type="pres">
      <dgm:prSet presAssocID="{5E3BA4A0-D719-4B4F-B8B2-45E6A4A9A462}" presName="linNode" presStyleCnt="0"/>
      <dgm:spPr/>
      <dgm:t>
        <a:bodyPr/>
        <a:lstStyle/>
        <a:p>
          <a:endParaRPr lang="nb-NO"/>
        </a:p>
      </dgm:t>
    </dgm:pt>
    <dgm:pt modelId="{30EB819A-473E-4256-9080-56B4F8F6491A}" type="pres">
      <dgm:prSet presAssocID="{5E3BA4A0-D719-4B4F-B8B2-45E6A4A9A462}" presName="parentText" presStyleLbl="node1" presStyleIdx="1" presStyleCnt="3">
        <dgm:presLayoutVars>
          <dgm:chMax val="1"/>
          <dgm:bulletEnabled val="1"/>
        </dgm:presLayoutVars>
      </dgm:prSet>
      <dgm:spPr/>
      <dgm:t>
        <a:bodyPr/>
        <a:lstStyle/>
        <a:p>
          <a:endParaRPr lang="nb-NO"/>
        </a:p>
      </dgm:t>
    </dgm:pt>
    <dgm:pt modelId="{1E05BDB8-5005-4EB7-B839-C23430F7792B}" type="pres">
      <dgm:prSet presAssocID="{5E3BA4A0-D719-4B4F-B8B2-45E6A4A9A462}" presName="descendantText" presStyleLbl="alignAccFollowNode1" presStyleIdx="1" presStyleCnt="3">
        <dgm:presLayoutVars>
          <dgm:bulletEnabled val="1"/>
        </dgm:presLayoutVars>
      </dgm:prSet>
      <dgm:spPr/>
      <dgm:t>
        <a:bodyPr/>
        <a:lstStyle/>
        <a:p>
          <a:endParaRPr lang="nb-NO"/>
        </a:p>
      </dgm:t>
    </dgm:pt>
    <dgm:pt modelId="{03AA203E-FFF4-49D2-80D0-52D70FD9A33B}" type="pres">
      <dgm:prSet presAssocID="{6E0211A5-5E1C-4F2E-B15A-C64C62732F23}" presName="sp" presStyleCnt="0"/>
      <dgm:spPr/>
      <dgm:t>
        <a:bodyPr/>
        <a:lstStyle/>
        <a:p>
          <a:endParaRPr lang="nb-NO"/>
        </a:p>
      </dgm:t>
    </dgm:pt>
    <dgm:pt modelId="{2F74F27B-974E-4AC2-AFF6-4D59382530CA}" type="pres">
      <dgm:prSet presAssocID="{68EE903A-44DF-4DE2-830D-1697DE8CF813}" presName="linNode" presStyleCnt="0"/>
      <dgm:spPr/>
      <dgm:t>
        <a:bodyPr/>
        <a:lstStyle/>
        <a:p>
          <a:endParaRPr lang="nb-NO"/>
        </a:p>
      </dgm:t>
    </dgm:pt>
    <dgm:pt modelId="{DD881325-647B-4C5C-9EEB-AECDCC718660}" type="pres">
      <dgm:prSet presAssocID="{68EE903A-44DF-4DE2-830D-1697DE8CF813}" presName="parentText" presStyleLbl="node1" presStyleIdx="2" presStyleCnt="3">
        <dgm:presLayoutVars>
          <dgm:chMax val="1"/>
          <dgm:bulletEnabled val="1"/>
        </dgm:presLayoutVars>
      </dgm:prSet>
      <dgm:spPr/>
      <dgm:t>
        <a:bodyPr/>
        <a:lstStyle/>
        <a:p>
          <a:endParaRPr lang="nb-NO"/>
        </a:p>
      </dgm:t>
    </dgm:pt>
    <dgm:pt modelId="{894E9F61-A116-4476-A7E9-660B8D33E34A}" type="pres">
      <dgm:prSet presAssocID="{68EE903A-44DF-4DE2-830D-1697DE8CF813}" presName="descendantText" presStyleLbl="alignAccFollowNode1" presStyleIdx="2" presStyleCnt="3">
        <dgm:presLayoutVars>
          <dgm:bulletEnabled val="1"/>
        </dgm:presLayoutVars>
      </dgm:prSet>
      <dgm:spPr/>
      <dgm:t>
        <a:bodyPr/>
        <a:lstStyle/>
        <a:p>
          <a:endParaRPr lang="nb-NO"/>
        </a:p>
      </dgm:t>
    </dgm:pt>
  </dgm:ptLst>
  <dgm:cxnLst>
    <dgm:cxn modelId="{B1614CEA-CA94-4C6A-89C6-619B69C27615}" type="presOf" srcId="{68EE903A-44DF-4DE2-830D-1697DE8CF813}" destId="{DD881325-647B-4C5C-9EEB-AECDCC718660}" srcOrd="0" destOrd="0" presId="urn:microsoft.com/office/officeart/2005/8/layout/vList5"/>
    <dgm:cxn modelId="{DF73AE7F-C0FF-47E8-828B-E8DACE29FB46}" srcId="{4BAB1C89-3E1C-4CD0-9D51-47F8179F8213}" destId="{E3567764-0D54-47AD-A469-7927EF050285}" srcOrd="1" destOrd="0" parTransId="{0AF0E7A7-AE37-42DC-B47F-5F6DB51FB40A}" sibTransId="{7AA9AD2F-2C36-43C3-BEBC-8570E782A574}"/>
    <dgm:cxn modelId="{82130143-676D-4DEE-93DF-E9AA1A43A4B5}" srcId="{68EE903A-44DF-4DE2-830D-1697DE8CF813}" destId="{AC8621F4-AB25-4DA3-AAD4-13BA16CCE89B}" srcOrd="0" destOrd="0" parTransId="{C3074245-AE7A-43C1-95AB-47FDACD4F88F}" sibTransId="{8DB3FCCC-BE25-425B-BC78-AC7D3D833DA5}"/>
    <dgm:cxn modelId="{B79A2850-10A3-4185-BE87-3D36EB6D10BA}" type="presOf" srcId="{1B412A15-7CD4-42E9-9A45-75BF76524F71}" destId="{B1511D97-9426-457F-B25D-2E29B79E1578}" srcOrd="0" destOrd="0" presId="urn:microsoft.com/office/officeart/2005/8/layout/vList5"/>
    <dgm:cxn modelId="{F32CB34B-A79E-4DBE-9D7D-0CE7AC12514C}" type="presOf" srcId="{4BAB1C89-3E1C-4CD0-9D51-47F8179F8213}" destId="{4EC1DF77-38C9-4907-835A-E9D050471669}" srcOrd="0" destOrd="0" presId="urn:microsoft.com/office/officeart/2005/8/layout/vList5"/>
    <dgm:cxn modelId="{84FFDD93-0D6B-4358-A7DF-1E1D1B284ABD}" srcId="{5E3BA4A0-D719-4B4F-B8B2-45E6A4A9A462}" destId="{E8B77367-E40D-4907-A7BA-96991A20B6C2}" srcOrd="1" destOrd="0" parTransId="{E29E4F04-F032-48B9-9C6A-9F415E9597DB}" sibTransId="{A542E8AB-8922-4015-A182-B25CE9070EA1}"/>
    <dgm:cxn modelId="{9BB63346-BE0A-4524-A0B0-86A0C4D861EA}" type="presOf" srcId="{8A850394-E19D-4E81-B5D4-0A761350A487}" destId="{96C9D3AD-3A0A-4861-B1F1-38458361F2A0}" srcOrd="0" destOrd="0" presId="urn:microsoft.com/office/officeart/2005/8/layout/vList5"/>
    <dgm:cxn modelId="{EAADCAE0-0C59-46D0-B890-BC7EBF8E74CA}" srcId="{4BAB1C89-3E1C-4CD0-9D51-47F8179F8213}" destId="{8A850394-E19D-4E81-B5D4-0A761350A487}" srcOrd="0" destOrd="0" parTransId="{79CE6C49-4C58-41E6-BF58-64CE322FA825}" sibTransId="{BDC5F7EB-7A39-49B4-BF3E-68885CDFC75B}"/>
    <dgm:cxn modelId="{918AB5D5-FAB7-4C38-A44B-91F96BE886E7}" type="presOf" srcId="{E001B418-BACE-4865-A7E0-0AD0B04FE425}" destId="{894E9F61-A116-4476-A7E9-660B8D33E34A}" srcOrd="0" destOrd="1" presId="urn:microsoft.com/office/officeart/2005/8/layout/vList5"/>
    <dgm:cxn modelId="{4758A0FD-44FA-4F84-898D-9202876C8959}" srcId="{1B412A15-7CD4-42E9-9A45-75BF76524F71}" destId="{5E3BA4A0-D719-4B4F-B8B2-45E6A4A9A462}" srcOrd="1" destOrd="0" parTransId="{B8335A45-CDD0-4E2F-BB61-A3448A131E2F}" sibTransId="{6E0211A5-5E1C-4F2E-B15A-C64C62732F23}"/>
    <dgm:cxn modelId="{7129E9F1-04A5-4353-ADB7-DD25EC72F220}" srcId="{5E3BA4A0-D719-4B4F-B8B2-45E6A4A9A462}" destId="{5DDB7507-5E1D-4F16-8939-A816FCC79DDD}" srcOrd="0" destOrd="0" parTransId="{39D64826-7D0E-46CB-8DC9-0DDBF64EC814}" sibTransId="{A040567D-7E48-4B52-BC6E-A165163BECBD}"/>
    <dgm:cxn modelId="{0717DED9-4069-4713-861D-03ED41C65F99}" srcId="{68EE903A-44DF-4DE2-830D-1697DE8CF813}" destId="{E001B418-BACE-4865-A7E0-0AD0B04FE425}" srcOrd="1" destOrd="0" parTransId="{28A20E03-22D3-4302-81C4-3DA215CC583B}" sibTransId="{9F8F8854-CC2F-486A-87F4-81D6FADDA9B5}"/>
    <dgm:cxn modelId="{D4B662A0-9B54-4C39-AE65-855580FE1B7E}" type="presOf" srcId="{AC8621F4-AB25-4DA3-AAD4-13BA16CCE89B}" destId="{894E9F61-A116-4476-A7E9-660B8D33E34A}" srcOrd="0" destOrd="0" presId="urn:microsoft.com/office/officeart/2005/8/layout/vList5"/>
    <dgm:cxn modelId="{A2E23AC2-C3DA-4B89-B98B-4BE8EFF94A7A}" srcId="{1B412A15-7CD4-42E9-9A45-75BF76524F71}" destId="{4BAB1C89-3E1C-4CD0-9D51-47F8179F8213}" srcOrd="0" destOrd="0" parTransId="{0A8083CC-C607-4652-8503-56C1DE7E5148}" sibTransId="{9BF2BF9E-96EF-4131-A7B0-AAB43595CDE4}"/>
    <dgm:cxn modelId="{CF1440BA-9915-4148-8BF1-5BD54860F468}" type="presOf" srcId="{E3567764-0D54-47AD-A469-7927EF050285}" destId="{96C9D3AD-3A0A-4861-B1F1-38458361F2A0}" srcOrd="0" destOrd="1" presId="urn:microsoft.com/office/officeart/2005/8/layout/vList5"/>
    <dgm:cxn modelId="{7FD9C232-1002-4674-906A-DBE828F84095}" type="presOf" srcId="{5DDB7507-5E1D-4F16-8939-A816FCC79DDD}" destId="{1E05BDB8-5005-4EB7-B839-C23430F7792B}" srcOrd="0" destOrd="0" presId="urn:microsoft.com/office/officeart/2005/8/layout/vList5"/>
    <dgm:cxn modelId="{E4A4A572-48D1-4AA7-95C4-F0A01BA349C2}" type="presOf" srcId="{5E3BA4A0-D719-4B4F-B8B2-45E6A4A9A462}" destId="{30EB819A-473E-4256-9080-56B4F8F6491A}" srcOrd="0" destOrd="0" presId="urn:microsoft.com/office/officeart/2005/8/layout/vList5"/>
    <dgm:cxn modelId="{3928F180-BA83-4A3A-B314-DC1B85E6B770}" srcId="{1B412A15-7CD4-42E9-9A45-75BF76524F71}" destId="{68EE903A-44DF-4DE2-830D-1697DE8CF813}" srcOrd="2" destOrd="0" parTransId="{2100A438-73CD-4E00-8C38-E2F5D74C1D67}" sibTransId="{D2900EC1-1B7A-4B27-B71C-A6D1B29DEF8F}"/>
    <dgm:cxn modelId="{FEB9B9EF-E6A2-4B01-A3FA-067EABE1F71A}" type="presOf" srcId="{E8B77367-E40D-4907-A7BA-96991A20B6C2}" destId="{1E05BDB8-5005-4EB7-B839-C23430F7792B}" srcOrd="0" destOrd="1" presId="urn:microsoft.com/office/officeart/2005/8/layout/vList5"/>
    <dgm:cxn modelId="{A61375EE-5384-4EF9-AE38-73EE799E704B}" type="presParOf" srcId="{B1511D97-9426-457F-B25D-2E29B79E1578}" destId="{6CD3FB84-3419-4ED5-BC4C-919CFA576E7D}" srcOrd="0" destOrd="0" presId="urn:microsoft.com/office/officeart/2005/8/layout/vList5"/>
    <dgm:cxn modelId="{35806E54-9FBB-493E-B8DC-E004684C12F7}" type="presParOf" srcId="{6CD3FB84-3419-4ED5-BC4C-919CFA576E7D}" destId="{4EC1DF77-38C9-4907-835A-E9D050471669}" srcOrd="0" destOrd="0" presId="urn:microsoft.com/office/officeart/2005/8/layout/vList5"/>
    <dgm:cxn modelId="{CCDA265A-122D-48B1-9437-6F0393D12D11}" type="presParOf" srcId="{6CD3FB84-3419-4ED5-BC4C-919CFA576E7D}" destId="{96C9D3AD-3A0A-4861-B1F1-38458361F2A0}" srcOrd="1" destOrd="0" presId="urn:microsoft.com/office/officeart/2005/8/layout/vList5"/>
    <dgm:cxn modelId="{777BE3D0-8A85-4708-8EDE-2BC0AF143804}" type="presParOf" srcId="{B1511D97-9426-457F-B25D-2E29B79E1578}" destId="{9702E10A-D4EC-470A-9BFF-4CD623222240}" srcOrd="1" destOrd="0" presId="urn:microsoft.com/office/officeart/2005/8/layout/vList5"/>
    <dgm:cxn modelId="{7EE9CE83-E435-4B7A-8A73-B54E7B8A2A04}" type="presParOf" srcId="{B1511D97-9426-457F-B25D-2E29B79E1578}" destId="{A2E6475D-6645-4A19-95D6-64EEE16CC74A}" srcOrd="2" destOrd="0" presId="urn:microsoft.com/office/officeart/2005/8/layout/vList5"/>
    <dgm:cxn modelId="{F4D2AD3D-39C5-457F-85C1-092ADF0DD191}" type="presParOf" srcId="{A2E6475D-6645-4A19-95D6-64EEE16CC74A}" destId="{30EB819A-473E-4256-9080-56B4F8F6491A}" srcOrd="0" destOrd="0" presId="urn:microsoft.com/office/officeart/2005/8/layout/vList5"/>
    <dgm:cxn modelId="{0422C9E7-B4A6-4686-9913-4C16BCE41F5E}" type="presParOf" srcId="{A2E6475D-6645-4A19-95D6-64EEE16CC74A}" destId="{1E05BDB8-5005-4EB7-B839-C23430F7792B}" srcOrd="1" destOrd="0" presId="urn:microsoft.com/office/officeart/2005/8/layout/vList5"/>
    <dgm:cxn modelId="{E3BBFF93-1D04-4487-B43B-35B436F6BE49}" type="presParOf" srcId="{B1511D97-9426-457F-B25D-2E29B79E1578}" destId="{03AA203E-FFF4-49D2-80D0-52D70FD9A33B}" srcOrd="3" destOrd="0" presId="urn:microsoft.com/office/officeart/2005/8/layout/vList5"/>
    <dgm:cxn modelId="{A1BF54F0-CB68-4FE3-AAF5-7EC54C70344C}" type="presParOf" srcId="{B1511D97-9426-457F-B25D-2E29B79E1578}" destId="{2F74F27B-974E-4AC2-AFF6-4D59382530CA}" srcOrd="4" destOrd="0" presId="urn:microsoft.com/office/officeart/2005/8/layout/vList5"/>
    <dgm:cxn modelId="{4C45A551-1B95-46E1-909A-EC9A76CD1C8F}" type="presParOf" srcId="{2F74F27B-974E-4AC2-AFF6-4D59382530CA}" destId="{DD881325-647B-4C5C-9EEB-AECDCC718660}" srcOrd="0" destOrd="0" presId="urn:microsoft.com/office/officeart/2005/8/layout/vList5"/>
    <dgm:cxn modelId="{08F3AE00-F4DF-4973-BCB9-F1D796E2E8A8}" type="presParOf" srcId="{2F74F27B-974E-4AC2-AFF6-4D59382530CA}" destId="{894E9F61-A116-4476-A7E9-660B8D33E34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E1804-741D-4C2B-A2E2-C532D5F61659}">
      <dsp:nvSpPr>
        <dsp:cNvPr id="0" name=""/>
        <dsp:cNvSpPr/>
      </dsp:nvSpPr>
      <dsp:spPr>
        <a:xfrm rot="5400000">
          <a:off x="5410161" y="-2400723"/>
          <a:ext cx="371933"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nb-NO" sz="1800" kern="1200"/>
        </a:p>
      </dsp:txBody>
      <dsp:txXfrm rot="-5400000">
        <a:off x="2962656" y="64938"/>
        <a:ext cx="5248788" cy="335621"/>
      </dsp:txXfrm>
    </dsp:sp>
    <dsp:sp modelId="{37131613-94D3-45AC-81AB-7D9DD721A6CA}">
      <dsp:nvSpPr>
        <dsp:cNvPr id="0" name=""/>
        <dsp:cNvSpPr/>
      </dsp:nvSpPr>
      <dsp:spPr>
        <a:xfrm>
          <a:off x="0" y="290"/>
          <a:ext cx="2962656" cy="4649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nb-NO" sz="1900" kern="1200" dirty="0" smtClean="0"/>
            <a:t>Hvor alvorlig er problemet?</a:t>
          </a:r>
          <a:endParaRPr lang="nb-NO" sz="1900" kern="1200" dirty="0"/>
        </a:p>
      </dsp:txBody>
      <dsp:txXfrm>
        <a:off x="22695" y="22985"/>
        <a:ext cx="2917266" cy="419526"/>
      </dsp:txXfrm>
    </dsp:sp>
    <dsp:sp modelId="{FD169DF7-0BF2-484A-82D6-F6EA3967EF49}">
      <dsp:nvSpPr>
        <dsp:cNvPr id="0" name=""/>
        <dsp:cNvSpPr/>
      </dsp:nvSpPr>
      <dsp:spPr>
        <a:xfrm rot="5400000">
          <a:off x="5410161" y="-1912561"/>
          <a:ext cx="371933"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nb-NO" sz="1800" kern="1200" dirty="0"/>
        </a:p>
      </dsp:txBody>
      <dsp:txXfrm rot="-5400000">
        <a:off x="2962656" y="553100"/>
        <a:ext cx="5248788" cy="335621"/>
      </dsp:txXfrm>
    </dsp:sp>
    <dsp:sp modelId="{E3CF24AC-7C4D-402D-A810-ED2FF052D68C}">
      <dsp:nvSpPr>
        <dsp:cNvPr id="0" name=""/>
        <dsp:cNvSpPr/>
      </dsp:nvSpPr>
      <dsp:spPr>
        <a:xfrm>
          <a:off x="0" y="488452"/>
          <a:ext cx="2962656" cy="4649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nb-NO" sz="1900" kern="1200" dirty="0" smtClean="0"/>
            <a:t>Sosiale konsekvenser </a:t>
          </a:r>
          <a:endParaRPr lang="nb-NO" sz="1900" kern="1200" dirty="0"/>
        </a:p>
      </dsp:txBody>
      <dsp:txXfrm>
        <a:off x="22695" y="511147"/>
        <a:ext cx="2917266" cy="419526"/>
      </dsp:txXfrm>
    </dsp:sp>
    <dsp:sp modelId="{77F2EFAC-1623-4C07-903D-60D9F43B1326}">
      <dsp:nvSpPr>
        <dsp:cNvPr id="0" name=""/>
        <dsp:cNvSpPr/>
      </dsp:nvSpPr>
      <dsp:spPr>
        <a:xfrm rot="5400000">
          <a:off x="5410161" y="-1424398"/>
          <a:ext cx="371933"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nb-NO" sz="1800" kern="1200" dirty="0"/>
        </a:p>
      </dsp:txBody>
      <dsp:txXfrm rot="-5400000">
        <a:off x="2962656" y="1041263"/>
        <a:ext cx="5248788" cy="335621"/>
      </dsp:txXfrm>
    </dsp:sp>
    <dsp:sp modelId="{61CF6009-B285-4CB3-AB90-6B51F0716CB4}">
      <dsp:nvSpPr>
        <dsp:cNvPr id="0" name=""/>
        <dsp:cNvSpPr/>
      </dsp:nvSpPr>
      <dsp:spPr>
        <a:xfrm>
          <a:off x="0" y="976615"/>
          <a:ext cx="2962656" cy="4649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nb-NO" sz="1900" kern="1200" dirty="0" smtClean="0"/>
            <a:t>Helsekonsekvenser</a:t>
          </a:r>
          <a:endParaRPr lang="nb-NO" sz="1900" kern="1200" dirty="0"/>
        </a:p>
      </dsp:txBody>
      <dsp:txXfrm>
        <a:off x="22695" y="999310"/>
        <a:ext cx="2917266" cy="419526"/>
      </dsp:txXfrm>
    </dsp:sp>
    <dsp:sp modelId="{6325E5D0-3E4D-4B05-9604-851D2F90F1AA}">
      <dsp:nvSpPr>
        <dsp:cNvPr id="0" name=""/>
        <dsp:cNvSpPr/>
      </dsp:nvSpPr>
      <dsp:spPr>
        <a:xfrm rot="5400000">
          <a:off x="5410161" y="-936235"/>
          <a:ext cx="371933"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nb-NO" sz="1800" kern="1200" dirty="0"/>
        </a:p>
      </dsp:txBody>
      <dsp:txXfrm rot="-5400000">
        <a:off x="2962656" y="1529426"/>
        <a:ext cx="5248788" cy="335621"/>
      </dsp:txXfrm>
    </dsp:sp>
    <dsp:sp modelId="{460D3945-9F15-4EAD-B344-83FECCAEB30D}">
      <dsp:nvSpPr>
        <dsp:cNvPr id="0" name=""/>
        <dsp:cNvSpPr/>
      </dsp:nvSpPr>
      <dsp:spPr>
        <a:xfrm>
          <a:off x="0" y="1464777"/>
          <a:ext cx="2962656" cy="4649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nb-NO" sz="1900" kern="1200" dirty="0" smtClean="0"/>
            <a:t>Tjenestekonsekvenser </a:t>
          </a:r>
          <a:endParaRPr lang="nb-NO" sz="1900" kern="1200" dirty="0"/>
        </a:p>
      </dsp:txBody>
      <dsp:txXfrm>
        <a:off x="22695" y="1487472"/>
        <a:ext cx="2917266" cy="419526"/>
      </dsp:txXfrm>
    </dsp:sp>
    <dsp:sp modelId="{9B2B5CCD-680B-4B75-B6A4-836F848450C1}">
      <dsp:nvSpPr>
        <dsp:cNvPr id="0" name=""/>
        <dsp:cNvSpPr/>
      </dsp:nvSpPr>
      <dsp:spPr>
        <a:xfrm rot="5400000">
          <a:off x="5410161" y="-448073"/>
          <a:ext cx="371933"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nb-NO" sz="1800" kern="1200" dirty="0"/>
        </a:p>
      </dsp:txBody>
      <dsp:txXfrm rot="-5400000">
        <a:off x="2962656" y="2017588"/>
        <a:ext cx="5248788" cy="335621"/>
      </dsp:txXfrm>
    </dsp:sp>
    <dsp:sp modelId="{6C57D438-7D26-4314-BD0F-A809322EE584}">
      <dsp:nvSpPr>
        <dsp:cNvPr id="0" name=""/>
        <dsp:cNvSpPr/>
      </dsp:nvSpPr>
      <dsp:spPr>
        <a:xfrm>
          <a:off x="0" y="1952940"/>
          <a:ext cx="2962656" cy="4649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nb-NO" sz="1900" kern="1200" dirty="0" smtClean="0"/>
            <a:t>Kostnadskonsekvenser</a:t>
          </a:r>
          <a:endParaRPr lang="nb-NO" sz="1900" kern="1200" dirty="0"/>
        </a:p>
      </dsp:txBody>
      <dsp:txXfrm>
        <a:off x="22695" y="1975635"/>
        <a:ext cx="2917266" cy="419526"/>
      </dsp:txXfrm>
    </dsp:sp>
    <dsp:sp modelId="{44C17D7B-01FC-4ED7-8D36-C34897D8D8DF}">
      <dsp:nvSpPr>
        <dsp:cNvPr id="0" name=""/>
        <dsp:cNvSpPr/>
      </dsp:nvSpPr>
      <dsp:spPr>
        <a:xfrm rot="5400000">
          <a:off x="5410161" y="40089"/>
          <a:ext cx="371933"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nb-NO" sz="1800" kern="1200" dirty="0"/>
        </a:p>
      </dsp:txBody>
      <dsp:txXfrm rot="-5400000">
        <a:off x="2962656" y="2505750"/>
        <a:ext cx="5248788" cy="335621"/>
      </dsp:txXfrm>
    </dsp:sp>
    <dsp:sp modelId="{F3D5CE95-3C97-4654-8676-A4C7BE591E57}">
      <dsp:nvSpPr>
        <dsp:cNvPr id="0" name=""/>
        <dsp:cNvSpPr/>
      </dsp:nvSpPr>
      <dsp:spPr>
        <a:xfrm>
          <a:off x="0" y="2441102"/>
          <a:ext cx="2962656" cy="4649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nb-NO" sz="1900" kern="1200" dirty="0" smtClean="0"/>
            <a:t>Ulikhetskonsekvenser </a:t>
          </a:r>
          <a:endParaRPr lang="nb-NO" sz="1900" kern="1200" dirty="0"/>
        </a:p>
      </dsp:txBody>
      <dsp:txXfrm>
        <a:off x="22695" y="2463797"/>
        <a:ext cx="2917266" cy="419526"/>
      </dsp:txXfrm>
    </dsp:sp>
    <dsp:sp modelId="{A9F17920-C6FA-4BA6-B779-8BB562C8483F}">
      <dsp:nvSpPr>
        <dsp:cNvPr id="0" name=""/>
        <dsp:cNvSpPr/>
      </dsp:nvSpPr>
      <dsp:spPr>
        <a:xfrm rot="5400000">
          <a:off x="5410161" y="528251"/>
          <a:ext cx="371933" cy="52669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endParaRPr lang="nb-NO" sz="1800" kern="1200" dirty="0"/>
        </a:p>
      </dsp:txBody>
      <dsp:txXfrm rot="-5400000">
        <a:off x="2962656" y="2993912"/>
        <a:ext cx="5248788" cy="335621"/>
      </dsp:txXfrm>
    </dsp:sp>
    <dsp:sp modelId="{ADC2915E-BAB4-475E-A387-05A273DE53EB}">
      <dsp:nvSpPr>
        <dsp:cNvPr id="0" name=""/>
        <dsp:cNvSpPr/>
      </dsp:nvSpPr>
      <dsp:spPr>
        <a:xfrm>
          <a:off x="0" y="2929265"/>
          <a:ext cx="2962656" cy="46491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nb-NO" sz="1900" kern="1200" dirty="0" smtClean="0"/>
            <a:t>Andre konsekvenser </a:t>
          </a:r>
          <a:endParaRPr lang="nb-NO" sz="1900" kern="1200" dirty="0"/>
        </a:p>
      </dsp:txBody>
      <dsp:txXfrm>
        <a:off x="22695" y="2951960"/>
        <a:ext cx="2917266" cy="419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55115-2BB0-4B53-A474-820EE439F89D}">
      <dsp:nvSpPr>
        <dsp:cNvPr id="0" name=""/>
        <dsp:cNvSpPr/>
      </dsp:nvSpPr>
      <dsp:spPr>
        <a:xfrm>
          <a:off x="0" y="318705"/>
          <a:ext cx="8229600"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nb-NO" sz="1700" kern="1200" dirty="0" err="1" smtClean="0"/>
            <a:t>Målruppesegment</a:t>
          </a:r>
          <a:endParaRPr lang="nb-NO" sz="1700" kern="1200" dirty="0"/>
        </a:p>
      </dsp:txBody>
      <dsp:txXfrm>
        <a:off x="19904" y="338609"/>
        <a:ext cx="8189792" cy="367937"/>
      </dsp:txXfrm>
    </dsp:sp>
    <dsp:sp modelId="{2851F9E6-D735-46B3-ADD4-5BC5D921432F}">
      <dsp:nvSpPr>
        <dsp:cNvPr id="0" name=""/>
        <dsp:cNvSpPr/>
      </dsp:nvSpPr>
      <dsp:spPr>
        <a:xfrm>
          <a:off x="0" y="726450"/>
          <a:ext cx="8229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nb-NO" sz="1300" kern="1200"/>
        </a:p>
      </dsp:txBody>
      <dsp:txXfrm>
        <a:off x="0" y="726450"/>
        <a:ext cx="8229600" cy="281520"/>
      </dsp:txXfrm>
    </dsp:sp>
    <dsp:sp modelId="{430B6E21-839F-4492-B9EA-DC774A220D06}">
      <dsp:nvSpPr>
        <dsp:cNvPr id="0" name=""/>
        <dsp:cNvSpPr/>
      </dsp:nvSpPr>
      <dsp:spPr>
        <a:xfrm>
          <a:off x="0" y="1007970"/>
          <a:ext cx="8229600"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nb-NO" sz="1700" kern="1200" dirty="0" smtClean="0"/>
            <a:t>Datakilde</a:t>
          </a:r>
          <a:endParaRPr lang="nb-NO" sz="1700" kern="1200" dirty="0"/>
        </a:p>
      </dsp:txBody>
      <dsp:txXfrm>
        <a:off x="19904" y="1027874"/>
        <a:ext cx="8189792" cy="367937"/>
      </dsp:txXfrm>
    </dsp:sp>
    <dsp:sp modelId="{8CBFA552-0187-46A2-ADD0-8638D28C01B0}">
      <dsp:nvSpPr>
        <dsp:cNvPr id="0" name=""/>
        <dsp:cNvSpPr/>
      </dsp:nvSpPr>
      <dsp:spPr>
        <a:xfrm>
          <a:off x="0" y="1415716"/>
          <a:ext cx="8229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nb-NO" sz="1300" kern="1200" dirty="0"/>
        </a:p>
      </dsp:txBody>
      <dsp:txXfrm>
        <a:off x="0" y="1415716"/>
        <a:ext cx="8229600" cy="281520"/>
      </dsp:txXfrm>
    </dsp:sp>
    <dsp:sp modelId="{47EA022F-9FBA-4620-BFEE-82B63DF8EFE3}">
      <dsp:nvSpPr>
        <dsp:cNvPr id="0" name=""/>
        <dsp:cNvSpPr/>
      </dsp:nvSpPr>
      <dsp:spPr>
        <a:xfrm>
          <a:off x="0" y="1697236"/>
          <a:ext cx="8229600"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nb-NO" sz="1700" b="0" kern="1200" dirty="0" smtClean="0"/>
            <a:t>Ønskede atferdsmål (definer oppnåelige, spesifikke og kvantifiserbare mål for ny atferd)</a:t>
          </a:r>
          <a:endParaRPr lang="nb-NO" sz="1700" b="0" kern="1200" dirty="0"/>
        </a:p>
      </dsp:txBody>
      <dsp:txXfrm>
        <a:off x="19904" y="1717140"/>
        <a:ext cx="8189792" cy="367937"/>
      </dsp:txXfrm>
    </dsp:sp>
    <dsp:sp modelId="{04161424-59FB-474B-A38B-9C2CC3DD90D3}">
      <dsp:nvSpPr>
        <dsp:cNvPr id="0" name=""/>
        <dsp:cNvSpPr/>
      </dsp:nvSpPr>
      <dsp:spPr>
        <a:xfrm>
          <a:off x="0" y="2104981"/>
          <a:ext cx="8229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nb-NO" sz="1300" kern="1200" dirty="0"/>
        </a:p>
      </dsp:txBody>
      <dsp:txXfrm>
        <a:off x="0" y="2104981"/>
        <a:ext cx="8229600" cy="281520"/>
      </dsp:txXfrm>
    </dsp:sp>
    <dsp:sp modelId="{5583D5DD-2259-43B5-B643-3A5F25135FF2}">
      <dsp:nvSpPr>
        <dsp:cNvPr id="0" name=""/>
        <dsp:cNvSpPr/>
      </dsp:nvSpPr>
      <dsp:spPr>
        <a:xfrm>
          <a:off x="0" y="2386501"/>
          <a:ext cx="8229600"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nb-NO" sz="1700" b="0" kern="1200" dirty="0" smtClean="0"/>
            <a:t>Mål for opprettholdelse av eksisterende gunstig atferd</a:t>
          </a:r>
          <a:endParaRPr lang="nb-NO" sz="1700" b="0" kern="1200" dirty="0"/>
        </a:p>
      </dsp:txBody>
      <dsp:txXfrm>
        <a:off x="19904" y="2406405"/>
        <a:ext cx="8189792" cy="367937"/>
      </dsp:txXfrm>
    </dsp:sp>
    <dsp:sp modelId="{72B6E027-CAD5-436B-A46A-FDB8EE0BD13F}">
      <dsp:nvSpPr>
        <dsp:cNvPr id="0" name=""/>
        <dsp:cNvSpPr/>
      </dsp:nvSpPr>
      <dsp:spPr>
        <a:xfrm>
          <a:off x="0" y="2794246"/>
          <a:ext cx="8229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nb-NO" sz="1300" kern="1200" dirty="0"/>
        </a:p>
      </dsp:txBody>
      <dsp:txXfrm>
        <a:off x="0" y="2794246"/>
        <a:ext cx="8229600" cy="28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7C6E6-F083-4A6E-87EC-5171D169AA7F}">
      <dsp:nvSpPr>
        <dsp:cNvPr id="0" name=""/>
        <dsp:cNvSpPr/>
      </dsp:nvSpPr>
      <dsp:spPr>
        <a:xfrm>
          <a:off x="0" y="34891"/>
          <a:ext cx="8229600" cy="98338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nb-NO" sz="4100" kern="1200" dirty="0" smtClean="0"/>
            <a:t>Segmentnavn</a:t>
          </a:r>
          <a:endParaRPr lang="nb-NO" sz="4100" kern="1200" dirty="0"/>
        </a:p>
      </dsp:txBody>
      <dsp:txXfrm>
        <a:off x="48005" y="82896"/>
        <a:ext cx="8133590" cy="887374"/>
      </dsp:txXfrm>
    </dsp:sp>
    <dsp:sp modelId="{F3F6AFAE-7CD1-4051-8700-A3E52FF6C683}">
      <dsp:nvSpPr>
        <dsp:cNvPr id="0" name=""/>
        <dsp:cNvSpPr/>
      </dsp:nvSpPr>
      <dsp:spPr>
        <a:xfrm>
          <a:off x="0" y="1018276"/>
          <a:ext cx="82296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2070" rIns="291592" bIns="52070" numCol="1" spcCol="1270" anchor="t" anchorCtr="0">
          <a:noAutofit/>
        </a:bodyPr>
        <a:lstStyle/>
        <a:p>
          <a:pPr marL="285750" lvl="1" indent="-285750" algn="l" defTabSz="1422400">
            <a:lnSpc>
              <a:spcPct val="90000"/>
            </a:lnSpc>
            <a:spcBef>
              <a:spcPct val="0"/>
            </a:spcBef>
            <a:spcAft>
              <a:spcPct val="20000"/>
            </a:spcAft>
            <a:buChar char="••"/>
          </a:pPr>
          <a:endParaRPr lang="nb-NO" sz="3200" kern="1200"/>
        </a:p>
      </dsp:txBody>
      <dsp:txXfrm>
        <a:off x="0" y="1018276"/>
        <a:ext cx="8229600" cy="678960"/>
      </dsp:txXfrm>
    </dsp:sp>
    <dsp:sp modelId="{88438270-2394-4692-86B5-4C5CB4977093}">
      <dsp:nvSpPr>
        <dsp:cNvPr id="0" name=""/>
        <dsp:cNvSpPr/>
      </dsp:nvSpPr>
      <dsp:spPr>
        <a:xfrm>
          <a:off x="0" y="1697236"/>
          <a:ext cx="8229600" cy="98338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nb-NO" sz="4100" kern="1200" dirty="0" smtClean="0"/>
            <a:t>Mål</a:t>
          </a:r>
          <a:endParaRPr lang="nb-NO" sz="4100" kern="1200" dirty="0"/>
        </a:p>
      </dsp:txBody>
      <dsp:txXfrm>
        <a:off x="48005" y="1745241"/>
        <a:ext cx="8133590" cy="887374"/>
      </dsp:txXfrm>
    </dsp:sp>
    <dsp:sp modelId="{89AB0B68-96C5-4D18-A998-10B8CFF3C712}">
      <dsp:nvSpPr>
        <dsp:cNvPr id="0" name=""/>
        <dsp:cNvSpPr/>
      </dsp:nvSpPr>
      <dsp:spPr>
        <a:xfrm>
          <a:off x="0" y="2680621"/>
          <a:ext cx="82296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2070" rIns="291592" bIns="52070" numCol="1" spcCol="1270" anchor="t" anchorCtr="0">
          <a:noAutofit/>
        </a:bodyPr>
        <a:lstStyle/>
        <a:p>
          <a:pPr marL="285750" lvl="1" indent="-285750" algn="l" defTabSz="1422400">
            <a:lnSpc>
              <a:spcPct val="90000"/>
            </a:lnSpc>
            <a:spcBef>
              <a:spcPct val="0"/>
            </a:spcBef>
            <a:spcAft>
              <a:spcPct val="20000"/>
            </a:spcAft>
            <a:buChar char="••"/>
          </a:pPr>
          <a:endParaRPr lang="nb-NO" sz="3200" kern="1200"/>
        </a:p>
      </dsp:txBody>
      <dsp:txXfrm>
        <a:off x="0" y="2680621"/>
        <a:ext cx="8229600" cy="678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90762-A017-4095-B3FE-D9285EBAD006}">
      <dsp:nvSpPr>
        <dsp:cNvPr id="0" name=""/>
        <dsp:cNvSpPr/>
      </dsp:nvSpPr>
      <dsp:spPr>
        <a:xfrm>
          <a:off x="4644337" y="230824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endParaRPr lang="nb-NO" sz="2000" kern="1200"/>
        </a:p>
      </dsp:txBody>
      <dsp:txXfrm>
        <a:off x="5171259" y="2603659"/>
        <a:ext cx="1126086" cy="766951"/>
      </dsp:txXfrm>
    </dsp:sp>
    <dsp:sp modelId="{EA4C1E8F-B7A7-40F1-824E-1A28E16F701F}">
      <dsp:nvSpPr>
        <dsp:cNvPr id="0" name=""/>
        <dsp:cNvSpPr/>
      </dsp:nvSpPr>
      <dsp:spPr>
        <a:xfrm>
          <a:off x="1908393" y="230824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endParaRPr lang="nb-NO" sz="2000" kern="1200" dirty="0"/>
        </a:p>
      </dsp:txBody>
      <dsp:txXfrm>
        <a:off x="1932254" y="2603659"/>
        <a:ext cx="1126086" cy="766951"/>
      </dsp:txXfrm>
    </dsp:sp>
    <dsp:sp modelId="{97B4DCA8-8039-4697-8260-3596F1EFFEE3}">
      <dsp:nvSpPr>
        <dsp:cNvPr id="0" name=""/>
        <dsp:cNvSpPr/>
      </dsp:nvSpPr>
      <dsp:spPr>
        <a:xfrm>
          <a:off x="4644337" y="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285750" lvl="1" indent="-285750" algn="l" defTabSz="1422400">
            <a:lnSpc>
              <a:spcPct val="90000"/>
            </a:lnSpc>
            <a:spcBef>
              <a:spcPct val="0"/>
            </a:spcBef>
            <a:spcAft>
              <a:spcPct val="15000"/>
            </a:spcAft>
            <a:buChar char="••"/>
          </a:pPr>
          <a:endParaRPr lang="nb-NO" sz="3200" kern="1200" dirty="0"/>
        </a:p>
      </dsp:txBody>
      <dsp:txXfrm>
        <a:off x="5171259" y="23861"/>
        <a:ext cx="1126086" cy="766951"/>
      </dsp:txXfrm>
    </dsp:sp>
    <dsp:sp modelId="{747B3F6F-82A2-4D8A-B0C6-F6A38016BB2E}">
      <dsp:nvSpPr>
        <dsp:cNvPr id="0" name=""/>
        <dsp:cNvSpPr/>
      </dsp:nvSpPr>
      <dsp:spPr>
        <a:xfrm>
          <a:off x="1908393" y="0"/>
          <a:ext cx="1676869" cy="108623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285750" lvl="1" indent="-285750" algn="l" defTabSz="1422400">
            <a:lnSpc>
              <a:spcPct val="90000"/>
            </a:lnSpc>
            <a:spcBef>
              <a:spcPct val="0"/>
            </a:spcBef>
            <a:spcAft>
              <a:spcPct val="15000"/>
            </a:spcAft>
            <a:buChar char="••"/>
          </a:pPr>
          <a:endParaRPr lang="nb-NO" sz="3200" kern="1200" dirty="0"/>
        </a:p>
      </dsp:txBody>
      <dsp:txXfrm>
        <a:off x="1932254" y="23861"/>
        <a:ext cx="1126086" cy="766951"/>
      </dsp:txXfrm>
    </dsp:sp>
    <dsp:sp modelId="{8DB44E94-2431-46B5-A746-28A9FAD99B60}">
      <dsp:nvSpPr>
        <dsp:cNvPr id="0" name=""/>
        <dsp:cNvSpPr/>
      </dsp:nvSpPr>
      <dsp:spPr>
        <a:xfrm>
          <a:off x="2611048" y="193484"/>
          <a:ext cx="1469806" cy="1469806"/>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nb-NO" sz="1200" kern="1200" dirty="0" smtClean="0"/>
            <a:t>Programmets styrker</a:t>
          </a:r>
          <a:endParaRPr lang="nb-NO" sz="1200" kern="1200" dirty="0"/>
        </a:p>
      </dsp:txBody>
      <dsp:txXfrm>
        <a:off x="3041544" y="623980"/>
        <a:ext cx="1039310" cy="1039310"/>
      </dsp:txXfrm>
    </dsp:sp>
    <dsp:sp modelId="{2A990902-F7EC-4B78-A8C5-AA5D51A2E5CE}">
      <dsp:nvSpPr>
        <dsp:cNvPr id="0" name=""/>
        <dsp:cNvSpPr/>
      </dsp:nvSpPr>
      <dsp:spPr>
        <a:xfrm rot="5400000">
          <a:off x="4148744" y="193484"/>
          <a:ext cx="1469806" cy="1469806"/>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nb-NO" sz="1200" kern="1200" dirty="0" smtClean="0"/>
            <a:t>Programmets svakheter</a:t>
          </a:r>
          <a:endParaRPr lang="nb-NO" sz="1200" kern="1200" dirty="0"/>
        </a:p>
      </dsp:txBody>
      <dsp:txXfrm rot="-5400000">
        <a:off x="4148744" y="623980"/>
        <a:ext cx="1039310" cy="1039310"/>
      </dsp:txXfrm>
    </dsp:sp>
    <dsp:sp modelId="{5AF89A3C-1380-4963-A50B-A73FA3B88869}">
      <dsp:nvSpPr>
        <dsp:cNvPr id="0" name=""/>
        <dsp:cNvSpPr/>
      </dsp:nvSpPr>
      <dsp:spPr>
        <a:xfrm rot="10800000">
          <a:off x="4148744" y="1731180"/>
          <a:ext cx="1469806" cy="146980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nb-NO" sz="1200" kern="1200" dirty="0" smtClean="0"/>
            <a:t>Muligheter for å forbedre resultatene av programmet</a:t>
          </a:r>
          <a:endParaRPr lang="nb-NO" sz="1200" kern="1200" dirty="0"/>
        </a:p>
      </dsp:txBody>
      <dsp:txXfrm rot="10800000">
        <a:off x="4148744" y="1731180"/>
        <a:ext cx="1039310" cy="1039310"/>
      </dsp:txXfrm>
    </dsp:sp>
    <dsp:sp modelId="{9EBAA657-2326-4F00-A431-E61FB68F13D9}">
      <dsp:nvSpPr>
        <dsp:cNvPr id="0" name=""/>
        <dsp:cNvSpPr/>
      </dsp:nvSpPr>
      <dsp:spPr>
        <a:xfrm rot="16200000">
          <a:off x="2611048" y="1731180"/>
          <a:ext cx="1469806" cy="1469806"/>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nb-NO" sz="1200" kern="1200" dirty="0" smtClean="0"/>
            <a:t>Faktorer som kan forhindre at programmet fungerer</a:t>
          </a:r>
          <a:endParaRPr lang="nb-NO" sz="1200" kern="1200" dirty="0"/>
        </a:p>
      </dsp:txBody>
      <dsp:txXfrm rot="5400000">
        <a:off x="3041544" y="1731180"/>
        <a:ext cx="1039310" cy="1039310"/>
      </dsp:txXfrm>
    </dsp:sp>
    <dsp:sp modelId="{C32F9DFB-EDE1-4502-9BEC-83517DC77714}">
      <dsp:nvSpPr>
        <dsp:cNvPr id="0" name=""/>
        <dsp:cNvSpPr/>
      </dsp:nvSpPr>
      <dsp:spPr>
        <a:xfrm>
          <a:off x="3861063" y="1391733"/>
          <a:ext cx="507473" cy="44128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2BFBC-CB41-4BAD-A387-922227FE041A}">
      <dsp:nvSpPr>
        <dsp:cNvPr id="0" name=""/>
        <dsp:cNvSpPr/>
      </dsp:nvSpPr>
      <dsp:spPr>
        <a:xfrm rot="10800000">
          <a:off x="3861063" y="1561457"/>
          <a:ext cx="507473" cy="441281"/>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9D3AD-3A0A-4861-B1F1-38458361F2A0}">
      <dsp:nvSpPr>
        <dsp:cNvPr id="0" name=""/>
        <dsp:cNvSpPr/>
      </dsp:nvSpPr>
      <dsp:spPr>
        <a:xfrm rot="5400000">
          <a:off x="5158559" y="-2084853"/>
          <a:ext cx="875137" cy="526694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nb-NO" sz="2300" kern="1200" dirty="0"/>
        </a:p>
        <a:p>
          <a:pPr marL="228600" lvl="1" indent="-228600" algn="l" defTabSz="1022350">
            <a:lnSpc>
              <a:spcPct val="90000"/>
            </a:lnSpc>
            <a:spcBef>
              <a:spcPct val="0"/>
            </a:spcBef>
            <a:spcAft>
              <a:spcPct val="15000"/>
            </a:spcAft>
            <a:buChar char="••"/>
          </a:pPr>
          <a:endParaRPr lang="nb-NO" sz="2300" kern="1200"/>
        </a:p>
      </dsp:txBody>
      <dsp:txXfrm rot="-5400000">
        <a:off x="2962656" y="153771"/>
        <a:ext cx="5224223" cy="789695"/>
      </dsp:txXfrm>
    </dsp:sp>
    <dsp:sp modelId="{4EC1DF77-38C9-4907-835A-E9D050471669}">
      <dsp:nvSpPr>
        <dsp:cNvPr id="0" name=""/>
        <dsp:cNvSpPr/>
      </dsp:nvSpPr>
      <dsp:spPr>
        <a:xfrm>
          <a:off x="0" y="1657"/>
          <a:ext cx="2962656" cy="1093921"/>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l" defTabSz="755650">
            <a:lnSpc>
              <a:spcPct val="90000"/>
            </a:lnSpc>
            <a:spcBef>
              <a:spcPct val="0"/>
            </a:spcBef>
            <a:spcAft>
              <a:spcPct val="35000"/>
            </a:spcAft>
          </a:pPr>
          <a:r>
            <a:rPr lang="nb-NO" sz="1700" b="1" kern="1200" dirty="0" smtClean="0"/>
            <a:t>Primærmålgruppe</a:t>
          </a:r>
        </a:p>
        <a:p>
          <a:pPr lvl="0" algn="l" defTabSz="755650">
            <a:lnSpc>
              <a:spcPct val="90000"/>
            </a:lnSpc>
            <a:spcBef>
              <a:spcPct val="0"/>
            </a:spcBef>
            <a:spcAft>
              <a:spcPct val="35000"/>
            </a:spcAft>
          </a:pPr>
          <a:r>
            <a:rPr lang="nb-NO" sz="1700" kern="1200" dirty="0" smtClean="0"/>
            <a:t>(de du først og fremst vil hjelpe å endre atferd)</a:t>
          </a:r>
        </a:p>
      </dsp:txBody>
      <dsp:txXfrm>
        <a:off x="53401" y="55058"/>
        <a:ext cx="2855854" cy="987119"/>
      </dsp:txXfrm>
    </dsp:sp>
    <dsp:sp modelId="{1E05BDB8-5005-4EB7-B839-C23430F7792B}">
      <dsp:nvSpPr>
        <dsp:cNvPr id="0" name=""/>
        <dsp:cNvSpPr/>
      </dsp:nvSpPr>
      <dsp:spPr>
        <a:xfrm rot="5400000">
          <a:off x="5158559" y="-936236"/>
          <a:ext cx="875137" cy="526694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nb-NO" sz="2300" kern="1200"/>
        </a:p>
        <a:p>
          <a:pPr marL="228600" lvl="1" indent="-228600" algn="l" defTabSz="1022350">
            <a:lnSpc>
              <a:spcPct val="90000"/>
            </a:lnSpc>
            <a:spcBef>
              <a:spcPct val="0"/>
            </a:spcBef>
            <a:spcAft>
              <a:spcPct val="15000"/>
            </a:spcAft>
            <a:buChar char="••"/>
          </a:pPr>
          <a:endParaRPr lang="nb-NO" sz="2300" kern="1200"/>
        </a:p>
      </dsp:txBody>
      <dsp:txXfrm rot="-5400000">
        <a:off x="2962656" y="1302388"/>
        <a:ext cx="5224223" cy="789695"/>
      </dsp:txXfrm>
    </dsp:sp>
    <dsp:sp modelId="{30EB819A-473E-4256-9080-56B4F8F6491A}">
      <dsp:nvSpPr>
        <dsp:cNvPr id="0" name=""/>
        <dsp:cNvSpPr/>
      </dsp:nvSpPr>
      <dsp:spPr>
        <a:xfrm>
          <a:off x="0" y="1150275"/>
          <a:ext cx="2962656" cy="1093921"/>
        </a:xfrm>
        <a:prstGeom prst="roundRect">
          <a:avLst/>
        </a:prstGeom>
        <a:solidFill>
          <a:schemeClr val="accent6">
            <a:shade val="80000"/>
            <a:hueOff val="157018"/>
            <a:satOff val="4679"/>
            <a:lumOff val="119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l" defTabSz="755650">
            <a:lnSpc>
              <a:spcPct val="90000"/>
            </a:lnSpc>
            <a:spcBef>
              <a:spcPct val="0"/>
            </a:spcBef>
            <a:spcAft>
              <a:spcPct val="35000"/>
            </a:spcAft>
          </a:pPr>
          <a:r>
            <a:rPr lang="nb-NO" sz="1700" b="1" kern="1200" dirty="0" smtClean="0"/>
            <a:t>Sekundærmålgruppe</a:t>
          </a:r>
        </a:p>
        <a:p>
          <a:pPr lvl="0" algn="l" defTabSz="755650">
            <a:lnSpc>
              <a:spcPct val="90000"/>
            </a:lnSpc>
            <a:spcBef>
              <a:spcPct val="0"/>
            </a:spcBef>
            <a:spcAft>
              <a:spcPct val="35000"/>
            </a:spcAft>
          </a:pPr>
          <a:r>
            <a:rPr lang="nb-NO" sz="1700" kern="1200" dirty="0" smtClean="0"/>
            <a:t>(de du kan hjelpe, og som kan hjelpe primærmålgruppen)</a:t>
          </a:r>
          <a:endParaRPr lang="nb-NO" sz="1700" kern="1200" dirty="0"/>
        </a:p>
      </dsp:txBody>
      <dsp:txXfrm>
        <a:off x="53401" y="1203676"/>
        <a:ext cx="2855854" cy="987119"/>
      </dsp:txXfrm>
    </dsp:sp>
    <dsp:sp modelId="{894E9F61-A116-4476-A7E9-660B8D33E34A}">
      <dsp:nvSpPr>
        <dsp:cNvPr id="0" name=""/>
        <dsp:cNvSpPr/>
      </dsp:nvSpPr>
      <dsp:spPr>
        <a:xfrm rot="5400000">
          <a:off x="5158559" y="212381"/>
          <a:ext cx="875137" cy="526694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nb-NO" sz="2300" kern="1200"/>
        </a:p>
        <a:p>
          <a:pPr marL="228600" lvl="1" indent="-228600" algn="l" defTabSz="1022350">
            <a:lnSpc>
              <a:spcPct val="90000"/>
            </a:lnSpc>
            <a:spcBef>
              <a:spcPct val="0"/>
            </a:spcBef>
            <a:spcAft>
              <a:spcPct val="15000"/>
            </a:spcAft>
            <a:buChar char="••"/>
          </a:pPr>
          <a:endParaRPr lang="nb-NO" sz="2300" kern="1200"/>
        </a:p>
      </dsp:txBody>
      <dsp:txXfrm rot="-5400000">
        <a:off x="2962656" y="2451006"/>
        <a:ext cx="5224223" cy="789695"/>
      </dsp:txXfrm>
    </dsp:sp>
    <dsp:sp modelId="{DD881325-647B-4C5C-9EEB-AECDCC718660}">
      <dsp:nvSpPr>
        <dsp:cNvPr id="0" name=""/>
        <dsp:cNvSpPr/>
      </dsp:nvSpPr>
      <dsp:spPr>
        <a:xfrm>
          <a:off x="0" y="2298892"/>
          <a:ext cx="2962656" cy="1093921"/>
        </a:xfrm>
        <a:prstGeom prst="roundRect">
          <a:avLst/>
        </a:prstGeom>
        <a:solidFill>
          <a:schemeClr val="accent6">
            <a:shade val="80000"/>
            <a:hueOff val="314037"/>
            <a:satOff val="9358"/>
            <a:lumOff val="23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l" defTabSz="755650">
            <a:lnSpc>
              <a:spcPct val="90000"/>
            </a:lnSpc>
            <a:spcBef>
              <a:spcPct val="0"/>
            </a:spcBef>
            <a:spcAft>
              <a:spcPct val="35000"/>
            </a:spcAft>
          </a:pPr>
          <a:r>
            <a:rPr lang="nb-NO" sz="1700" b="1" kern="1200" dirty="0" smtClean="0"/>
            <a:t>Andre målgrupper</a:t>
          </a:r>
        </a:p>
        <a:p>
          <a:pPr lvl="0" algn="l" defTabSz="755650">
            <a:lnSpc>
              <a:spcPct val="90000"/>
            </a:lnSpc>
            <a:spcBef>
              <a:spcPct val="0"/>
            </a:spcBef>
            <a:spcAft>
              <a:spcPct val="35000"/>
            </a:spcAft>
          </a:pPr>
          <a:r>
            <a:rPr lang="nb-NO" sz="1700" kern="1200" dirty="0" smtClean="0"/>
            <a:t>(andre som har påvirkningskraft)</a:t>
          </a:r>
          <a:endParaRPr lang="nb-NO" sz="1700" kern="1200" dirty="0"/>
        </a:p>
      </dsp:txBody>
      <dsp:txXfrm>
        <a:off x="53401" y="2352293"/>
        <a:ext cx="2855854" cy="9871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F4E9B-EC91-4D6A-95C2-760E78FEA15A}" type="datetimeFigureOut">
              <a:rPr lang="en-GB" smtClean="0"/>
              <a:t>07/07/2016</a:t>
            </a:fld>
            <a:endParaRPr lang="en-GB"/>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6C09-2B7A-40C7-B480-A62D5F51D17D}" type="slidenum">
              <a:rPr lang="en-GB" smtClean="0"/>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Hvordan sette inn nye sidetyper:</a:t>
            </a:r>
          </a:p>
          <a:p>
            <a:r>
              <a:rPr lang="nb-NO" sz="1200" dirty="0" smtClean="0"/>
              <a:t>1. Velg «Hjem»-fanen</a:t>
            </a:r>
          </a:p>
          <a:p>
            <a:r>
              <a:rPr lang="nb-NO" sz="1200" dirty="0" smtClean="0"/>
              <a:t>2. </a:t>
            </a:r>
            <a:r>
              <a:rPr lang="nb-NO" sz="1200" smtClean="0"/>
              <a:t>Trykk nederst på «Nytt lysbilde»-knappen, og velg ønsket oppsett.</a:t>
            </a:r>
          </a:p>
        </p:txBody>
      </p:sp>
      <p:sp>
        <p:nvSpPr>
          <p:cNvPr id="4" name="Plassholder for lysbildenummer 3"/>
          <p:cNvSpPr>
            <a:spLocks noGrp="1"/>
          </p:cNvSpPr>
          <p:nvPr>
            <p:ph type="sldNum" sz="quarter" idx="10"/>
          </p:nvPr>
        </p:nvSpPr>
        <p:spPr/>
        <p:txBody>
          <a:bodyPr/>
          <a:lstStyle/>
          <a:p>
            <a:fld id="{BF106C09-2B7A-40C7-B480-A62D5F51D17D}" type="slidenum">
              <a:rPr lang="en-GB" smtClean="0"/>
              <a:t>1</a:t>
            </a:fld>
            <a:endParaRPr lang="en-GB"/>
          </a:p>
        </p:txBody>
      </p:sp>
    </p:spTree>
    <p:extLst>
      <p:ext uri="{BB962C8B-B14F-4D97-AF65-F5344CB8AC3E}">
        <p14:creationId xmlns:p14="http://schemas.microsoft.com/office/powerpoint/2010/main" val="134353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4572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39</a:t>
            </a:fld>
            <a:endParaRPr lang="nb-NO"/>
          </a:p>
        </p:txBody>
      </p:sp>
    </p:spTree>
    <p:extLst>
      <p:ext uri="{BB962C8B-B14F-4D97-AF65-F5344CB8AC3E}">
        <p14:creationId xmlns:p14="http://schemas.microsoft.com/office/powerpoint/2010/main" val="33274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4572000" cy="34290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D850736-9418-416C-A2A1-4AF322A6D8C5}" type="slidenum">
              <a:rPr lang="nb-NO" smtClean="0"/>
              <a:t>43</a:t>
            </a:fld>
            <a:endParaRPr lang="nb-NO"/>
          </a:p>
        </p:txBody>
      </p:sp>
    </p:spTree>
    <p:extLst>
      <p:ext uri="{BB962C8B-B14F-4D97-AF65-F5344CB8AC3E}">
        <p14:creationId xmlns:p14="http://schemas.microsoft.com/office/powerpoint/2010/main" val="1952605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58</a:t>
            </a:fld>
            <a:endParaRPr lang="nb-NO"/>
          </a:p>
        </p:txBody>
      </p:sp>
    </p:spTree>
    <p:extLst>
      <p:ext uri="{BB962C8B-B14F-4D97-AF65-F5344CB8AC3E}">
        <p14:creationId xmlns:p14="http://schemas.microsoft.com/office/powerpoint/2010/main" val="335576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69</a:t>
            </a:fld>
            <a:endParaRPr lang="nb-NO"/>
          </a:p>
        </p:txBody>
      </p:sp>
    </p:spTree>
    <p:extLst>
      <p:ext uri="{BB962C8B-B14F-4D97-AF65-F5344CB8AC3E}">
        <p14:creationId xmlns:p14="http://schemas.microsoft.com/office/powerpoint/2010/main" val="335576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75</a:t>
            </a:fld>
            <a:endParaRPr lang="nb-NO"/>
          </a:p>
        </p:txBody>
      </p:sp>
    </p:spTree>
    <p:extLst>
      <p:ext uri="{BB962C8B-B14F-4D97-AF65-F5344CB8AC3E}">
        <p14:creationId xmlns:p14="http://schemas.microsoft.com/office/powerpoint/2010/main" val="230917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76</a:t>
            </a:fld>
            <a:endParaRPr lang="nb-NO"/>
          </a:p>
        </p:txBody>
      </p:sp>
    </p:spTree>
    <p:extLst>
      <p:ext uri="{BB962C8B-B14F-4D97-AF65-F5344CB8AC3E}">
        <p14:creationId xmlns:p14="http://schemas.microsoft.com/office/powerpoint/2010/main" val="383494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79</a:t>
            </a:fld>
            <a:endParaRPr lang="nb-NO"/>
          </a:p>
        </p:txBody>
      </p:sp>
    </p:spTree>
    <p:extLst>
      <p:ext uri="{BB962C8B-B14F-4D97-AF65-F5344CB8AC3E}">
        <p14:creationId xmlns:p14="http://schemas.microsoft.com/office/powerpoint/2010/main" val="335576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87</a:t>
            </a:fld>
            <a:endParaRPr lang="nb-NO"/>
          </a:p>
        </p:txBody>
      </p:sp>
    </p:spTree>
    <p:extLst>
      <p:ext uri="{BB962C8B-B14F-4D97-AF65-F5344CB8AC3E}">
        <p14:creationId xmlns:p14="http://schemas.microsoft.com/office/powerpoint/2010/main" val="335576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93</a:t>
            </a:fld>
            <a:endParaRPr lang="nb-NO"/>
          </a:p>
        </p:txBody>
      </p:sp>
    </p:spTree>
    <p:extLst>
      <p:ext uri="{BB962C8B-B14F-4D97-AF65-F5344CB8AC3E}">
        <p14:creationId xmlns:p14="http://schemas.microsoft.com/office/powerpoint/2010/main" val="71913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For å</a:t>
            </a:r>
            <a:r>
              <a:rPr lang="nb-NO" baseline="0" dirty="0" smtClean="0"/>
              <a:t> sette inn bunntekst på presentasjonen går du til «Sett inn» i menyen og velger «Topptekst og bunntekst».</a:t>
            </a:r>
          </a:p>
          <a:p>
            <a:r>
              <a:rPr lang="nb-NO" baseline="0" dirty="0" smtClean="0"/>
              <a:t>Her skriver du inn ønske bunntekst i «Bunntekst»-feltet og trykker «Bruk på alle» for å sette den på alle sidene.</a:t>
            </a:r>
            <a:endParaRPr lang="nb-NO" dirty="0" smtClean="0"/>
          </a:p>
        </p:txBody>
      </p:sp>
      <p:sp>
        <p:nvSpPr>
          <p:cNvPr id="4" name="Slide Number Placeholder 3"/>
          <p:cNvSpPr>
            <a:spLocks noGrp="1"/>
          </p:cNvSpPr>
          <p:nvPr>
            <p:ph type="sldNum" sz="quarter" idx="10"/>
          </p:nvPr>
        </p:nvSpPr>
        <p:spPr/>
        <p:txBody>
          <a:bodyPr/>
          <a:lstStyle/>
          <a:p>
            <a:fld id="{BF106C09-2B7A-40C7-B480-A62D5F51D17D}" type="slidenum">
              <a:rPr lang="en-GB" smtClean="0"/>
              <a:t>102</a:t>
            </a:fld>
            <a:endParaRPr lang="en-GB"/>
          </a:p>
        </p:txBody>
      </p:sp>
    </p:spTree>
    <p:extLst>
      <p:ext uri="{BB962C8B-B14F-4D97-AF65-F5344CB8AC3E}">
        <p14:creationId xmlns:p14="http://schemas.microsoft.com/office/powerpoint/2010/main" val="322119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800" kern="1100" spc="-10" dirty="0" smtClean="0">
                <a:effectLst/>
              </a:rPr>
              <a:t>Formålet med sosial markedsføring er å få innsikt i folks liv og hva som motiverer dem, gjør dem i stand til eller forhindrer dem fra å opptre på helsefremmende måter. Hvis man forstår hvorfor folk tenker og handler som de gjør, kan man hente informasjon fra denne innsikten for å utvikle intervensjonsprogrammer og tiltak som vil få folk til å respondere.</a:t>
            </a:r>
            <a:endParaRPr lang="nb-NO" sz="800" kern="1100" spc="-10" dirty="0" smtClean="0">
              <a:solidFill>
                <a:srgbClr val="000000"/>
              </a:solidFill>
              <a:effectLst/>
              <a:latin typeface="Tahoma"/>
              <a:ea typeface="Arial Unicode MS"/>
              <a:cs typeface="Times New Roman"/>
            </a:endParaRPr>
          </a:p>
          <a:p>
            <a:endParaRPr lang="nb-NO" dirty="0"/>
          </a:p>
        </p:txBody>
      </p:sp>
      <p:sp>
        <p:nvSpPr>
          <p:cNvPr id="4" name="Plassholder for lysbildenummer 3"/>
          <p:cNvSpPr>
            <a:spLocks noGrp="1"/>
          </p:cNvSpPr>
          <p:nvPr>
            <p:ph type="sldNum" sz="quarter" idx="10"/>
          </p:nvPr>
        </p:nvSpPr>
        <p:spPr/>
        <p:txBody>
          <a:bodyPr/>
          <a:lstStyle/>
          <a:p>
            <a:fld id="{1C04E77F-52B9-4CD7-88ED-D5FCEDB0CB9D}" type="slidenum">
              <a:rPr lang="nb-NO" smtClean="0"/>
              <a:t>2</a:t>
            </a:fld>
            <a:endParaRPr lang="nb-NO"/>
          </a:p>
        </p:txBody>
      </p:sp>
    </p:spTree>
    <p:extLst>
      <p:ext uri="{BB962C8B-B14F-4D97-AF65-F5344CB8AC3E}">
        <p14:creationId xmlns:p14="http://schemas.microsoft.com/office/powerpoint/2010/main" val="1537543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103</a:t>
            </a:fld>
            <a:endParaRPr lang="nb-NO"/>
          </a:p>
        </p:txBody>
      </p:sp>
    </p:spTree>
    <p:extLst>
      <p:ext uri="{BB962C8B-B14F-4D97-AF65-F5344CB8AC3E}">
        <p14:creationId xmlns:p14="http://schemas.microsoft.com/office/powerpoint/2010/main" val="335576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0"/>
            <a:r>
              <a:rPr lang="nb-NO" sz="1200" kern="1200" dirty="0" smtClean="0">
                <a:solidFill>
                  <a:schemeClr val="tx1"/>
                </a:solidFill>
                <a:effectLst/>
                <a:latin typeface="+mn-lt"/>
                <a:ea typeface="+mn-ea"/>
                <a:cs typeface="+mn-cs"/>
              </a:rPr>
              <a:t>Innsikt er "store sannheter" om og forståelse av hvorfor folk oppfører seg som de gjør. Innsikt utvikles fra formativ forskning, observasjonsdata, demografiske data, data om tjenestebruk, overvåkingsdata om problemer eller spørsmål. I forbindelse med programmer for smittsomme sykdommer bruker man i tillegg epidemiologiske data. Sosial markedsføring er basert på utvikling av dyp innsikt i folks liv, med fokus på hva som vil eller ikke vil motivere eller gjøre folk i stand til å endre atferd, utvikle ny atferd, modifisere atferd og/eller opprettholde atferden i enhver gitt situasjon. </a:t>
            </a:r>
          </a:p>
          <a:p>
            <a:pPr eaLnBrk="0"/>
            <a:r>
              <a:rPr lang="nb-NO" sz="1200" kern="1200" dirty="0" smtClean="0">
                <a:solidFill>
                  <a:schemeClr val="tx1"/>
                </a:solidFill>
                <a:effectLst/>
                <a:latin typeface="+mn-lt"/>
                <a:ea typeface="+mn-ea"/>
                <a:cs typeface="+mn-cs"/>
              </a:rPr>
              <a:t>Sosial markedsføring fokuserer på å identifisere og utvikle innsikt som det er mulig å handle ut fra, og bruke denne for å velge ut og utvikle intervensjoner som vil påvirke atferden. Disse innsiktsbaserte intervensjonene blir deretter testet i pilotprosjekter og forbedret eller forkastet ut fra hvor nyttige de er. </a:t>
            </a:r>
          </a:p>
          <a:p>
            <a:pPr eaLnBrk="0"/>
            <a:r>
              <a:rPr lang="nb-NO" sz="1200" kern="1200" dirty="0" smtClean="0">
                <a:solidFill>
                  <a:schemeClr val="tx1"/>
                </a:solidFill>
                <a:effectLst/>
                <a:latin typeface="+mn-lt"/>
                <a:ea typeface="+mn-ea"/>
                <a:cs typeface="+mn-cs"/>
              </a:rPr>
              <a:t>Sosial markedsføring omfatter også situasjonsanalytisk forskning som identifiserer ekstern påvirkning på atferd, for eksempel miljømessige, økonomiske, sosiale og kulturelle faktorer. Som angitt i figur 4, analyserer sosial markedsføring både problematferd som må endres, og positiv atferd som må oppmuntres og støttes. Både eksisterende tilretteleggingsfaktorer og de miljømessige barrierene som oppstår når folk skal endre til ønsket atferd, vurderes. Formålet med sosial markedsføring er å utvikle intervensjoner som fjerner eller reduserer barrierene for positiv helseatferd, for eksempel ved å redusere eller fjerne kostnader knyttet til bruk av vaksinasjonstilbudet. Et annet mål med sosial markedsføring er å forbedre tilretteleggende faktorer, for eksempel ved å arbeide for at bruk av vaksinasjonstilbudet skal bli en ønsket sosial norm.</a:t>
            </a:r>
          </a:p>
          <a:p>
            <a:r>
              <a:rPr lang="nb-NO" sz="1200" kern="1200" dirty="0" smtClean="0">
                <a:solidFill>
                  <a:schemeClr val="tx1"/>
                </a:solidFill>
                <a:effectLst/>
                <a:latin typeface="+mn-lt"/>
                <a:ea typeface="+mn-ea"/>
                <a:cs typeface="+mn-cs"/>
              </a:rPr>
              <a:t>Formativ forskning samler innsikt fra sluttbrukere gjennom dialog og samtale. Den kan omfatte en kombinasjon av teknikker, for eksempel fokusgrupper, litteraturgjennomgåelser, undersøkelser, diskusjoner med interessenter, paneler med samarbeidspartnere, mediekontroller, dybdeintervjuer og/eller spontanintervjuer (f.eks. ta kontakt med folk i forbifarten i en korridor).</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5</a:t>
            </a:fld>
            <a:endParaRPr lang="en-GB"/>
          </a:p>
        </p:txBody>
      </p:sp>
    </p:spTree>
    <p:extLst>
      <p:ext uri="{BB962C8B-B14F-4D97-AF65-F5344CB8AC3E}">
        <p14:creationId xmlns:p14="http://schemas.microsoft.com/office/powerpoint/2010/main" val="333899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6</a:t>
            </a:fld>
            <a:endParaRPr lang="en-GB"/>
          </a:p>
        </p:txBody>
      </p:sp>
    </p:spTree>
    <p:extLst>
      <p:ext uri="{BB962C8B-B14F-4D97-AF65-F5344CB8AC3E}">
        <p14:creationId xmlns:p14="http://schemas.microsoft.com/office/powerpoint/2010/main" val="70757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13</a:t>
            </a:fld>
            <a:endParaRPr lang="nb-NO"/>
          </a:p>
        </p:txBody>
      </p:sp>
    </p:spTree>
    <p:extLst>
      <p:ext uri="{BB962C8B-B14F-4D97-AF65-F5344CB8AC3E}">
        <p14:creationId xmlns:p14="http://schemas.microsoft.com/office/powerpoint/2010/main" val="386227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14</a:t>
            </a:fld>
            <a:endParaRPr lang="nb-NO"/>
          </a:p>
        </p:txBody>
      </p:sp>
    </p:spTree>
    <p:extLst>
      <p:ext uri="{BB962C8B-B14F-4D97-AF65-F5344CB8AC3E}">
        <p14:creationId xmlns:p14="http://schemas.microsoft.com/office/powerpoint/2010/main" val="397820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16</a:t>
            </a:fld>
            <a:endParaRPr lang="nb-NO"/>
          </a:p>
        </p:txBody>
      </p:sp>
    </p:spTree>
    <p:extLst>
      <p:ext uri="{BB962C8B-B14F-4D97-AF65-F5344CB8AC3E}">
        <p14:creationId xmlns:p14="http://schemas.microsoft.com/office/powerpoint/2010/main" val="81339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23</a:t>
            </a:fld>
            <a:endParaRPr lang="nb-NO"/>
          </a:p>
        </p:txBody>
      </p:sp>
    </p:spTree>
    <p:extLst>
      <p:ext uri="{BB962C8B-B14F-4D97-AF65-F5344CB8AC3E}">
        <p14:creationId xmlns:p14="http://schemas.microsoft.com/office/powerpoint/2010/main" val="10791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D850736-9418-416C-A2A1-4AF322A6D8C5}" type="slidenum">
              <a:rPr lang="nb-NO" smtClean="0"/>
              <a:t>33</a:t>
            </a:fld>
            <a:endParaRPr lang="nb-NO"/>
          </a:p>
        </p:txBody>
      </p:sp>
    </p:spTree>
    <p:extLst>
      <p:ext uri="{BB962C8B-B14F-4D97-AF65-F5344CB8AC3E}">
        <p14:creationId xmlns:p14="http://schemas.microsoft.com/office/powerpoint/2010/main" val="3237270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1"/>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5385"/>
          <a:stretch/>
        </p:blipFill>
        <p:spPr>
          <a:xfrm>
            <a:off x="0" y="0"/>
            <a:ext cx="9143245" cy="4707326"/>
          </a:xfrm>
          <a:prstGeom prst="rect">
            <a:avLst/>
          </a:prstGeom>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9B687A15-A6D5-4EAB-BA67-2F7BD53F59C3}" type="datetime1">
              <a:rPr lang="nb-NO" smtClean="0"/>
              <a:t>07.07.2016</a:t>
            </a:fld>
            <a:endParaRPr lang="nb-NO" dirty="0"/>
          </a:p>
        </p:txBody>
      </p:sp>
      <p:sp>
        <p:nvSpPr>
          <p:cNvPr id="11"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2"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A3E3BE67-5063-4F18-937F-5211CBE29090}" type="datetime1">
              <a:rPr lang="nb-NO" smtClean="0"/>
              <a:t>07.07.2016</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1"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E81B39B8-CEBA-4C64-8F0B-209D443CD816}" type="datetime1">
              <a:rPr lang="nb-NO" smtClean="0"/>
              <a:t>07.07.2016</a:t>
            </a:fld>
            <a:endParaRPr lang="nb-NO" dirty="0"/>
          </a:p>
        </p:txBody>
      </p:sp>
      <p:sp>
        <p:nvSpPr>
          <p:cNvPr id="12"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3"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07.07.2016</a:t>
            </a:fld>
            <a:endParaRPr lang="nb-NO" dirty="0"/>
          </a:p>
        </p:txBody>
      </p:sp>
      <p:sp>
        <p:nvSpPr>
          <p:cNvPr id="17"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8"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49577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07.07.2016</a:t>
            </a:fld>
            <a:endParaRPr lang="nb-NO" dirty="0"/>
          </a:p>
        </p:txBody>
      </p:sp>
      <p:sp>
        <p:nvSpPr>
          <p:cNvPr id="13"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7"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72069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847D3997-6AD6-4486-9DE8-2BFFB8192A39}" type="datetime1">
              <a:rPr lang="nb-NO" smtClean="0"/>
              <a:t>07.07.2016</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AFDED853-C039-4EEC-BD31-A17FB9F79D9F}" type="datetime1">
              <a:rPr lang="nb-NO" smtClean="0"/>
              <a:t>07.07.2016</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AFDED853-C039-4EEC-BD31-A17FB9F79D9F}" type="datetime1">
              <a:rPr lang="nb-NO" smtClean="0"/>
              <a:t>07.07.2016</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9295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AFDED853-C039-4EEC-BD31-A17FB9F79D9F}" type="datetime1">
              <a:rPr lang="nb-NO" smtClean="0"/>
              <a:t>07.07.2016</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Tree>
    <p:extLst>
      <p:ext uri="{BB962C8B-B14F-4D97-AF65-F5344CB8AC3E}">
        <p14:creationId xmlns:p14="http://schemas.microsoft.com/office/powerpoint/2010/main" val="213006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C824828-2CAB-42C8-82E2-022A3C49006C}" type="datetimeFigureOut">
              <a:rPr lang="nb-NO" smtClean="0"/>
              <a:t>07.07.2016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215953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0093A7"/>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710067"/>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C824828-2CAB-42C8-82E2-022A3C49006C}" type="datetimeFigureOut">
              <a:rPr lang="nb-NO" smtClean="0"/>
              <a:t>07.07.2016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344D7E1-7312-4A8E-923E-F9E3FA05BB35}" type="slidenum">
              <a:rPr lang="nb-NO" smtClean="0"/>
              <a:t>‹#›</a:t>
            </a:fld>
            <a:endParaRPr lang="nb-NO"/>
          </a:p>
        </p:txBody>
      </p:sp>
    </p:spTree>
    <p:extLst>
      <p:ext uri="{BB962C8B-B14F-4D97-AF65-F5344CB8AC3E}">
        <p14:creationId xmlns:p14="http://schemas.microsoft.com/office/powerpoint/2010/main" val="129918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2"/>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6"/>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76428D"/>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4"/>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1" name="Bild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7"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1"/>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A95643B4-0372-4895-8CD7-AB5A27D956BF}" type="datetime1">
              <a:rPr lang="nb-NO" smtClean="0"/>
              <a:t>07.07.2016</a:t>
            </a:fld>
            <a:endParaRPr lang="nb-NO" dirty="0"/>
          </a:p>
        </p:txBody>
      </p:sp>
      <p:sp>
        <p:nvSpPr>
          <p:cNvPr id="14"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5"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2"/>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6"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35B25E28-9854-435A-9E45-8DC168EEFFDA}" type="datetime1">
              <a:rPr lang="nb-NO" smtClean="0"/>
              <a:t>07.07.2016</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rgbClr val="0093A7"/>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9"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DC5B165D-66D8-4358-A64D-F55EF96359E5}" type="datetime1">
              <a:rPr lang="nb-NO" smtClean="0"/>
              <a:t>07.07.2016</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1"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2" name="Bild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500981"/>
            <a:ext cx="8208000" cy="617734"/>
          </a:xfrm>
          <a:prstGeom prst="rect">
            <a:avLst/>
          </a:prstGeom>
        </p:spPr>
        <p:txBody>
          <a:bodyPr vert="horz" lIns="90000" tIns="46800" rIns="90000" bIns="4680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68000" y="1274400"/>
            <a:ext cx="8208000" cy="3394472"/>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07.07.2016</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cxnSp>
        <p:nvCxnSpPr>
          <p:cNvPr id="13" name="Rett linje 12"/>
          <p:cNvCxnSpPr/>
          <p:nvPr/>
        </p:nvCxnSpPr>
        <p:spPr>
          <a:xfrm>
            <a:off x="0" y="474287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71" r:id="rId14"/>
    <p:sldLayoutId id="2147483653" r:id="rId15"/>
    <p:sldLayoutId id="2147483654" r:id="rId16"/>
    <p:sldLayoutId id="2147483669" r:id="rId17"/>
    <p:sldLayoutId id="2147483668" r:id="rId18"/>
    <p:sldLayoutId id="2147483673" r:id="rId19"/>
    <p:sldLayoutId id="2147483674" r:id="rId20"/>
  </p:sldLayoutIdLst>
  <p:hf hdr="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Sosial markedsføring</a:t>
            </a:r>
            <a:endParaRPr lang="en-GB" dirty="0"/>
          </a:p>
        </p:txBody>
      </p:sp>
      <p:sp>
        <p:nvSpPr>
          <p:cNvPr id="3" name="Undertittel 2"/>
          <p:cNvSpPr>
            <a:spLocks noGrp="1"/>
          </p:cNvSpPr>
          <p:nvPr>
            <p:ph type="subTitle" idx="1"/>
          </p:nvPr>
        </p:nvSpPr>
        <p:spPr/>
        <p:txBody>
          <a:bodyPr/>
          <a:lstStyle/>
          <a:p>
            <a:r>
              <a:rPr lang="nb-NO" dirty="0"/>
              <a:t>Modeller og verktøy</a:t>
            </a:r>
          </a:p>
          <a:p>
            <a:endParaRPr lang="en-GB" dirty="0"/>
          </a:p>
        </p:txBody>
      </p:sp>
      <p:sp>
        <p:nvSpPr>
          <p:cNvPr id="4" name="Plassholder for bilde 3"/>
          <p:cNvSpPr>
            <a:spLocks noGrp="1"/>
          </p:cNvSpPr>
          <p:nvPr>
            <p:ph type="pic" idx="10"/>
          </p:nvPr>
        </p:nvSpPr>
        <p:spPr/>
      </p:sp>
      <p:sp>
        <p:nvSpPr>
          <p:cNvPr id="8" name="Plassholder for tekst 7"/>
          <p:cNvSpPr>
            <a:spLocks noGrp="1"/>
          </p:cNvSpPr>
          <p:nvPr>
            <p:ph type="body" sz="quarter" idx="11"/>
          </p:nvPr>
        </p:nvSpPr>
        <p:spPr/>
        <p:txBody>
          <a:bodyPr/>
          <a:lstStyle/>
          <a:p>
            <a:r>
              <a:rPr lang="nb-NO" dirty="0" smtClean="0"/>
              <a:t>Bente Steinnes,  juli 2016</a:t>
            </a:r>
            <a:endParaRPr lang="nb-NO" dirty="0"/>
          </a:p>
        </p:txBody>
      </p:sp>
    </p:spTree>
    <p:extLst>
      <p:ext uri="{BB962C8B-B14F-4D97-AF65-F5344CB8AC3E}">
        <p14:creationId xmlns:p14="http://schemas.microsoft.com/office/powerpoint/2010/main" val="307232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4" name="Picture 1"/>
          <p:cNvPicPr>
            <a:picLocks noGrp="1"/>
          </p:cNvPicPr>
          <p:nvPr>
            <p:ph idx="1"/>
          </p:nvPr>
        </p:nvPicPr>
        <p:blipFill>
          <a:blip r:embed="rId2"/>
          <a:stretch>
            <a:fillRect/>
          </a:stretch>
        </p:blipFill>
        <p:spPr bwMode="auto">
          <a:xfrm>
            <a:off x="456422" y="51470"/>
            <a:ext cx="8208912" cy="4626514"/>
          </a:xfrm>
          <a:prstGeom prst="rect">
            <a:avLst/>
          </a:prstGeom>
          <a:noFill/>
          <a:ln>
            <a:noFill/>
          </a:ln>
        </p:spPr>
      </p:pic>
      <p:sp>
        <p:nvSpPr>
          <p:cNvPr id="5" name="TekstSylinder 4"/>
          <p:cNvSpPr txBox="1"/>
          <p:nvPr/>
        </p:nvSpPr>
        <p:spPr>
          <a:xfrm>
            <a:off x="7668344" y="4677984"/>
            <a:ext cx="1080120" cy="369332"/>
          </a:xfrm>
          <a:prstGeom prst="rect">
            <a:avLst/>
          </a:prstGeom>
          <a:noFill/>
        </p:spPr>
        <p:txBody>
          <a:bodyPr wrap="square" rtlCol="0">
            <a:spAutoFit/>
          </a:bodyPr>
          <a:lstStyle/>
          <a:p>
            <a:r>
              <a:rPr lang="nb-NO" dirty="0" smtClean="0"/>
              <a:t>Figur </a:t>
            </a:r>
            <a:r>
              <a:rPr lang="nb-NO" dirty="0" smtClean="0"/>
              <a:t>5</a:t>
            </a:r>
            <a:endParaRPr lang="nb-NO" dirty="0"/>
          </a:p>
        </p:txBody>
      </p:sp>
    </p:spTree>
    <p:extLst>
      <p:ext uri="{BB962C8B-B14F-4D97-AF65-F5344CB8AC3E}">
        <p14:creationId xmlns:p14="http://schemas.microsoft.com/office/powerpoint/2010/main" val="21539117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35</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666820117"/>
              </p:ext>
            </p:extLst>
          </p:nvPr>
        </p:nvGraphicFramePr>
        <p:xfrm>
          <a:off x="457200" y="1200150"/>
          <a:ext cx="8229600" cy="2453640"/>
        </p:xfrm>
        <a:graphic>
          <a:graphicData uri="http://schemas.openxmlformats.org/drawingml/2006/table">
            <a:tbl>
              <a:tblPr firstRow="1" bandRow="1">
                <a:tableStyleId>{7DF18680-E054-41AD-8BC1-D1AEF772440D}</a:tableStyleId>
              </a:tblPr>
              <a:tblGrid>
                <a:gridCol w="4114800"/>
                <a:gridCol w="4114800"/>
              </a:tblGrid>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Tildelt budsjett </a:t>
                      </a:r>
                      <a:endParaRPr lang="nb-NO" sz="1400" b="1" kern="1200" dirty="0" smtClean="0">
                        <a:solidFill>
                          <a:schemeClr val="lt1"/>
                        </a:solidFill>
                        <a:effectLst/>
                        <a:latin typeface="+mn-lt"/>
                        <a:ea typeface="+mn-ea"/>
                        <a:cs typeface="+mn-cs"/>
                      </a:endParaRPr>
                    </a:p>
                  </a:txBody>
                  <a:tcPr marT="34290" marB="34290"/>
                </a:tc>
                <a:tc>
                  <a:txBody>
                    <a:bodyPr/>
                    <a:lstStyle/>
                    <a:p>
                      <a:endParaRPr lang="nb-NO" sz="1400" dirty="0"/>
                    </a:p>
                  </a:txBody>
                  <a:tcPr marT="34290" marB="34290"/>
                </a:tc>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Tilgjengelig tid for medarbeiderressurser </a:t>
                      </a:r>
                      <a:endParaRPr lang="nb-NO" sz="1400" b="0" kern="1200" dirty="0" smtClean="0">
                        <a:solidFill>
                          <a:schemeClr val="dk1"/>
                        </a:solidFill>
                        <a:effectLst/>
                        <a:latin typeface="+mn-lt"/>
                        <a:ea typeface="+mn-ea"/>
                        <a:cs typeface="+mn-cs"/>
                      </a:endParaRPr>
                    </a:p>
                  </a:txBody>
                  <a:tcPr marT="34290" marB="34290"/>
                </a:tc>
                <a:tc>
                  <a:txBody>
                    <a:bodyPr/>
                    <a:lstStyle/>
                    <a:p>
                      <a:endParaRPr lang="nb-NO" sz="1400" dirty="0"/>
                    </a:p>
                  </a:txBody>
                  <a:tcPr marT="34290" marB="34290"/>
                </a:tc>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Frivilligtid </a:t>
                      </a:r>
                      <a:endParaRPr lang="nb-NO" sz="1400" b="0" kern="1200" dirty="0" smtClean="0">
                        <a:solidFill>
                          <a:schemeClr val="dk1"/>
                        </a:solidFill>
                        <a:effectLst/>
                        <a:latin typeface="+mn-lt"/>
                        <a:ea typeface="+mn-ea"/>
                        <a:cs typeface="+mn-cs"/>
                      </a:endParaRPr>
                    </a:p>
                  </a:txBody>
                  <a:tcPr marT="34290" marB="34290"/>
                </a:tc>
                <a:tc>
                  <a:txBody>
                    <a:bodyPr/>
                    <a:lstStyle/>
                    <a:p>
                      <a:endParaRPr lang="nb-NO" sz="1400"/>
                    </a:p>
                  </a:txBody>
                  <a:tcPr marT="34290" marB="34290"/>
                </a:tc>
              </a:tr>
              <a:tr h="278130">
                <a:tc>
                  <a:txBody>
                    <a:bodyPr/>
                    <a:lstStyle/>
                    <a:p>
                      <a:pPr eaLnBrk="0"/>
                      <a:r>
                        <a:rPr lang="nb-NO" sz="1400" kern="1200" dirty="0" smtClean="0">
                          <a:effectLst/>
                        </a:rPr>
                        <a:t>Utstyr </a:t>
                      </a:r>
                      <a:endParaRPr lang="nb-NO" sz="1400" b="0" kern="1200" dirty="0">
                        <a:solidFill>
                          <a:schemeClr val="dk1"/>
                        </a:solidFill>
                        <a:effectLst/>
                        <a:latin typeface="+mn-lt"/>
                        <a:ea typeface="+mn-ea"/>
                        <a:cs typeface="+mn-cs"/>
                      </a:endParaRPr>
                    </a:p>
                  </a:txBody>
                  <a:tcPr marT="34290" marB="34290"/>
                </a:tc>
                <a:tc>
                  <a:txBody>
                    <a:bodyPr/>
                    <a:lstStyle/>
                    <a:p>
                      <a:endParaRPr lang="nb-NO" sz="1400"/>
                    </a:p>
                  </a:txBody>
                  <a:tcPr marT="34290" marB="34290"/>
                </a:tc>
              </a:tr>
              <a:tr h="278130">
                <a:tc>
                  <a:txBody>
                    <a:bodyPr/>
                    <a:lstStyle/>
                    <a:p>
                      <a:r>
                        <a:rPr lang="nb-NO" sz="1400" dirty="0" smtClean="0"/>
                        <a:t>Anlegg</a:t>
                      </a:r>
                      <a:endParaRPr lang="nb-NO" sz="1400" dirty="0"/>
                    </a:p>
                  </a:txBody>
                  <a:tcPr marT="34290" marB="34290"/>
                </a:tc>
                <a:tc>
                  <a:txBody>
                    <a:bodyPr/>
                    <a:lstStyle/>
                    <a:p>
                      <a:endParaRPr lang="nb-NO" sz="1400" dirty="0"/>
                    </a:p>
                  </a:txBody>
                  <a:tcPr marT="34290" marB="34290"/>
                </a:tc>
              </a:tr>
              <a:tr h="278130">
                <a:tc>
                  <a:txBody>
                    <a:bodyPr/>
                    <a:lstStyle/>
                    <a:p>
                      <a:r>
                        <a:rPr lang="nb-NO" sz="1400" dirty="0" smtClean="0"/>
                        <a:t>Servicestøtte</a:t>
                      </a:r>
                      <a:endParaRPr lang="nb-NO" sz="1400" dirty="0"/>
                    </a:p>
                  </a:txBody>
                  <a:tcPr marT="34290" marB="34290"/>
                </a:tc>
                <a:tc>
                  <a:txBody>
                    <a:bodyPr/>
                    <a:lstStyle/>
                    <a:p>
                      <a:endParaRPr lang="nb-NO" sz="1400"/>
                    </a:p>
                  </a:txBody>
                  <a:tcPr marT="34290" marB="34290"/>
                </a:tc>
              </a:tr>
              <a:tr h="278130">
                <a:tc>
                  <a:txBody>
                    <a:bodyPr/>
                    <a:lstStyle/>
                    <a:p>
                      <a:r>
                        <a:rPr lang="nb-NO" sz="1400" dirty="0" smtClean="0"/>
                        <a:t>Annet parallelt prosjekt</a:t>
                      </a:r>
                      <a:endParaRPr lang="nb-NO" sz="1400" dirty="0"/>
                    </a:p>
                  </a:txBody>
                  <a:tcPr marT="34290" marB="34290"/>
                </a:tc>
                <a:tc>
                  <a:txBody>
                    <a:bodyPr/>
                    <a:lstStyle/>
                    <a:p>
                      <a:endParaRPr lang="nb-NO" sz="1400" dirty="0"/>
                    </a:p>
                  </a:txBody>
                  <a:tcPr marT="34290" marB="34290"/>
                </a:tc>
              </a:tr>
              <a:tr h="480060">
                <a:tc>
                  <a:txBody>
                    <a:bodyPr/>
                    <a:lstStyle/>
                    <a:p>
                      <a:r>
                        <a:rPr lang="nb-NO" sz="1400" dirty="0" smtClean="0"/>
                        <a:t>Bidrag fra samarbeidspartnere og interessenter</a:t>
                      </a:r>
                      <a:endParaRPr lang="nb-NO" sz="1400"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9720202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36: </a:t>
            </a:r>
            <a:r>
              <a:rPr lang="nb-NO" b="1" dirty="0" smtClean="0"/>
              <a:t>Ressursoversikt per intervensjon</a:t>
            </a:r>
            <a:endParaRPr lang="nb-NO" b="1" dirty="0"/>
          </a:p>
        </p:txBody>
      </p:sp>
      <p:sp>
        <p:nvSpPr>
          <p:cNvPr id="3" name="Plassholder for innhold 2"/>
          <p:cNvSpPr>
            <a:spLocks noGrp="1"/>
          </p:cNvSpPr>
          <p:nvPr>
            <p:ph idx="1"/>
          </p:nvPr>
        </p:nvSpPr>
        <p:spPr/>
        <p:txBody>
          <a:bodyPr>
            <a:normAutofit lnSpcReduction="10000"/>
          </a:bodyPr>
          <a:lstStyle/>
          <a:p>
            <a:pPr marL="0" indent="0">
              <a:buNone/>
            </a:pPr>
            <a:r>
              <a:rPr lang="nb-NO" b="1" dirty="0"/>
              <a:t>Dette verktøyet oppsummerer fordelingen på hver intervensjonstype eller -form som er en del av den </a:t>
            </a:r>
            <a:r>
              <a:rPr lang="nb-NO" b="1"/>
              <a:t>endelige </a:t>
            </a:r>
            <a:r>
              <a:rPr lang="nb-NO" b="1" smtClean="0"/>
              <a:t>intervensjonsplanen</a:t>
            </a:r>
          </a:p>
          <a:p>
            <a:pPr marL="0" indent="0">
              <a:buNone/>
            </a:pPr>
            <a:endParaRPr lang="nb-NO" b="1" dirty="0"/>
          </a:p>
          <a:p>
            <a:pPr eaLnBrk="0"/>
            <a:r>
              <a:rPr lang="nb-NO" b="1" dirty="0" smtClean="0"/>
              <a:t>Hvordan </a:t>
            </a:r>
            <a:r>
              <a:rPr lang="nb-NO" b="1" dirty="0"/>
              <a:t>og hvorfor:</a:t>
            </a:r>
            <a:r>
              <a:rPr lang="nb-NO" dirty="0"/>
              <a:t> I samarbeid med økonomimedarbeidere bør det utarbeides en detaljert økonomi- og ressursplan. Denne bør inneholde detaljert informasjon om hvilke ressurser som tildeles til hvilket element av programmet i hvilken tidsperiode. Programbudsjettet bør kontrolleres hyppig for å vurdere forutsetninger</a:t>
            </a:r>
            <a:r>
              <a:rPr lang="nb-NO" dirty="0" smtClean="0"/>
              <a:t>. </a:t>
            </a:r>
            <a:r>
              <a:rPr lang="nb-NO" dirty="0"/>
              <a:t>Bruk ett ark for hvert trinn i programmet</a:t>
            </a:r>
          </a:p>
          <a:p>
            <a:endParaRPr lang="nb-NO" dirty="0"/>
          </a:p>
        </p:txBody>
      </p:sp>
    </p:spTree>
    <p:extLst>
      <p:ext uri="{BB962C8B-B14F-4D97-AF65-F5344CB8AC3E}">
        <p14:creationId xmlns:p14="http://schemas.microsoft.com/office/powerpoint/2010/main" val="11861725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Verktøy 36</a:t>
            </a:r>
            <a:endParaRPr lang="nb-NO" dirty="0"/>
          </a:p>
        </p:txBody>
      </p:sp>
      <p:graphicFrame>
        <p:nvGraphicFramePr>
          <p:cNvPr id="2" name="Plassholder for innhold 1"/>
          <p:cNvGraphicFramePr>
            <a:graphicFrameLocks noGrp="1"/>
          </p:cNvGraphicFramePr>
          <p:nvPr>
            <p:ph idx="1"/>
            <p:extLst>
              <p:ext uri="{D42A27DB-BD31-4B8C-83A1-F6EECF244321}">
                <p14:modId xmlns:p14="http://schemas.microsoft.com/office/powerpoint/2010/main" val="3741257375"/>
              </p:ext>
            </p:extLst>
          </p:nvPr>
        </p:nvGraphicFramePr>
        <p:xfrm>
          <a:off x="468313" y="1274763"/>
          <a:ext cx="8207376" cy="3479800"/>
        </p:xfrm>
        <a:graphic>
          <a:graphicData uri="http://schemas.openxmlformats.org/drawingml/2006/table">
            <a:tbl>
              <a:tblPr firstRow="1" bandRow="1">
                <a:tableStyleId>{7DF18680-E054-41AD-8BC1-D1AEF772440D}</a:tableStyleId>
              </a:tblPr>
              <a:tblGrid>
                <a:gridCol w="2051844"/>
                <a:gridCol w="2051844"/>
                <a:gridCol w="2051844"/>
                <a:gridCol w="2051844"/>
              </a:tblGrid>
              <a:tr h="370840">
                <a:tc>
                  <a:txBody>
                    <a:bodyPr/>
                    <a:lstStyle/>
                    <a:p>
                      <a:r>
                        <a:rPr lang="nb-NO" dirty="0" smtClean="0"/>
                        <a:t>Intervensjon</a:t>
                      </a:r>
                      <a:endParaRPr lang="nb-NO" dirty="0"/>
                    </a:p>
                  </a:txBody>
                  <a:tcPr/>
                </a:tc>
                <a:tc>
                  <a:txBody>
                    <a:bodyPr/>
                    <a:lstStyle/>
                    <a:p>
                      <a:r>
                        <a:rPr lang="nb-NO" dirty="0" smtClean="0"/>
                        <a:t>Tildelte midler</a:t>
                      </a:r>
                      <a:endParaRPr lang="nb-NO" dirty="0"/>
                    </a:p>
                  </a:txBody>
                  <a:tcPr/>
                </a:tc>
                <a:tc>
                  <a:txBody>
                    <a:bodyPr/>
                    <a:lstStyle/>
                    <a:p>
                      <a:r>
                        <a:rPr lang="nb-NO" dirty="0" smtClean="0"/>
                        <a:t>Andre resurser</a:t>
                      </a:r>
                      <a:endParaRPr lang="nb-NO" dirty="0"/>
                    </a:p>
                  </a:txBody>
                  <a:tcPr/>
                </a:tc>
                <a:tc>
                  <a:txBody>
                    <a:bodyPr/>
                    <a:lstStyle/>
                    <a:p>
                      <a:r>
                        <a:rPr lang="nb-NO" dirty="0" smtClean="0"/>
                        <a:t>Tidsperiode</a:t>
                      </a:r>
                      <a:endParaRPr lang="nb-NO" dirty="0"/>
                    </a:p>
                  </a:txBody>
                  <a:tcPr/>
                </a:tc>
              </a:tr>
              <a:tr h="370840">
                <a:tc>
                  <a:txBody>
                    <a:bodyPr/>
                    <a:lstStyle/>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a:p>
                  </a:txBody>
                  <a:tcPr/>
                </a:tc>
                <a:tc>
                  <a:txBody>
                    <a:bodyPr/>
                    <a:lstStyle/>
                    <a:p>
                      <a:endParaRPr lang="nb-NO"/>
                    </a:p>
                  </a:txBody>
                  <a:tcPr/>
                </a:tc>
                <a:tc>
                  <a:txBody>
                    <a:bodyPr/>
                    <a:lstStyle/>
                    <a:p>
                      <a:endParaRPr lang="nb-NO" dirty="0"/>
                    </a:p>
                  </a:txBody>
                  <a:tcPr/>
                </a:tc>
                <a:tc>
                  <a:txBody>
                    <a:bodyPr/>
                    <a:lstStyle/>
                    <a:p>
                      <a:endParaRPr lang="nb-NO" dirty="0"/>
                    </a:p>
                  </a:txBody>
                  <a:tcPr/>
                </a:tc>
              </a:tr>
            </a:tbl>
          </a:graphicData>
        </a:graphic>
      </p:graphicFrame>
      <p:sp>
        <p:nvSpPr>
          <p:cNvPr id="9" name="Plassholder for dato 8"/>
          <p:cNvSpPr>
            <a:spLocks noGrp="1"/>
          </p:cNvSpPr>
          <p:nvPr>
            <p:ph type="dt" sz="half" idx="2"/>
          </p:nvPr>
        </p:nvSpPr>
        <p:spPr/>
        <p:txBody>
          <a:bodyPr/>
          <a:lstStyle/>
          <a:p>
            <a:fld id="{CF2D521A-A34B-4285-B2D4-8B2E3B8049CA}" type="datetime1">
              <a:rPr lang="nb-NO" smtClean="0"/>
              <a:t>07.07.2016</a:t>
            </a:fld>
            <a:endParaRPr lang="nb-NO" dirty="0"/>
          </a:p>
        </p:txBody>
      </p:sp>
      <p:sp>
        <p:nvSpPr>
          <p:cNvPr id="10" name="Plassholder for bunntekst 9"/>
          <p:cNvSpPr>
            <a:spLocks noGrp="1"/>
          </p:cNvSpPr>
          <p:nvPr>
            <p:ph type="ftr" sz="quarter" idx="3"/>
          </p:nvPr>
        </p:nvSpPr>
        <p:spPr/>
        <p:txBody>
          <a:bodyPr/>
          <a:lstStyle/>
          <a:p>
            <a:r>
              <a:rPr lang="nb-NO" smtClean="0"/>
              <a:t>Tema for presentasjonen</a:t>
            </a:r>
            <a:endParaRPr lang="nb-NO" dirty="0"/>
          </a:p>
        </p:txBody>
      </p:sp>
      <p:sp>
        <p:nvSpPr>
          <p:cNvPr id="11" name="Plassholder for lysbildenummer 10"/>
          <p:cNvSpPr>
            <a:spLocks noGrp="1"/>
          </p:cNvSpPr>
          <p:nvPr>
            <p:ph type="sldNum" sz="quarter" idx="4"/>
          </p:nvPr>
        </p:nvSpPr>
        <p:spPr/>
        <p:txBody>
          <a:bodyPr/>
          <a:lstStyle/>
          <a:p>
            <a:fld id="{CDA22134-EA94-4B2E-9154-EB8F13265450}" type="slidenum">
              <a:rPr lang="nb-NO" smtClean="0"/>
              <a:pPr/>
              <a:t>102</a:t>
            </a:fld>
            <a:endParaRPr lang="nb-NO" dirty="0"/>
          </a:p>
        </p:txBody>
      </p:sp>
    </p:spTree>
    <p:extLst>
      <p:ext uri="{BB962C8B-B14F-4D97-AF65-F5344CB8AC3E}">
        <p14:creationId xmlns:p14="http://schemas.microsoft.com/office/powerpoint/2010/main" val="40243131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Vedta/beslutte</a:t>
            </a:r>
            <a:br>
              <a:rPr lang="nb-NO" sz="2800" dirty="0" smtClean="0">
                <a:solidFill>
                  <a:schemeClr val="accent4">
                    <a:lumMod val="75000"/>
                  </a:schemeClr>
                </a:solidFill>
              </a:rPr>
            </a:br>
            <a:r>
              <a:rPr lang="nb-NO" sz="2800" dirty="0"/>
              <a:t>Verktøy </a:t>
            </a:r>
            <a:r>
              <a:rPr lang="nb-NO" sz="2800" dirty="0" smtClean="0"/>
              <a:t>30-36: </a:t>
            </a:r>
            <a:br>
              <a:rPr lang="nb-NO" sz="2800" dirty="0" smtClean="0"/>
            </a:br>
            <a:r>
              <a:rPr lang="nb-NO" sz="2800" dirty="0" smtClean="0"/>
              <a:t>Planlegge implementering</a:t>
            </a:r>
            <a:endParaRPr lang="nb-NO" sz="2800" dirty="0"/>
          </a:p>
        </p:txBody>
      </p:sp>
      <p:sp>
        <p:nvSpPr>
          <p:cNvPr id="3" name="Plassholder for tekst 2"/>
          <p:cNvSpPr>
            <a:spLocks noGrp="1"/>
          </p:cNvSpPr>
          <p:nvPr>
            <p:ph type="body" idx="1"/>
          </p:nvPr>
        </p:nvSpPr>
        <p:spPr/>
        <p:txBody>
          <a:bodyPr/>
          <a:lstStyle/>
          <a:p>
            <a:endParaRPr lang="nb-NO" dirty="0"/>
          </a:p>
        </p:txBody>
      </p:sp>
      <p:sp>
        <p:nvSpPr>
          <p:cNvPr id="5" name="Ellipse 4"/>
          <p:cNvSpPr/>
          <p:nvPr/>
        </p:nvSpPr>
        <p:spPr>
          <a:xfrm rot="1720081">
            <a:off x="5869540" y="348752"/>
            <a:ext cx="3168352" cy="1512168"/>
          </a:xfrm>
          <a:prstGeom prst="ellipse">
            <a:avLst/>
          </a:prstGeom>
          <a:solidFill>
            <a:schemeClr val="tx1">
              <a:lumMod val="50000"/>
              <a:lumOff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a:t>8</a:t>
            </a:r>
          </a:p>
        </p:txBody>
      </p:sp>
    </p:spTree>
    <p:extLst>
      <p:ext uri="{BB962C8B-B14F-4D97-AF65-F5344CB8AC3E}">
        <p14:creationId xmlns:p14="http://schemas.microsoft.com/office/powerpoint/2010/main" val="2670710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 under oppgave 8</a:t>
            </a:r>
            <a:endParaRPr lang="nb-NO" dirty="0"/>
          </a:p>
        </p:txBody>
      </p:sp>
      <p:sp>
        <p:nvSpPr>
          <p:cNvPr id="3" name="Plassholder for innhold 2"/>
          <p:cNvSpPr>
            <a:spLocks noGrp="1"/>
          </p:cNvSpPr>
          <p:nvPr>
            <p:ph idx="1"/>
          </p:nvPr>
        </p:nvSpPr>
        <p:spPr/>
        <p:txBody>
          <a:bodyPr/>
          <a:lstStyle/>
          <a:p>
            <a:r>
              <a:rPr lang="nb-NO" dirty="0" smtClean="0"/>
              <a:t>Administrere samarbeidspartnere, risiko og muligheter</a:t>
            </a:r>
          </a:p>
          <a:p>
            <a:r>
              <a:rPr lang="nb-NO" dirty="0" smtClean="0"/>
              <a:t>Rapportere om prosess</a:t>
            </a:r>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104</a:t>
            </a:fld>
            <a:endParaRPr lang="nb-NO" dirty="0"/>
          </a:p>
        </p:txBody>
      </p:sp>
    </p:spTree>
    <p:extLst>
      <p:ext uri="{BB962C8B-B14F-4D97-AF65-F5344CB8AC3E}">
        <p14:creationId xmlns:p14="http://schemas.microsoft.com/office/powerpoint/2010/main" val="7412933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33446"/>
            <a:ext cx="8208000" cy="1140954"/>
          </a:xfrm>
        </p:spPr>
        <p:txBody>
          <a:bodyPr/>
          <a:lstStyle/>
          <a:p>
            <a:r>
              <a:rPr lang="nb-NO" dirty="0" smtClean="0"/>
              <a:t>Verktøy 37: </a:t>
            </a:r>
            <a:r>
              <a:rPr lang="nb-NO" b="1" dirty="0" smtClean="0"/>
              <a:t>Registrering av bidrag </a:t>
            </a:r>
            <a:r>
              <a:rPr lang="nb-NO" b="1" dirty="0"/>
              <a:t>fra </a:t>
            </a:r>
            <a:r>
              <a:rPr lang="nb-NO" b="1" dirty="0" smtClean="0"/>
              <a:t>samarbeidspartnere/interessenter</a:t>
            </a:r>
            <a:endParaRPr lang="nb-NO" dirty="0"/>
          </a:p>
        </p:txBody>
      </p:sp>
      <p:sp>
        <p:nvSpPr>
          <p:cNvPr id="3" name="Plassholder for innhold 2"/>
          <p:cNvSpPr>
            <a:spLocks noGrp="1"/>
          </p:cNvSpPr>
          <p:nvPr>
            <p:ph idx="1"/>
          </p:nvPr>
        </p:nvSpPr>
        <p:spPr/>
        <p:txBody>
          <a:bodyPr>
            <a:normAutofit/>
          </a:bodyPr>
          <a:lstStyle/>
          <a:p>
            <a:pPr marL="0" indent="0">
              <a:buNone/>
            </a:pPr>
            <a:r>
              <a:rPr lang="nb-NO" b="1" dirty="0"/>
              <a:t>Dette verktøyet hjelper deg med å registrere hva hver samarbeidspartner eller interessent skal bidra med i </a:t>
            </a:r>
            <a:r>
              <a:rPr lang="nb-NO" b="1" dirty="0" smtClean="0"/>
              <a:t>programmet</a:t>
            </a:r>
          </a:p>
          <a:p>
            <a:pPr marL="0" indent="0">
              <a:buNone/>
            </a:pPr>
            <a:endParaRPr lang="nb-NO" b="1" dirty="0"/>
          </a:p>
          <a:p>
            <a:pPr eaLnBrk="0"/>
            <a:r>
              <a:rPr lang="nb-NO" b="1" dirty="0" smtClean="0"/>
              <a:t>Hvordan </a:t>
            </a:r>
            <a:r>
              <a:rPr lang="nb-NO" b="1" dirty="0"/>
              <a:t>og hvorfor:</a:t>
            </a:r>
            <a:r>
              <a:rPr lang="nb-NO" dirty="0"/>
              <a:t> Gi en detaljert beskrivelse av hvordan alle prioriterte samarbeidspartnere skal bidra til programmet, og hvordan både du og de skal evaluere bidragene. Denne planen er med på å </a:t>
            </a:r>
            <a:r>
              <a:rPr lang="nb-NO" dirty="0" err="1"/>
              <a:t>målrette</a:t>
            </a:r>
            <a:r>
              <a:rPr lang="nb-NO" dirty="0"/>
              <a:t> innsatsen for å engasjere viktige samarbeidende organisasjoner.</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105</a:t>
            </a:fld>
            <a:endParaRPr lang="nb-NO" dirty="0"/>
          </a:p>
        </p:txBody>
      </p:sp>
    </p:spTree>
    <p:extLst>
      <p:ext uri="{BB962C8B-B14F-4D97-AF65-F5344CB8AC3E}">
        <p14:creationId xmlns:p14="http://schemas.microsoft.com/office/powerpoint/2010/main" val="22910929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37</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373671042"/>
              </p:ext>
            </p:extLst>
          </p:nvPr>
        </p:nvGraphicFramePr>
        <p:xfrm>
          <a:off x="468313" y="1274763"/>
          <a:ext cx="8207376" cy="2966720"/>
        </p:xfrm>
        <a:graphic>
          <a:graphicData uri="http://schemas.openxmlformats.org/drawingml/2006/table">
            <a:tbl>
              <a:tblPr firstRow="1" bandRow="1">
                <a:tableStyleId>{073A0DAA-6AF3-43AB-8588-CEC1D06C72B9}</a:tableStyleId>
              </a:tblPr>
              <a:tblGrid>
                <a:gridCol w="2735792"/>
                <a:gridCol w="2735792"/>
                <a:gridCol w="2735792"/>
              </a:tblGrid>
              <a:tr h="370840">
                <a:tc>
                  <a:txBody>
                    <a:bodyPr/>
                    <a:lstStyle/>
                    <a:p>
                      <a:r>
                        <a:rPr lang="nb-NO" dirty="0" smtClean="0"/>
                        <a:t>Samarbeidspartner</a:t>
                      </a:r>
                      <a:endParaRPr lang="nb-NO" dirty="0"/>
                    </a:p>
                  </a:txBody>
                  <a:tcPr/>
                </a:tc>
                <a:tc>
                  <a:txBody>
                    <a:bodyPr/>
                    <a:lstStyle/>
                    <a:p>
                      <a:r>
                        <a:rPr lang="nb-NO" dirty="0" smtClean="0"/>
                        <a:t>Mål for relasjon</a:t>
                      </a:r>
                      <a:endParaRPr lang="nb-NO" dirty="0"/>
                    </a:p>
                  </a:txBody>
                  <a:tcPr/>
                </a:tc>
                <a:tc>
                  <a:txBody>
                    <a:bodyPr/>
                    <a:lstStyle/>
                    <a:p>
                      <a:r>
                        <a:rPr lang="nb-NO" dirty="0" smtClean="0"/>
                        <a:t>Hvordan evaluere</a:t>
                      </a:r>
                      <a:endParaRPr lang="nb-NO" dirty="0"/>
                    </a:p>
                  </a:txBody>
                  <a:tcPr/>
                </a:tc>
              </a:tr>
              <a:tr h="370840">
                <a:tc>
                  <a:txBody>
                    <a:bodyPr/>
                    <a:lstStyle/>
                    <a:p>
                      <a:endParaRPr lang="nb-NO"/>
                    </a:p>
                  </a:txBody>
                  <a:tcPr/>
                </a:tc>
                <a:tc>
                  <a:txBody>
                    <a:bodyPr/>
                    <a:lstStyle/>
                    <a:p>
                      <a:endParaRPr lang="nb-NO" dirty="0"/>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dirty="0"/>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106</a:t>
            </a:fld>
            <a:endParaRPr lang="nb-NO" dirty="0"/>
          </a:p>
        </p:txBody>
      </p:sp>
    </p:spTree>
    <p:extLst>
      <p:ext uri="{BB962C8B-B14F-4D97-AF65-F5344CB8AC3E}">
        <p14:creationId xmlns:p14="http://schemas.microsoft.com/office/powerpoint/2010/main" val="17706389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33446"/>
            <a:ext cx="8208000" cy="1140954"/>
          </a:xfrm>
        </p:spPr>
        <p:txBody>
          <a:bodyPr/>
          <a:lstStyle/>
          <a:p>
            <a:r>
              <a:rPr lang="nb-NO" dirty="0" smtClean="0"/>
              <a:t>Verktøy 38: </a:t>
            </a:r>
            <a:r>
              <a:rPr lang="nb-NO" b="1" dirty="0"/>
              <a:t>Plan for å administrere </a:t>
            </a:r>
            <a:r>
              <a:rPr lang="nb-NO" b="1" dirty="0" smtClean="0"/>
              <a:t>samarbeidspartnere/interessenter</a:t>
            </a:r>
            <a:endParaRPr lang="nb-NO" dirty="0"/>
          </a:p>
        </p:txBody>
      </p:sp>
      <p:sp>
        <p:nvSpPr>
          <p:cNvPr id="3" name="Plassholder for innhold 2"/>
          <p:cNvSpPr>
            <a:spLocks noGrp="1"/>
          </p:cNvSpPr>
          <p:nvPr>
            <p:ph idx="1"/>
          </p:nvPr>
        </p:nvSpPr>
        <p:spPr/>
        <p:txBody>
          <a:bodyPr/>
          <a:lstStyle/>
          <a:p>
            <a:pPr marL="0" indent="0">
              <a:buNone/>
            </a:pPr>
            <a:r>
              <a:rPr lang="nb-NO" b="1" dirty="0"/>
              <a:t>Bruk dette verktøyet for å definere hvordan du vil administrere forholdet til hver </a:t>
            </a:r>
            <a:r>
              <a:rPr lang="nb-NO" b="1" dirty="0" smtClean="0"/>
              <a:t>interessent</a:t>
            </a:r>
          </a:p>
          <a:p>
            <a:pPr marL="0" indent="0">
              <a:buNone/>
            </a:pPr>
            <a:endParaRPr lang="nb-NO" b="1" dirty="0"/>
          </a:p>
          <a:p>
            <a:pPr eaLnBrk="0"/>
            <a:r>
              <a:rPr lang="nb-NO" b="1" dirty="0" smtClean="0"/>
              <a:t>Hvordan </a:t>
            </a:r>
            <a:r>
              <a:rPr lang="nb-NO" b="1" dirty="0"/>
              <a:t>og hvorfor: </a:t>
            </a:r>
            <a:r>
              <a:rPr lang="nb-NO" dirty="0"/>
              <a:t>Definere mekanismene og systemene, møtene osv. som skal holde alle interessentene engasjert i intervensjonen. Dette vil være til hjelp for å administrere og maksimere bidrag fra samarbeidspartnere og interessenter slik at målene for programmet nås.</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107</a:t>
            </a:fld>
            <a:endParaRPr lang="nb-NO" dirty="0"/>
          </a:p>
        </p:txBody>
      </p:sp>
    </p:spTree>
    <p:extLst>
      <p:ext uri="{BB962C8B-B14F-4D97-AF65-F5344CB8AC3E}">
        <p14:creationId xmlns:p14="http://schemas.microsoft.com/office/powerpoint/2010/main" val="3973099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38</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660400107"/>
              </p:ext>
            </p:extLst>
          </p:nvPr>
        </p:nvGraphicFramePr>
        <p:xfrm>
          <a:off x="468313" y="1274763"/>
          <a:ext cx="8207376" cy="2966720"/>
        </p:xfrm>
        <a:graphic>
          <a:graphicData uri="http://schemas.openxmlformats.org/drawingml/2006/table">
            <a:tbl>
              <a:tblPr firstRow="1" bandRow="1">
                <a:tableStyleId>{073A0DAA-6AF3-43AB-8588-CEC1D06C72B9}</a:tableStyleId>
              </a:tblPr>
              <a:tblGrid>
                <a:gridCol w="2735792"/>
                <a:gridCol w="2735792"/>
                <a:gridCol w="2735792"/>
              </a:tblGrid>
              <a:tr h="370840">
                <a:tc>
                  <a:txBody>
                    <a:bodyPr/>
                    <a:lstStyle/>
                    <a:p>
                      <a:r>
                        <a:rPr lang="nb-NO" dirty="0" smtClean="0"/>
                        <a:t>Samarbeidspartner</a:t>
                      </a:r>
                      <a:endParaRPr lang="nb-NO" dirty="0"/>
                    </a:p>
                  </a:txBody>
                  <a:tcPr/>
                </a:tc>
                <a:tc>
                  <a:txBody>
                    <a:bodyPr/>
                    <a:lstStyle/>
                    <a:p>
                      <a:r>
                        <a:rPr lang="nb-NO" dirty="0" smtClean="0"/>
                        <a:t>Hvordan engasjert</a:t>
                      </a:r>
                      <a:endParaRPr lang="nb-NO" dirty="0"/>
                    </a:p>
                  </a:txBody>
                  <a:tcPr/>
                </a:tc>
                <a:tc>
                  <a:txBody>
                    <a:bodyPr/>
                    <a:lstStyle/>
                    <a:p>
                      <a:r>
                        <a:rPr lang="nb-NO" dirty="0" smtClean="0"/>
                        <a:t>Hvordan fulgt</a:t>
                      </a:r>
                      <a:r>
                        <a:rPr lang="nb-NO" baseline="0" dirty="0" smtClean="0"/>
                        <a:t> opp</a:t>
                      </a:r>
                      <a:endParaRPr lang="nb-NO" dirty="0"/>
                    </a:p>
                  </a:txBody>
                  <a:tcPr/>
                </a:tc>
              </a:tr>
              <a:tr h="370840">
                <a:tc>
                  <a:txBody>
                    <a:bodyPr/>
                    <a:lstStyle/>
                    <a:p>
                      <a:endParaRPr lang="nb-NO"/>
                    </a:p>
                  </a:txBody>
                  <a:tcPr/>
                </a:tc>
                <a:tc>
                  <a:txBody>
                    <a:bodyPr/>
                    <a:lstStyle/>
                    <a:p>
                      <a:endParaRPr lang="nb-NO" dirty="0"/>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dirty="0"/>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108</a:t>
            </a:fld>
            <a:endParaRPr lang="nb-NO" dirty="0"/>
          </a:p>
        </p:txBody>
      </p:sp>
    </p:spTree>
    <p:extLst>
      <p:ext uri="{BB962C8B-B14F-4D97-AF65-F5344CB8AC3E}">
        <p14:creationId xmlns:p14="http://schemas.microsoft.com/office/powerpoint/2010/main" val="18030197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39: </a:t>
            </a:r>
            <a:r>
              <a:rPr lang="nb-NO" b="1" dirty="0"/>
              <a:t>Registrere risiko </a:t>
            </a:r>
            <a:endParaRPr lang="nb-NO" dirty="0"/>
          </a:p>
        </p:txBody>
      </p:sp>
      <p:sp>
        <p:nvSpPr>
          <p:cNvPr id="3" name="Plassholder for innhold 2"/>
          <p:cNvSpPr>
            <a:spLocks noGrp="1"/>
          </p:cNvSpPr>
          <p:nvPr>
            <p:ph idx="1"/>
          </p:nvPr>
        </p:nvSpPr>
        <p:spPr/>
        <p:txBody>
          <a:bodyPr/>
          <a:lstStyle/>
          <a:p>
            <a:pPr marL="0" indent="0">
              <a:buNone/>
            </a:pPr>
            <a:r>
              <a:rPr lang="nb-NO" b="1" dirty="0"/>
              <a:t>Bruk dette verktøyet for å registrere risiko for programmet og hvordan du vil </a:t>
            </a:r>
            <a:r>
              <a:rPr lang="nb-NO" b="1" dirty="0" smtClean="0"/>
              <a:t>jobbe for å dempe </a:t>
            </a:r>
            <a:r>
              <a:rPr lang="nb-NO" b="1" dirty="0"/>
              <a:t>den</a:t>
            </a:r>
          </a:p>
          <a:p>
            <a:pPr eaLnBrk="0"/>
            <a:endParaRPr lang="nb-NO" b="1" dirty="0" smtClean="0"/>
          </a:p>
          <a:p>
            <a:pPr eaLnBrk="0"/>
            <a:r>
              <a:rPr lang="nb-NO" b="1" dirty="0" smtClean="0"/>
              <a:t>Hvordan </a:t>
            </a:r>
            <a:r>
              <a:rPr lang="nb-NO" b="1" dirty="0"/>
              <a:t>og hvorfor:</a:t>
            </a:r>
            <a:r>
              <a:rPr lang="nb-NO" dirty="0"/>
              <a:t> Risiko knyttet til gjennomføringen av programmet skal registreres og prioriteres for å sikre at det foreligger en ledelsesplan som kan redusere potensielle effekter og, om mulig, forhindre eventuelle negative risikokonsekvenser for programmet. (gi poeng til hver risiko 1 = lav, 5 = høy)</a:t>
            </a:r>
          </a:p>
          <a:p>
            <a:pPr eaLnBrk="0"/>
            <a:endParaRPr lang="nb-NO" dirty="0"/>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109</a:t>
            </a:fld>
            <a:endParaRPr lang="nb-NO" dirty="0"/>
          </a:p>
        </p:txBody>
      </p:sp>
    </p:spTree>
    <p:extLst>
      <p:ext uri="{BB962C8B-B14F-4D97-AF65-F5344CB8AC3E}">
        <p14:creationId xmlns:p14="http://schemas.microsoft.com/office/powerpoint/2010/main" val="66964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Tiltak ved ulike intervensjoner</a:t>
            </a:r>
            <a:endParaRPr lang="nb-NO" dirty="0"/>
          </a:p>
        </p:txBody>
      </p:sp>
      <p:sp>
        <p:nvSpPr>
          <p:cNvPr id="4" name="Plassholder for innhold 3"/>
          <p:cNvSpPr>
            <a:spLocks noGrp="1"/>
          </p:cNvSpPr>
          <p:nvPr>
            <p:ph idx="1"/>
          </p:nvPr>
        </p:nvSpPr>
        <p:spPr/>
        <p:txBody>
          <a:bodyPr>
            <a:normAutofit fontScale="92500" lnSpcReduction="10000"/>
          </a:bodyPr>
          <a:lstStyle/>
          <a:p>
            <a:pPr marL="0" indent="0">
              <a:buNone/>
            </a:pPr>
            <a:r>
              <a:rPr lang="nb-NO" dirty="0"/>
              <a:t>Et sosialt markedsføringsprogram består vanligvis av en miks av ulike intervensjoner, der noen appellerer til logikk mens andre fokuserer på følelser og valg man tar uten å tenke. For å velge den optimale miksen av intervensjoner er det viktig å stole på forskningsresultater og datainnsamling, f.eks. innsikt hos sluttbrukere. </a:t>
            </a:r>
          </a:p>
          <a:p>
            <a:pPr marL="0" indent="0">
              <a:buNone/>
            </a:pPr>
            <a:endParaRPr lang="nb-NO" dirty="0"/>
          </a:p>
          <a:p>
            <a:pPr marL="0" indent="0">
              <a:buNone/>
            </a:pPr>
            <a:r>
              <a:rPr lang="nb-NO" dirty="0"/>
              <a:t>Valget av intervensjonstyper og hvilken vekt som legges på disse, drives av vurderinger basert på data, innsikt, om intervensjonene er akseptable, og om de er mulige å opprettholde over tid. Fem intervensjonstyper er identifisert. Figur </a:t>
            </a:r>
            <a:r>
              <a:rPr lang="nb-NO" dirty="0" smtClean="0"/>
              <a:t>6 </a:t>
            </a:r>
            <a:r>
              <a:rPr lang="nb-NO" dirty="0"/>
              <a:t>identifiserer ulike tiltak som kan knyttes til hver intervensjonstype. </a:t>
            </a:r>
          </a:p>
          <a:p>
            <a:endParaRPr lang="nb-NO" dirty="0"/>
          </a:p>
        </p:txBody>
      </p:sp>
    </p:spTree>
    <p:extLst>
      <p:ext uri="{BB962C8B-B14F-4D97-AF65-F5344CB8AC3E}">
        <p14:creationId xmlns:p14="http://schemas.microsoft.com/office/powerpoint/2010/main" val="240627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39</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2488348276"/>
              </p:ext>
            </p:extLst>
          </p:nvPr>
        </p:nvGraphicFramePr>
        <p:xfrm>
          <a:off x="468313" y="1274763"/>
          <a:ext cx="8207376" cy="3337560"/>
        </p:xfrm>
        <a:graphic>
          <a:graphicData uri="http://schemas.openxmlformats.org/drawingml/2006/table">
            <a:tbl>
              <a:tblPr firstRow="1" bandRow="1">
                <a:tableStyleId>{073A0DAA-6AF3-43AB-8588-CEC1D06C72B9}</a:tableStyleId>
              </a:tblPr>
              <a:tblGrid>
                <a:gridCol w="2051844"/>
                <a:gridCol w="2051844"/>
                <a:gridCol w="2051844"/>
                <a:gridCol w="2051844"/>
              </a:tblGrid>
              <a:tr h="370840">
                <a:tc>
                  <a:txBody>
                    <a:bodyPr/>
                    <a:lstStyle/>
                    <a:p>
                      <a:r>
                        <a:rPr lang="nb-NO" dirty="0" smtClean="0"/>
                        <a:t>Risiko</a:t>
                      </a:r>
                      <a:endParaRPr lang="nb-NO" dirty="0"/>
                    </a:p>
                  </a:txBody>
                  <a:tcPr/>
                </a:tc>
                <a:tc>
                  <a:txBody>
                    <a:bodyPr/>
                    <a:lstStyle/>
                    <a:p>
                      <a:r>
                        <a:rPr lang="nb-NO" dirty="0" smtClean="0"/>
                        <a:t>Sannsynlighet</a:t>
                      </a:r>
                      <a:endParaRPr lang="nb-NO" dirty="0"/>
                    </a:p>
                  </a:txBody>
                  <a:tcPr/>
                </a:tc>
                <a:tc>
                  <a:txBody>
                    <a:bodyPr/>
                    <a:lstStyle/>
                    <a:p>
                      <a:r>
                        <a:rPr lang="nb-NO" dirty="0" smtClean="0"/>
                        <a:t>Alvorlighet</a:t>
                      </a:r>
                      <a:endParaRPr lang="nb-NO" dirty="0"/>
                    </a:p>
                  </a:txBody>
                  <a:tcPr/>
                </a:tc>
                <a:tc>
                  <a:txBody>
                    <a:bodyPr/>
                    <a:lstStyle/>
                    <a:p>
                      <a:r>
                        <a:rPr lang="nb-NO" dirty="0" smtClean="0"/>
                        <a:t>Dempende tiltak</a:t>
                      </a:r>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dirty="0"/>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110</a:t>
            </a:fld>
            <a:endParaRPr lang="nb-NO" dirty="0"/>
          </a:p>
        </p:txBody>
      </p:sp>
    </p:spTree>
    <p:extLst>
      <p:ext uri="{BB962C8B-B14F-4D97-AF65-F5344CB8AC3E}">
        <p14:creationId xmlns:p14="http://schemas.microsoft.com/office/powerpoint/2010/main" val="10434364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00981"/>
            <a:ext cx="8208000" cy="617734"/>
          </a:xfrm>
        </p:spPr>
        <p:txBody>
          <a:bodyPr/>
          <a:lstStyle/>
          <a:p>
            <a:r>
              <a:rPr lang="nb-NO" dirty="0" smtClean="0"/>
              <a:t>Verktøy 40: </a:t>
            </a:r>
            <a:r>
              <a:rPr lang="nb-NO" b="1" dirty="0"/>
              <a:t>Registrere </a:t>
            </a:r>
            <a:r>
              <a:rPr lang="nb-NO" b="1" dirty="0" smtClean="0"/>
              <a:t>muligheter</a:t>
            </a:r>
            <a:endParaRPr lang="nb-NO" dirty="0"/>
          </a:p>
        </p:txBody>
      </p:sp>
      <p:sp>
        <p:nvSpPr>
          <p:cNvPr id="3" name="Plassholder for innhold 2"/>
          <p:cNvSpPr>
            <a:spLocks noGrp="1"/>
          </p:cNvSpPr>
          <p:nvPr>
            <p:ph idx="1"/>
          </p:nvPr>
        </p:nvSpPr>
        <p:spPr/>
        <p:txBody>
          <a:bodyPr/>
          <a:lstStyle/>
          <a:p>
            <a:pPr marL="0" indent="0">
              <a:buNone/>
            </a:pPr>
            <a:r>
              <a:rPr lang="nb-NO" b="1" dirty="0"/>
              <a:t>Bruk dette verktøyet for å registrere muligheter som oppstår mens programmet gjennomføres, og hvordan du vil maksimere </a:t>
            </a:r>
            <a:r>
              <a:rPr lang="nb-NO" b="1" dirty="0" smtClean="0"/>
              <a:t>sjansene </a:t>
            </a:r>
            <a:r>
              <a:rPr lang="nb-NO" b="1" dirty="0"/>
              <a:t>for å nå målene for </a:t>
            </a:r>
            <a:r>
              <a:rPr lang="nb-NO" b="1" dirty="0" smtClean="0"/>
              <a:t>programmet</a:t>
            </a:r>
          </a:p>
          <a:p>
            <a:pPr marL="0" indent="0">
              <a:buNone/>
            </a:pPr>
            <a:endParaRPr lang="nb-NO" b="1" dirty="0"/>
          </a:p>
          <a:p>
            <a:pPr eaLnBrk="0"/>
            <a:r>
              <a:rPr lang="nb-NO" b="1" dirty="0" smtClean="0"/>
              <a:t>Hvordan </a:t>
            </a:r>
            <a:r>
              <a:rPr lang="nb-NO" b="1" dirty="0"/>
              <a:t>og hvorfor:</a:t>
            </a:r>
            <a:r>
              <a:rPr lang="nb-NO" dirty="0"/>
              <a:t> Holde oversikt over muligheter som oppstår mens programmet gjennomføres – disse kan være knyttet til selve programmet eller beslektede spørsmål i omgivelsene. Kontroller regelmessig om slike muligheter kan bidra til å nå målene for programmet.</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111</a:t>
            </a:fld>
            <a:endParaRPr lang="nb-NO" dirty="0"/>
          </a:p>
        </p:txBody>
      </p:sp>
    </p:spTree>
    <p:extLst>
      <p:ext uri="{BB962C8B-B14F-4D97-AF65-F5344CB8AC3E}">
        <p14:creationId xmlns:p14="http://schemas.microsoft.com/office/powerpoint/2010/main" val="15763249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40</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568666288"/>
              </p:ext>
            </p:extLst>
          </p:nvPr>
        </p:nvGraphicFramePr>
        <p:xfrm>
          <a:off x="468313" y="1274763"/>
          <a:ext cx="8207376" cy="3235960"/>
        </p:xfrm>
        <a:graphic>
          <a:graphicData uri="http://schemas.openxmlformats.org/drawingml/2006/table">
            <a:tbl>
              <a:tblPr firstRow="1" bandRow="1">
                <a:tableStyleId>{073A0DAA-6AF3-43AB-8588-CEC1D06C72B9}</a:tableStyleId>
              </a:tblPr>
              <a:tblGrid>
                <a:gridCol w="2735792"/>
                <a:gridCol w="2735792"/>
                <a:gridCol w="2735792"/>
              </a:tblGrid>
              <a:tr h="370840">
                <a:tc>
                  <a:txBody>
                    <a:bodyPr/>
                    <a:lstStyle/>
                    <a:p>
                      <a:r>
                        <a:rPr lang="nb-NO" dirty="0" smtClean="0"/>
                        <a:t>Mulighet</a:t>
                      </a:r>
                      <a:endParaRPr lang="nb-NO" dirty="0"/>
                    </a:p>
                  </a:txBody>
                  <a:tcPr/>
                </a:tc>
                <a:tc>
                  <a:txBody>
                    <a:bodyPr/>
                    <a:lstStyle/>
                    <a:p>
                      <a:r>
                        <a:rPr lang="nb-NO" dirty="0" smtClean="0"/>
                        <a:t>Kilde eller organisasjon</a:t>
                      </a:r>
                      <a:endParaRPr lang="nb-NO" dirty="0"/>
                    </a:p>
                  </a:txBody>
                  <a:tcPr/>
                </a:tc>
                <a:tc>
                  <a:txBody>
                    <a:bodyPr/>
                    <a:lstStyle/>
                    <a:p>
                      <a:r>
                        <a:rPr lang="nb-NO" dirty="0" smtClean="0"/>
                        <a:t>Merknad om hvordan dette kan utnyttes</a:t>
                      </a:r>
                      <a:endParaRPr lang="nb-NO" dirty="0"/>
                    </a:p>
                  </a:txBody>
                  <a:tcPr/>
                </a:tc>
              </a:tr>
              <a:tr h="370840">
                <a:tc>
                  <a:txBody>
                    <a:bodyPr/>
                    <a:lstStyle/>
                    <a:p>
                      <a:endParaRPr lang="nb-NO" dirty="0"/>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112</a:t>
            </a:fld>
            <a:endParaRPr lang="nb-NO" dirty="0"/>
          </a:p>
        </p:txBody>
      </p:sp>
    </p:spTree>
    <p:extLst>
      <p:ext uri="{BB962C8B-B14F-4D97-AF65-F5344CB8AC3E}">
        <p14:creationId xmlns:p14="http://schemas.microsoft.com/office/powerpoint/2010/main" val="25558696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33446"/>
            <a:ext cx="8208000" cy="1140954"/>
          </a:xfrm>
        </p:spPr>
        <p:txBody>
          <a:bodyPr/>
          <a:lstStyle/>
          <a:p>
            <a:r>
              <a:rPr lang="nb-NO" dirty="0" smtClean="0"/>
              <a:t>Verktøy 41: </a:t>
            </a:r>
            <a:r>
              <a:rPr lang="nb-NO" b="1" dirty="0"/>
              <a:t>Plan for overvåking av kortsiktig </a:t>
            </a:r>
            <a:r>
              <a:rPr lang="nb-NO" b="1" dirty="0" smtClean="0"/>
              <a:t>effekt</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b="1" dirty="0"/>
              <a:t>Bruk dette verktøyet for å oppsummere hvor godt programmet leverer på de planlagte </a:t>
            </a:r>
            <a:r>
              <a:rPr lang="nb-NO" b="1" dirty="0" smtClean="0"/>
              <a:t>intervensjonene</a:t>
            </a:r>
          </a:p>
          <a:p>
            <a:pPr marL="0" indent="0">
              <a:buNone/>
            </a:pPr>
            <a:endParaRPr lang="nb-NO" b="1" dirty="0"/>
          </a:p>
          <a:p>
            <a:pPr eaLnBrk="0"/>
            <a:r>
              <a:rPr lang="nb-NO" b="1" dirty="0" smtClean="0"/>
              <a:t>Hvordan </a:t>
            </a:r>
            <a:r>
              <a:rPr lang="nb-NO" b="1" dirty="0"/>
              <a:t>og hvorfor:</a:t>
            </a:r>
            <a:r>
              <a:rPr lang="nb-NO" dirty="0"/>
              <a:t> Definer hvordan prosjektet eller programmet skal overvåkes med tanke på kortsiktig evaluering, og hvordan gjennomføringen av prosjektet eller programmet skal måles for å sikre at det følger prosjektplanen. Definer også hvordan læringspunkter skal fanges opp mens prosjektet skrider frem. Dette vil bidra til å få programmet inn i neste gjennomføringsfase.</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113</a:t>
            </a:fld>
            <a:endParaRPr lang="nb-NO" dirty="0"/>
          </a:p>
        </p:txBody>
      </p:sp>
    </p:spTree>
    <p:extLst>
      <p:ext uri="{BB962C8B-B14F-4D97-AF65-F5344CB8AC3E}">
        <p14:creationId xmlns:p14="http://schemas.microsoft.com/office/powerpoint/2010/main" val="17490391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41</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579662298"/>
              </p:ext>
            </p:extLst>
          </p:nvPr>
        </p:nvGraphicFramePr>
        <p:xfrm>
          <a:off x="468313" y="1274763"/>
          <a:ext cx="8207376" cy="2966720"/>
        </p:xfrm>
        <a:graphic>
          <a:graphicData uri="http://schemas.openxmlformats.org/drawingml/2006/table">
            <a:tbl>
              <a:tblPr firstRow="1" bandRow="1">
                <a:tableStyleId>{073A0DAA-6AF3-43AB-8588-CEC1D06C72B9}</a:tableStyleId>
              </a:tblPr>
              <a:tblGrid>
                <a:gridCol w="2735792"/>
                <a:gridCol w="2735792"/>
                <a:gridCol w="2735792"/>
              </a:tblGrid>
              <a:tr h="370840">
                <a:tc>
                  <a:txBody>
                    <a:bodyPr/>
                    <a:lstStyle/>
                    <a:p>
                      <a:r>
                        <a:rPr lang="nb-NO" dirty="0" smtClean="0"/>
                        <a:t>Programelement</a:t>
                      </a:r>
                      <a:endParaRPr lang="nb-NO" dirty="0"/>
                    </a:p>
                  </a:txBody>
                  <a:tcPr/>
                </a:tc>
                <a:tc>
                  <a:txBody>
                    <a:bodyPr/>
                    <a:lstStyle/>
                    <a:p>
                      <a:r>
                        <a:rPr lang="nb-NO" dirty="0" smtClean="0"/>
                        <a:t>Overvåke data</a:t>
                      </a:r>
                      <a:endParaRPr lang="nb-NO" dirty="0"/>
                    </a:p>
                  </a:txBody>
                  <a:tcPr/>
                </a:tc>
                <a:tc>
                  <a:txBody>
                    <a:bodyPr/>
                    <a:lstStyle/>
                    <a:p>
                      <a:r>
                        <a:rPr lang="nb-NO" dirty="0" smtClean="0"/>
                        <a:t>Overvåke systemer</a:t>
                      </a:r>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dirty="0"/>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dirty="0"/>
                    </a:p>
                  </a:txBody>
                  <a:tcPr/>
                </a:tc>
                <a:tc>
                  <a:txBody>
                    <a:bodyPr/>
                    <a:lstStyle/>
                    <a:p>
                      <a:endParaRPr lang="nb-NO"/>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114</a:t>
            </a:fld>
            <a:endParaRPr lang="nb-NO" dirty="0"/>
          </a:p>
        </p:txBody>
      </p:sp>
    </p:spTree>
    <p:extLst>
      <p:ext uri="{BB962C8B-B14F-4D97-AF65-F5344CB8AC3E}">
        <p14:creationId xmlns:p14="http://schemas.microsoft.com/office/powerpoint/2010/main" val="29715999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239"/>
            <a:ext cx="8208000" cy="1140954"/>
          </a:xfrm>
        </p:spPr>
        <p:txBody>
          <a:bodyPr/>
          <a:lstStyle/>
          <a:p>
            <a:r>
              <a:rPr lang="nb-NO" dirty="0" smtClean="0"/>
              <a:t>Verktøy 42: </a:t>
            </a:r>
            <a:r>
              <a:rPr lang="nb-NO" b="1" dirty="0"/>
              <a:t>Strategi for styring og </a:t>
            </a:r>
            <a:r>
              <a:rPr lang="nb-NO" b="1" dirty="0" smtClean="0"/>
              <a:t>rapportering</a:t>
            </a:r>
            <a:endParaRPr lang="nb-NO" dirty="0"/>
          </a:p>
        </p:txBody>
      </p:sp>
      <p:sp>
        <p:nvSpPr>
          <p:cNvPr id="3" name="Plassholder for innhold 2"/>
          <p:cNvSpPr>
            <a:spLocks noGrp="1"/>
          </p:cNvSpPr>
          <p:nvPr>
            <p:ph idx="1"/>
          </p:nvPr>
        </p:nvSpPr>
        <p:spPr/>
        <p:txBody>
          <a:bodyPr/>
          <a:lstStyle/>
          <a:p>
            <a:pPr marL="0" indent="0">
              <a:buNone/>
            </a:pPr>
            <a:r>
              <a:rPr lang="nb-NO" b="1" dirty="0"/>
              <a:t>Kan brukes for å registrere hvordan enkeltintervensjoner skal administreres, hvem som er ansvarlig og hvordan fremdriften skal </a:t>
            </a:r>
            <a:r>
              <a:rPr lang="nb-NO" b="1" dirty="0" smtClean="0"/>
              <a:t>rapporteres</a:t>
            </a:r>
          </a:p>
          <a:p>
            <a:pPr marL="0" indent="0">
              <a:buNone/>
            </a:pPr>
            <a:endParaRPr lang="nb-NO" b="1" dirty="0"/>
          </a:p>
          <a:p>
            <a:pPr eaLnBrk="0"/>
            <a:r>
              <a:rPr lang="nb-NO" b="1" dirty="0" smtClean="0"/>
              <a:t>Hvordan </a:t>
            </a:r>
            <a:r>
              <a:rPr lang="nb-NO" b="1" dirty="0"/>
              <a:t>og hvorfor:</a:t>
            </a:r>
            <a:r>
              <a:rPr lang="nb-NO" dirty="0"/>
              <a:t> Bruk sjekklisten </a:t>
            </a:r>
            <a:r>
              <a:rPr lang="nb-NO" dirty="0" smtClean="0"/>
              <a:t>i </a:t>
            </a:r>
            <a:r>
              <a:rPr lang="nb-NO" dirty="0"/>
              <a:t>dette skjemaet for å gi detaljert informasjon om hvem som skal styre programmet og hvordan. Det er veldig viktig at alle prosjekter har en tydelig styrings- og rapporteringsstruktur som gjør det mulig å styre programmet på en effektiv måte.</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115</a:t>
            </a:fld>
            <a:endParaRPr lang="nb-NO" dirty="0"/>
          </a:p>
        </p:txBody>
      </p:sp>
    </p:spTree>
    <p:extLst>
      <p:ext uri="{BB962C8B-B14F-4D97-AF65-F5344CB8AC3E}">
        <p14:creationId xmlns:p14="http://schemas.microsoft.com/office/powerpoint/2010/main" val="22570015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42</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931778087"/>
              </p:ext>
            </p:extLst>
          </p:nvPr>
        </p:nvGraphicFramePr>
        <p:xfrm>
          <a:off x="468313" y="1274763"/>
          <a:ext cx="8207376" cy="2565400"/>
        </p:xfrm>
        <a:graphic>
          <a:graphicData uri="http://schemas.openxmlformats.org/drawingml/2006/table">
            <a:tbl>
              <a:tblPr firstRow="1" bandRow="1">
                <a:tableStyleId>{D7AC3CCA-C797-4891-BE02-D94E43425B78}</a:tableStyleId>
              </a:tblPr>
              <a:tblGrid>
                <a:gridCol w="3167583"/>
                <a:gridCol w="5039793"/>
              </a:tblGrid>
              <a:tr h="370840">
                <a:tc>
                  <a:txBody>
                    <a:bodyPr/>
                    <a:lstStyle/>
                    <a:p>
                      <a:r>
                        <a:rPr lang="nb-NO" b="1" dirty="0" smtClean="0"/>
                        <a:t>Ansvarlig</a:t>
                      </a:r>
                      <a:r>
                        <a:rPr lang="nb-NO" b="1" baseline="0" dirty="0" smtClean="0"/>
                        <a:t> for hele prosjektet</a:t>
                      </a:r>
                      <a:endParaRPr lang="nb-NO" b="1" dirty="0"/>
                    </a:p>
                  </a:txBody>
                  <a:tcPr/>
                </a:tc>
                <a:tc>
                  <a:txBody>
                    <a:bodyPr/>
                    <a:lstStyle/>
                    <a:p>
                      <a:endParaRPr lang="nb-NO" b="0" dirty="0"/>
                    </a:p>
                  </a:txBody>
                  <a:tcPr/>
                </a:tc>
              </a:tr>
              <a:tr h="370840">
                <a:tc>
                  <a:txBody>
                    <a:bodyPr/>
                    <a:lstStyle/>
                    <a:p>
                      <a:r>
                        <a:rPr lang="nb-NO" b="1" dirty="0" smtClean="0"/>
                        <a:t>Ansvarlig for daglig prosjektstyring</a:t>
                      </a:r>
                      <a:endParaRPr lang="nb-NO" b="1" dirty="0"/>
                    </a:p>
                  </a:txBody>
                  <a:tcPr/>
                </a:tc>
                <a:tc>
                  <a:txBody>
                    <a:bodyPr/>
                    <a:lstStyle/>
                    <a:p>
                      <a:endParaRPr lang="nb-NO" dirty="0"/>
                    </a:p>
                  </a:txBody>
                  <a:tcPr/>
                </a:tc>
              </a:tr>
              <a:tr h="370840">
                <a:tc>
                  <a:txBody>
                    <a:bodyPr/>
                    <a:lstStyle/>
                    <a:p>
                      <a:r>
                        <a:rPr lang="nb-NO" b="1" dirty="0" smtClean="0"/>
                        <a:t>Andre ansvarlige medarbeidere og ansvarsområder</a:t>
                      </a:r>
                      <a:endParaRPr lang="nb-NO" b="1" dirty="0"/>
                    </a:p>
                  </a:txBody>
                  <a:tcPr/>
                </a:tc>
                <a:tc>
                  <a:txBody>
                    <a:bodyPr/>
                    <a:lstStyle/>
                    <a:p>
                      <a:endParaRPr lang="nb-NO"/>
                    </a:p>
                  </a:txBody>
                  <a:tcPr/>
                </a:tc>
              </a:tr>
              <a:tr h="370840">
                <a:tc>
                  <a:txBody>
                    <a:bodyPr/>
                    <a:lstStyle/>
                    <a:p>
                      <a:r>
                        <a:rPr lang="nb-NO" b="1" dirty="0" smtClean="0"/>
                        <a:t>Avtalte rapporteringsrutiner (tid, hyppighet, rapporteringsform)</a:t>
                      </a:r>
                      <a:endParaRPr lang="nb-NO" b="1" dirty="0"/>
                    </a:p>
                  </a:txBody>
                  <a:tcPr/>
                </a:tc>
                <a:tc>
                  <a:txBody>
                    <a:bodyPr/>
                    <a:lstStyle/>
                    <a:p>
                      <a:endParaRPr lang="nb-NO" dirty="0"/>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116</a:t>
            </a:fld>
            <a:endParaRPr lang="nb-NO" dirty="0"/>
          </a:p>
        </p:txBody>
      </p:sp>
    </p:spTree>
    <p:extLst>
      <p:ext uri="{BB962C8B-B14F-4D97-AF65-F5344CB8AC3E}">
        <p14:creationId xmlns:p14="http://schemas.microsoft.com/office/powerpoint/2010/main" val="15929764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00981"/>
            <a:ext cx="8208000" cy="617734"/>
          </a:xfrm>
        </p:spPr>
        <p:txBody>
          <a:bodyPr/>
          <a:lstStyle/>
          <a:p>
            <a:r>
              <a:rPr lang="nb-NO" dirty="0" smtClean="0"/>
              <a:t>Verktøy 43: </a:t>
            </a:r>
            <a:r>
              <a:rPr lang="nb-NO" b="1" dirty="0" smtClean="0"/>
              <a:t>Budsjettovervåkingsverktøy</a:t>
            </a:r>
            <a:endParaRPr lang="nb-NO" dirty="0"/>
          </a:p>
        </p:txBody>
      </p:sp>
      <p:sp>
        <p:nvSpPr>
          <p:cNvPr id="3" name="Plassholder for innhold 2"/>
          <p:cNvSpPr>
            <a:spLocks noGrp="1"/>
          </p:cNvSpPr>
          <p:nvPr>
            <p:ph idx="1"/>
          </p:nvPr>
        </p:nvSpPr>
        <p:spPr/>
        <p:txBody>
          <a:bodyPr/>
          <a:lstStyle/>
          <a:p>
            <a:endParaRPr lang="nb-NO" b="1" dirty="0" smtClean="0"/>
          </a:p>
          <a:p>
            <a:r>
              <a:rPr lang="nb-NO" b="1" dirty="0" smtClean="0"/>
              <a:t>Bruk </a:t>
            </a:r>
            <a:r>
              <a:rPr lang="nb-NO" b="1" dirty="0"/>
              <a:t>dette verktøyet for å oppsummere hvordan tildelte budsjetter brukes til å gjennomføre intervensjonsmiksen</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117</a:t>
            </a:fld>
            <a:endParaRPr lang="nb-NO" dirty="0"/>
          </a:p>
        </p:txBody>
      </p:sp>
    </p:spTree>
    <p:extLst>
      <p:ext uri="{BB962C8B-B14F-4D97-AF65-F5344CB8AC3E}">
        <p14:creationId xmlns:p14="http://schemas.microsoft.com/office/powerpoint/2010/main" val="8689658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43</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840183697"/>
              </p:ext>
            </p:extLst>
          </p:nvPr>
        </p:nvGraphicFramePr>
        <p:xfrm>
          <a:off x="468313" y="1274763"/>
          <a:ext cx="8207376" cy="3606800"/>
        </p:xfrm>
        <a:graphic>
          <a:graphicData uri="http://schemas.openxmlformats.org/drawingml/2006/table">
            <a:tbl>
              <a:tblPr firstRow="1" bandRow="1">
                <a:tableStyleId>{073A0DAA-6AF3-43AB-8588-CEC1D06C72B9}</a:tableStyleId>
              </a:tblPr>
              <a:tblGrid>
                <a:gridCol w="2051844"/>
                <a:gridCol w="2051844"/>
                <a:gridCol w="2051844"/>
                <a:gridCol w="2051844"/>
              </a:tblGrid>
              <a:tr h="370840">
                <a:tc>
                  <a:txBody>
                    <a:bodyPr/>
                    <a:lstStyle/>
                    <a:p>
                      <a:r>
                        <a:rPr lang="nb-NO" dirty="0" smtClean="0"/>
                        <a:t>Oppgave/</a:t>
                      </a:r>
                      <a:r>
                        <a:rPr lang="nb-NO" dirty="0" err="1" smtClean="0"/>
                        <a:t>interven-sjon</a:t>
                      </a:r>
                      <a:endParaRPr lang="nb-NO" dirty="0"/>
                    </a:p>
                  </a:txBody>
                  <a:tcPr/>
                </a:tc>
                <a:tc>
                  <a:txBody>
                    <a:bodyPr/>
                    <a:lstStyle/>
                    <a:p>
                      <a:r>
                        <a:rPr lang="nb-NO" dirty="0" smtClean="0"/>
                        <a:t>Fordelt budsjett</a:t>
                      </a:r>
                      <a:endParaRPr lang="nb-NO" dirty="0"/>
                    </a:p>
                  </a:txBody>
                  <a:tcPr/>
                </a:tc>
                <a:tc>
                  <a:txBody>
                    <a:bodyPr/>
                    <a:lstStyle/>
                    <a:p>
                      <a:r>
                        <a:rPr lang="nb-NO" dirty="0" smtClean="0"/>
                        <a:t>Forbrukt budsjett</a:t>
                      </a:r>
                      <a:endParaRPr lang="nb-NO" dirty="0"/>
                    </a:p>
                  </a:txBody>
                  <a:tcPr/>
                </a:tc>
                <a:tc>
                  <a:txBody>
                    <a:bodyPr/>
                    <a:lstStyle/>
                    <a:p>
                      <a:r>
                        <a:rPr lang="nb-NO" dirty="0" smtClean="0"/>
                        <a:t>Gjenværende budsjett</a:t>
                      </a:r>
                      <a:endParaRPr lang="nb-NO" dirty="0"/>
                    </a:p>
                  </a:txBody>
                  <a:tcPr/>
                </a:tc>
              </a:tr>
              <a:tr h="370840">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dirty="0"/>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118</a:t>
            </a:fld>
            <a:endParaRPr lang="nb-NO" dirty="0"/>
          </a:p>
        </p:txBody>
      </p:sp>
    </p:spTree>
    <p:extLst>
      <p:ext uri="{BB962C8B-B14F-4D97-AF65-F5344CB8AC3E}">
        <p14:creationId xmlns:p14="http://schemas.microsoft.com/office/powerpoint/2010/main" val="21815083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Lære og handle</a:t>
            </a:r>
            <a:br>
              <a:rPr lang="nb-NO" sz="2800" dirty="0" smtClean="0">
                <a:solidFill>
                  <a:schemeClr val="accent4">
                    <a:lumMod val="75000"/>
                  </a:schemeClr>
                </a:solidFill>
              </a:rPr>
            </a:br>
            <a:r>
              <a:rPr lang="nb-NO" sz="2800" dirty="0"/>
              <a:t>Verktøy </a:t>
            </a:r>
            <a:r>
              <a:rPr lang="nb-NO" sz="2800" dirty="0" smtClean="0"/>
              <a:t>44-46: </a:t>
            </a:r>
            <a:r>
              <a:rPr lang="nb-NO" sz="2800" dirty="0" smtClean="0"/>
              <a:t/>
            </a:r>
            <a:br>
              <a:rPr lang="nb-NO" sz="2800" dirty="0" smtClean="0"/>
            </a:br>
            <a:r>
              <a:rPr lang="nb-NO" sz="2800" dirty="0" smtClean="0"/>
              <a:t>Evaluere </a:t>
            </a:r>
            <a:r>
              <a:rPr lang="nb-NO" sz="2800" dirty="0" smtClean="0"/>
              <a:t>og rapportere</a:t>
            </a:r>
            <a:br>
              <a:rPr lang="nb-NO" sz="2800" dirty="0" smtClean="0"/>
            </a:br>
            <a:endParaRPr lang="nb-NO" sz="2800" dirty="0"/>
          </a:p>
        </p:txBody>
      </p:sp>
      <p:sp>
        <p:nvSpPr>
          <p:cNvPr id="3" name="Plassholder for tekst 2"/>
          <p:cNvSpPr>
            <a:spLocks noGrp="1"/>
          </p:cNvSpPr>
          <p:nvPr>
            <p:ph type="body" idx="1"/>
          </p:nvPr>
        </p:nvSpPr>
        <p:spPr>
          <a:xfrm>
            <a:off x="683568" y="2193709"/>
            <a:ext cx="7772400" cy="1125140"/>
          </a:xfrm>
        </p:spPr>
        <p:txBody>
          <a:bodyPr/>
          <a:lstStyle/>
          <a:p>
            <a:endParaRPr lang="nb-NO" dirty="0"/>
          </a:p>
        </p:txBody>
      </p:sp>
      <p:sp>
        <p:nvSpPr>
          <p:cNvPr id="4" name="Ellipse 3"/>
          <p:cNvSpPr/>
          <p:nvPr/>
        </p:nvSpPr>
        <p:spPr>
          <a:xfrm rot="2032649">
            <a:off x="5874532" y="351372"/>
            <a:ext cx="3168352" cy="151216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a:t>9</a:t>
            </a:r>
          </a:p>
        </p:txBody>
      </p:sp>
    </p:spTree>
    <p:extLst>
      <p:ext uri="{BB962C8B-B14F-4D97-AF65-F5344CB8AC3E}">
        <p14:creationId xmlns:p14="http://schemas.microsoft.com/office/powerpoint/2010/main" val="126651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icture 3"/>
          <p:cNvPicPr>
            <a:picLocks noGrp="1"/>
          </p:cNvPicPr>
          <p:nvPr>
            <p:ph idx="1"/>
          </p:nvPr>
        </p:nvPicPr>
        <p:blipFill>
          <a:blip r:embed="rId2"/>
          <a:stretch>
            <a:fillRect/>
          </a:stretch>
        </p:blipFill>
        <p:spPr bwMode="auto">
          <a:xfrm>
            <a:off x="395536" y="180721"/>
            <a:ext cx="7749260" cy="4464496"/>
          </a:xfrm>
          <a:prstGeom prst="rect">
            <a:avLst/>
          </a:prstGeom>
          <a:noFill/>
          <a:ln>
            <a:noFill/>
          </a:ln>
        </p:spPr>
      </p:pic>
      <p:sp>
        <p:nvSpPr>
          <p:cNvPr id="5" name="TekstSylinder 4"/>
          <p:cNvSpPr txBox="1"/>
          <p:nvPr/>
        </p:nvSpPr>
        <p:spPr>
          <a:xfrm>
            <a:off x="7812360" y="4677984"/>
            <a:ext cx="993912" cy="369332"/>
          </a:xfrm>
          <a:prstGeom prst="rect">
            <a:avLst/>
          </a:prstGeom>
          <a:noFill/>
        </p:spPr>
        <p:txBody>
          <a:bodyPr wrap="square" rtlCol="0">
            <a:spAutoFit/>
          </a:bodyPr>
          <a:lstStyle/>
          <a:p>
            <a:r>
              <a:rPr lang="nb-NO" dirty="0" smtClean="0"/>
              <a:t>Figur </a:t>
            </a:r>
            <a:r>
              <a:rPr lang="nb-NO" dirty="0" smtClean="0"/>
              <a:t>6</a:t>
            </a:r>
            <a:endParaRPr lang="nb-NO" dirty="0"/>
          </a:p>
        </p:txBody>
      </p:sp>
    </p:spTree>
    <p:extLst>
      <p:ext uri="{BB962C8B-B14F-4D97-AF65-F5344CB8AC3E}">
        <p14:creationId xmlns:p14="http://schemas.microsoft.com/office/powerpoint/2010/main" val="22852465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Aktiviterer</a:t>
            </a:r>
            <a:r>
              <a:rPr lang="nb-NO" dirty="0" smtClean="0"/>
              <a:t> under oppgave 9</a:t>
            </a:r>
            <a:endParaRPr lang="nb-NO" dirty="0"/>
          </a:p>
        </p:txBody>
      </p:sp>
      <p:sp>
        <p:nvSpPr>
          <p:cNvPr id="3" name="Plassholder for innhold 2"/>
          <p:cNvSpPr>
            <a:spLocks noGrp="1"/>
          </p:cNvSpPr>
          <p:nvPr>
            <p:ph idx="1"/>
          </p:nvPr>
        </p:nvSpPr>
        <p:spPr/>
        <p:txBody>
          <a:bodyPr/>
          <a:lstStyle/>
          <a:p>
            <a:r>
              <a:rPr lang="nb-NO" dirty="0" smtClean="0"/>
              <a:t>Evaluere resultater</a:t>
            </a:r>
          </a:p>
          <a:p>
            <a:r>
              <a:rPr lang="nb-NO" dirty="0" smtClean="0"/>
              <a:t>Komme med anbefalinger</a:t>
            </a:r>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120</a:t>
            </a:fld>
            <a:endParaRPr lang="nb-NO" dirty="0"/>
          </a:p>
        </p:txBody>
      </p:sp>
    </p:spTree>
    <p:extLst>
      <p:ext uri="{BB962C8B-B14F-4D97-AF65-F5344CB8AC3E}">
        <p14:creationId xmlns:p14="http://schemas.microsoft.com/office/powerpoint/2010/main" val="24274007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239"/>
            <a:ext cx="8208000" cy="1140954"/>
          </a:xfrm>
        </p:spPr>
        <p:txBody>
          <a:bodyPr/>
          <a:lstStyle/>
          <a:p>
            <a:r>
              <a:rPr lang="nb-NO" dirty="0" smtClean="0"/>
              <a:t>Verktøy 44: </a:t>
            </a:r>
            <a:r>
              <a:rPr lang="nb-NO" b="1" dirty="0"/>
              <a:t>Registrere </a:t>
            </a:r>
            <a:r>
              <a:rPr lang="nb-NO" b="1" dirty="0" smtClean="0"/>
              <a:t>evalueringsresultatene</a:t>
            </a:r>
            <a:endParaRPr lang="nb-NO" dirty="0"/>
          </a:p>
        </p:txBody>
      </p:sp>
      <p:sp>
        <p:nvSpPr>
          <p:cNvPr id="3" name="Plassholder for innhold 2"/>
          <p:cNvSpPr>
            <a:spLocks noGrp="1"/>
          </p:cNvSpPr>
          <p:nvPr>
            <p:ph idx="1"/>
          </p:nvPr>
        </p:nvSpPr>
        <p:spPr/>
        <p:txBody>
          <a:bodyPr/>
          <a:lstStyle/>
          <a:p>
            <a:pPr marL="0" indent="0">
              <a:buNone/>
            </a:pPr>
            <a:r>
              <a:rPr lang="nb-NO" b="1" dirty="0"/>
              <a:t>Bruk dette verktøyet for å registrere resultatene av </a:t>
            </a:r>
            <a:r>
              <a:rPr lang="nb-NO" b="1" dirty="0" smtClean="0"/>
              <a:t>evalueringen</a:t>
            </a:r>
          </a:p>
          <a:p>
            <a:pPr marL="0" indent="0">
              <a:buNone/>
            </a:pPr>
            <a:endParaRPr lang="nb-NO" b="1" dirty="0"/>
          </a:p>
          <a:p>
            <a:pPr eaLnBrk="0"/>
            <a:r>
              <a:rPr lang="nb-NO" b="1" dirty="0" smtClean="0"/>
              <a:t>Hvordan </a:t>
            </a:r>
            <a:r>
              <a:rPr lang="nb-NO" b="1" dirty="0"/>
              <a:t>og hvorfor:</a:t>
            </a:r>
            <a:r>
              <a:rPr lang="nb-NO" dirty="0"/>
              <a:t> Lag en liste over prosesser og mål som skal følges med på og måles på kort til mellomlang sikt for å overvåke hvilken effekt og innvirkning programmet har. Det er veldig viktig at evalueringskriteriene og målene er tydelige for alle som er engasjert i programmet.</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121</a:t>
            </a:fld>
            <a:endParaRPr lang="nb-NO" dirty="0"/>
          </a:p>
        </p:txBody>
      </p:sp>
    </p:spTree>
    <p:extLst>
      <p:ext uri="{BB962C8B-B14F-4D97-AF65-F5344CB8AC3E}">
        <p14:creationId xmlns:p14="http://schemas.microsoft.com/office/powerpoint/2010/main" val="21057940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44</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931666020"/>
              </p:ext>
            </p:extLst>
          </p:nvPr>
        </p:nvGraphicFramePr>
        <p:xfrm>
          <a:off x="468313" y="1274763"/>
          <a:ext cx="8207376" cy="2966720"/>
        </p:xfrm>
        <a:graphic>
          <a:graphicData uri="http://schemas.openxmlformats.org/drawingml/2006/table">
            <a:tbl>
              <a:tblPr firstRow="1" bandRow="1">
                <a:tableStyleId>{00A15C55-8517-42AA-B614-E9B94910E393}</a:tableStyleId>
              </a:tblPr>
              <a:tblGrid>
                <a:gridCol w="2735792"/>
                <a:gridCol w="2735792"/>
                <a:gridCol w="2735792"/>
              </a:tblGrid>
              <a:tr h="370840">
                <a:tc>
                  <a:txBody>
                    <a:bodyPr/>
                    <a:lstStyle/>
                    <a:p>
                      <a:r>
                        <a:rPr lang="nb-NO" dirty="0" smtClean="0"/>
                        <a:t>Sak</a:t>
                      </a:r>
                      <a:r>
                        <a:rPr lang="nb-NO" baseline="0" dirty="0" smtClean="0"/>
                        <a:t> </a:t>
                      </a:r>
                      <a:r>
                        <a:rPr lang="nb-NO" dirty="0" smtClean="0"/>
                        <a:t>eller atferd</a:t>
                      </a:r>
                      <a:endParaRPr lang="nb-NO" dirty="0"/>
                    </a:p>
                  </a:txBody>
                  <a:tcPr/>
                </a:tc>
                <a:tc>
                  <a:txBody>
                    <a:bodyPr/>
                    <a:lstStyle/>
                    <a:p>
                      <a:r>
                        <a:rPr lang="nb-NO" dirty="0" smtClean="0"/>
                        <a:t>Hvordan måles</a:t>
                      </a:r>
                      <a:endParaRPr lang="nb-NO" dirty="0"/>
                    </a:p>
                  </a:txBody>
                  <a:tcPr/>
                </a:tc>
                <a:tc>
                  <a:txBody>
                    <a:bodyPr/>
                    <a:lstStyle/>
                    <a:p>
                      <a:r>
                        <a:rPr lang="nb-NO" dirty="0" smtClean="0"/>
                        <a:t>Hvordan rapportert</a:t>
                      </a:r>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122</a:t>
            </a:fld>
            <a:endParaRPr lang="nb-NO" dirty="0"/>
          </a:p>
        </p:txBody>
      </p:sp>
    </p:spTree>
    <p:extLst>
      <p:ext uri="{BB962C8B-B14F-4D97-AF65-F5344CB8AC3E}">
        <p14:creationId xmlns:p14="http://schemas.microsoft.com/office/powerpoint/2010/main" val="20429368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239"/>
            <a:ext cx="8208000" cy="1140954"/>
          </a:xfrm>
        </p:spPr>
        <p:txBody>
          <a:bodyPr/>
          <a:lstStyle/>
          <a:p>
            <a:r>
              <a:rPr lang="nb-NO" dirty="0" smtClean="0"/>
              <a:t>Verktøy 45: </a:t>
            </a:r>
            <a:r>
              <a:rPr lang="nb-NO" b="1" dirty="0"/>
              <a:t>Evaluere </a:t>
            </a:r>
            <a:r>
              <a:rPr lang="nb-NO" b="1" dirty="0" smtClean="0"/>
              <a:t>samarbeidspartnere/interessenter</a:t>
            </a:r>
            <a:endParaRPr lang="nb-NO" dirty="0"/>
          </a:p>
        </p:txBody>
      </p:sp>
      <p:sp>
        <p:nvSpPr>
          <p:cNvPr id="3" name="Plassholder for innhold 2"/>
          <p:cNvSpPr>
            <a:spLocks noGrp="1"/>
          </p:cNvSpPr>
          <p:nvPr>
            <p:ph idx="1"/>
          </p:nvPr>
        </p:nvSpPr>
        <p:spPr/>
        <p:txBody>
          <a:bodyPr/>
          <a:lstStyle/>
          <a:p>
            <a:pPr marL="0" indent="0">
              <a:buNone/>
            </a:pPr>
            <a:r>
              <a:rPr lang="nb-NO" b="1" dirty="0"/>
              <a:t>Bruk dette verktøyet for å registrere bidrag fra interessenter og </a:t>
            </a:r>
            <a:r>
              <a:rPr lang="nb-NO" b="1" dirty="0" smtClean="0"/>
              <a:t>samarbeidspartnere</a:t>
            </a:r>
          </a:p>
          <a:p>
            <a:pPr marL="0" indent="0">
              <a:buNone/>
            </a:pPr>
            <a:endParaRPr lang="nb-NO" b="1" dirty="0"/>
          </a:p>
          <a:p>
            <a:pPr eaLnBrk="0"/>
            <a:r>
              <a:rPr lang="nb-NO" b="1" dirty="0" smtClean="0"/>
              <a:t>Hvordan </a:t>
            </a:r>
            <a:r>
              <a:rPr lang="nb-NO" b="1" dirty="0"/>
              <a:t>og hvorfor:</a:t>
            </a:r>
            <a:r>
              <a:rPr lang="nb-NO" dirty="0"/>
              <a:t> Bruk dette verktøyet for å registrere resultatene av evalueringen av interessenter og samarbeidspartnere. Å holde oversikt over interessenters og samarbeidspartneres synspunkter og bidrag er en viktig del av å vurdere både prosessen og resultatene av programmet.</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123</a:t>
            </a:fld>
            <a:endParaRPr lang="nb-NO" dirty="0"/>
          </a:p>
        </p:txBody>
      </p:sp>
    </p:spTree>
    <p:extLst>
      <p:ext uri="{BB962C8B-B14F-4D97-AF65-F5344CB8AC3E}">
        <p14:creationId xmlns:p14="http://schemas.microsoft.com/office/powerpoint/2010/main" val="22488862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61303"/>
            <a:ext cx="8208000" cy="617734"/>
          </a:xfrm>
        </p:spPr>
        <p:txBody>
          <a:bodyPr/>
          <a:lstStyle/>
          <a:p>
            <a:r>
              <a:rPr lang="nb-NO" dirty="0" smtClean="0"/>
              <a:t>Verktøy 45</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74414455"/>
              </p:ext>
            </p:extLst>
          </p:nvPr>
        </p:nvGraphicFramePr>
        <p:xfrm>
          <a:off x="35493" y="749668"/>
          <a:ext cx="9001002" cy="4351346"/>
        </p:xfrm>
        <a:graphic>
          <a:graphicData uri="http://schemas.openxmlformats.org/drawingml/2006/table">
            <a:tbl>
              <a:tblPr firstRow="1" bandRow="1">
                <a:tableStyleId>{00A15C55-8517-42AA-B614-E9B94910E393}</a:tableStyleId>
              </a:tblPr>
              <a:tblGrid>
                <a:gridCol w="6408715"/>
                <a:gridCol w="2592287"/>
              </a:tblGrid>
              <a:tr h="334850">
                <a:tc>
                  <a:txBody>
                    <a:bodyPr/>
                    <a:lstStyle/>
                    <a:p>
                      <a:r>
                        <a:rPr lang="nb-NO" dirty="0" smtClean="0"/>
                        <a:t>Samarbeidspartnere/interessenter:</a:t>
                      </a:r>
                      <a:endParaRPr lang="nb-NO" dirty="0"/>
                    </a:p>
                  </a:txBody>
                  <a:tcPr/>
                </a:tc>
                <a:tc>
                  <a:txBody>
                    <a:bodyPr/>
                    <a:lstStyle/>
                    <a:p>
                      <a:endParaRPr lang="nb-NO" dirty="0"/>
                    </a:p>
                  </a:txBody>
                  <a:tcPr/>
                </a:tc>
              </a:tr>
              <a:tr h="334850">
                <a:tc>
                  <a:txBody>
                    <a:bodyPr/>
                    <a:lstStyle/>
                    <a:p>
                      <a:r>
                        <a:rPr lang="nb-NO" dirty="0" smtClean="0"/>
                        <a:t>Har de levert det som ble avtalt?</a:t>
                      </a:r>
                      <a:endParaRPr lang="nb-NO" dirty="0"/>
                    </a:p>
                  </a:txBody>
                  <a:tcPr/>
                </a:tc>
                <a:tc>
                  <a:txBody>
                    <a:bodyPr/>
                    <a:lstStyle/>
                    <a:p>
                      <a:endParaRPr lang="nb-NO" dirty="0"/>
                    </a:p>
                  </a:txBody>
                  <a:tcPr/>
                </a:tc>
              </a:tr>
              <a:tr h="334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Leverte de med akseptabel standard?</a:t>
                      </a:r>
                    </a:p>
                  </a:txBody>
                  <a:tcPr/>
                </a:tc>
                <a:tc>
                  <a:txBody>
                    <a:bodyPr/>
                    <a:lstStyle/>
                    <a:p>
                      <a:endParaRPr lang="nb-NO" dirty="0"/>
                    </a:p>
                  </a:txBody>
                  <a:tcPr/>
                </a:tc>
              </a:tr>
              <a:tr h="334850">
                <a:tc>
                  <a:txBody>
                    <a:bodyPr/>
                    <a:lstStyle/>
                    <a:p>
                      <a:r>
                        <a:rPr lang="nb-NO" dirty="0" smtClean="0"/>
                        <a:t>Benyttet de seg av det vi tilbød dem?</a:t>
                      </a:r>
                      <a:endParaRPr lang="nb-NO" dirty="0"/>
                    </a:p>
                  </a:txBody>
                  <a:tcPr/>
                </a:tc>
                <a:tc>
                  <a:txBody>
                    <a:bodyPr/>
                    <a:lstStyle/>
                    <a:p>
                      <a:endParaRPr lang="nb-NO"/>
                    </a:p>
                  </a:txBody>
                  <a:tcPr/>
                </a:tc>
              </a:tr>
              <a:tr h="334850">
                <a:tc>
                  <a:txBody>
                    <a:bodyPr/>
                    <a:lstStyle/>
                    <a:p>
                      <a:r>
                        <a:rPr lang="nb-NO" dirty="0" smtClean="0"/>
                        <a:t>Hva gikk bra?</a:t>
                      </a:r>
                      <a:endParaRPr lang="nb-NO" dirty="0"/>
                    </a:p>
                  </a:txBody>
                  <a:tcPr/>
                </a:tc>
                <a:tc>
                  <a:txBody>
                    <a:bodyPr/>
                    <a:lstStyle/>
                    <a:p>
                      <a:endParaRPr lang="nb-NO" dirty="0"/>
                    </a:p>
                  </a:txBody>
                  <a:tcPr/>
                </a:tc>
              </a:tr>
              <a:tr h="334850">
                <a:tc>
                  <a:txBody>
                    <a:bodyPr/>
                    <a:lstStyle/>
                    <a:p>
                      <a:r>
                        <a:rPr lang="nb-NO" dirty="0" smtClean="0"/>
                        <a:t>Hva gikk mindre bra?</a:t>
                      </a:r>
                      <a:endParaRPr lang="nb-NO" dirty="0"/>
                    </a:p>
                  </a:txBody>
                  <a:tcPr/>
                </a:tc>
                <a:tc>
                  <a:txBody>
                    <a:bodyPr/>
                    <a:lstStyle/>
                    <a:p>
                      <a:endParaRPr lang="nb-NO"/>
                    </a:p>
                  </a:txBody>
                  <a:tcPr/>
                </a:tc>
              </a:tr>
              <a:tr h="334850">
                <a:tc>
                  <a:txBody>
                    <a:bodyPr/>
                    <a:lstStyle/>
                    <a:p>
                      <a:r>
                        <a:rPr lang="nb-NO" dirty="0" smtClean="0"/>
                        <a:t>Hvor fornøyd er vi med bidraget deres?</a:t>
                      </a:r>
                      <a:endParaRPr lang="nb-NO" dirty="0"/>
                    </a:p>
                  </a:txBody>
                  <a:tcPr/>
                </a:tc>
                <a:tc>
                  <a:txBody>
                    <a:bodyPr/>
                    <a:lstStyle/>
                    <a:p>
                      <a:endParaRPr lang="nb-NO"/>
                    </a:p>
                  </a:txBody>
                  <a:tcPr/>
                </a:tc>
              </a:tr>
              <a:tr h="334850">
                <a:tc>
                  <a:txBody>
                    <a:bodyPr/>
                    <a:lstStyle/>
                    <a:p>
                      <a:r>
                        <a:rPr lang="nb-NO" dirty="0" smtClean="0"/>
                        <a:t>Hvor fornøyde er de med hvordan vi engasjerte dem? </a:t>
                      </a:r>
                      <a:endParaRPr lang="nb-NO" dirty="0"/>
                    </a:p>
                  </a:txBody>
                  <a:tcPr/>
                </a:tc>
                <a:tc>
                  <a:txBody>
                    <a:bodyPr/>
                    <a:lstStyle/>
                    <a:p>
                      <a:endParaRPr lang="nb-NO"/>
                    </a:p>
                  </a:txBody>
                  <a:tcPr/>
                </a:tc>
              </a:tr>
              <a:tr h="529753">
                <a:tc>
                  <a:txBody>
                    <a:bodyPr/>
                    <a:lstStyle/>
                    <a:p>
                      <a:r>
                        <a:rPr lang="nb-NO" dirty="0" smtClean="0"/>
                        <a:t>Hvor</a:t>
                      </a:r>
                      <a:r>
                        <a:rPr lang="nb-NO" baseline="0" dirty="0" smtClean="0"/>
                        <a:t> fornøyde er de med gjennomføringen av programmålene?</a:t>
                      </a:r>
                      <a:endParaRPr lang="nb-NO" dirty="0"/>
                    </a:p>
                  </a:txBody>
                  <a:tcPr/>
                </a:tc>
                <a:tc>
                  <a:txBody>
                    <a:bodyPr/>
                    <a:lstStyle/>
                    <a:p>
                      <a:endParaRPr lang="nb-NO" dirty="0"/>
                    </a:p>
                  </a:txBody>
                  <a:tcPr/>
                </a:tc>
              </a:tr>
              <a:tr h="529753">
                <a:tc>
                  <a:txBody>
                    <a:bodyPr/>
                    <a:lstStyle/>
                    <a:p>
                      <a:r>
                        <a:rPr lang="nb-NO" dirty="0" smtClean="0"/>
                        <a:t>Hvilke muligheter finnes for å forbedre samarbeidet i</a:t>
                      </a:r>
                      <a:r>
                        <a:rPr lang="nb-NO" baseline="0" dirty="0" smtClean="0"/>
                        <a:t> </a:t>
                      </a:r>
                      <a:r>
                        <a:rPr lang="nb-NO" dirty="0" smtClean="0"/>
                        <a:t>fremtiden?</a:t>
                      </a:r>
                      <a:endParaRPr lang="nb-NO" dirty="0"/>
                    </a:p>
                  </a:txBody>
                  <a:tcPr/>
                </a:tc>
                <a:tc>
                  <a:txBody>
                    <a:bodyPr/>
                    <a:lstStyle/>
                    <a:p>
                      <a:endParaRPr lang="nb-NO"/>
                    </a:p>
                  </a:txBody>
                  <a:tcPr/>
                </a:tc>
              </a:tr>
              <a:tr h="334850">
                <a:tc>
                  <a:txBody>
                    <a:bodyPr/>
                    <a:lstStyle/>
                    <a:p>
                      <a:r>
                        <a:rPr lang="nb-NO" dirty="0" smtClean="0"/>
                        <a:t>Hvordan kan dettet gjøres? </a:t>
                      </a:r>
                      <a:endParaRPr lang="nb-NO" dirty="0"/>
                    </a:p>
                  </a:txBody>
                  <a:tcPr/>
                </a:tc>
                <a:tc>
                  <a:txBody>
                    <a:bodyPr/>
                    <a:lstStyle/>
                    <a:p>
                      <a:endParaRPr lang="nb-NO" dirty="0"/>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124</a:t>
            </a:fld>
            <a:endParaRPr lang="nb-NO" dirty="0"/>
          </a:p>
        </p:txBody>
      </p:sp>
    </p:spTree>
    <p:extLst>
      <p:ext uri="{BB962C8B-B14F-4D97-AF65-F5344CB8AC3E}">
        <p14:creationId xmlns:p14="http://schemas.microsoft.com/office/powerpoint/2010/main" val="40018384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239"/>
            <a:ext cx="8208000" cy="1140954"/>
          </a:xfrm>
        </p:spPr>
        <p:txBody>
          <a:bodyPr/>
          <a:lstStyle/>
          <a:p>
            <a:r>
              <a:rPr lang="nb-NO" dirty="0" smtClean="0"/>
              <a:t>Verktøy 46:</a:t>
            </a:r>
            <a:r>
              <a:rPr lang="nb-NO" b="1" dirty="0"/>
              <a:t>Evalueringsrapport og </a:t>
            </a:r>
            <a:r>
              <a:rPr lang="nb-NO" b="1" dirty="0" smtClean="0"/>
              <a:t>anbefalinger</a:t>
            </a:r>
            <a:endParaRPr lang="nb-NO" dirty="0"/>
          </a:p>
        </p:txBody>
      </p:sp>
      <p:sp>
        <p:nvSpPr>
          <p:cNvPr id="3" name="Plassholder for innhold 2"/>
          <p:cNvSpPr>
            <a:spLocks noGrp="1"/>
          </p:cNvSpPr>
          <p:nvPr>
            <p:ph idx="1"/>
          </p:nvPr>
        </p:nvSpPr>
        <p:spPr/>
        <p:txBody>
          <a:bodyPr/>
          <a:lstStyle/>
          <a:p>
            <a:pPr marL="0" indent="0">
              <a:buNone/>
            </a:pPr>
            <a:r>
              <a:rPr lang="nb-NO" b="1" dirty="0"/>
              <a:t>Bruk dette verktøyet for å komme med anbefalinger basert på </a:t>
            </a:r>
            <a:r>
              <a:rPr lang="nb-NO" b="1" dirty="0" smtClean="0"/>
              <a:t>evalueringen</a:t>
            </a:r>
          </a:p>
          <a:p>
            <a:pPr marL="0" indent="0">
              <a:buNone/>
            </a:pPr>
            <a:endParaRPr lang="nb-NO" b="1" dirty="0"/>
          </a:p>
          <a:p>
            <a:pPr eaLnBrk="0"/>
            <a:r>
              <a:rPr lang="nb-NO" b="1" dirty="0" smtClean="0"/>
              <a:t>Hvordan </a:t>
            </a:r>
            <a:r>
              <a:rPr lang="nb-NO" b="1" dirty="0"/>
              <a:t>og hvorfor:</a:t>
            </a:r>
            <a:r>
              <a:rPr lang="nb-NO" dirty="0"/>
              <a:t> Registrere anbefalte evalueringer og oppsummeringer for hver intervensjon etter hvor effektiv prosessen har vært, inkludert evaluering av avkastning på investering, første kortsiktige effekter og mer langsiktige resultater. Dette vil være til hjelp i planleggingen av neste syklus i programmet.</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125</a:t>
            </a:fld>
            <a:endParaRPr lang="nb-NO" dirty="0"/>
          </a:p>
        </p:txBody>
      </p:sp>
    </p:spTree>
    <p:extLst>
      <p:ext uri="{BB962C8B-B14F-4D97-AF65-F5344CB8AC3E}">
        <p14:creationId xmlns:p14="http://schemas.microsoft.com/office/powerpoint/2010/main" val="7374641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46</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858665994"/>
              </p:ext>
            </p:extLst>
          </p:nvPr>
        </p:nvGraphicFramePr>
        <p:xfrm>
          <a:off x="468313" y="1274763"/>
          <a:ext cx="8207376" cy="3235960"/>
        </p:xfrm>
        <a:graphic>
          <a:graphicData uri="http://schemas.openxmlformats.org/drawingml/2006/table">
            <a:tbl>
              <a:tblPr firstRow="1" bandRow="1">
                <a:tableStyleId>{00A15C55-8517-42AA-B614-E9B94910E393}</a:tableStyleId>
              </a:tblPr>
              <a:tblGrid>
                <a:gridCol w="2051844"/>
                <a:gridCol w="2051844"/>
                <a:gridCol w="2051844"/>
                <a:gridCol w="2051844"/>
              </a:tblGrid>
              <a:tr h="370840">
                <a:tc>
                  <a:txBody>
                    <a:bodyPr/>
                    <a:lstStyle/>
                    <a:p>
                      <a:r>
                        <a:rPr lang="nb-NO" dirty="0" smtClean="0"/>
                        <a:t>Effekt av intervensjon</a:t>
                      </a:r>
                      <a:endParaRPr lang="nb-NO" dirty="0"/>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r>
                        <a:rPr lang="nb-NO" dirty="0" smtClean="0">
                          <a:solidFill>
                            <a:schemeClr val="bg1"/>
                          </a:solidFill>
                        </a:rPr>
                        <a:t>Intervensjon</a:t>
                      </a:r>
                      <a:r>
                        <a:rPr lang="nb-NO" baseline="0" dirty="0" smtClean="0">
                          <a:solidFill>
                            <a:schemeClr val="bg1"/>
                          </a:solidFill>
                        </a:rPr>
                        <a:t>:</a:t>
                      </a:r>
                      <a:endParaRPr lang="nb-NO" dirty="0">
                        <a:solidFill>
                          <a:schemeClr val="bg1"/>
                        </a:solidFill>
                      </a:endParaRPr>
                    </a:p>
                  </a:txBody>
                  <a:tcPr>
                    <a:solidFill>
                      <a:schemeClr val="accent4"/>
                    </a:solidFill>
                  </a:tcPr>
                </a:tc>
                <a:tc>
                  <a:txBody>
                    <a:bodyPr/>
                    <a:lstStyle/>
                    <a:p>
                      <a:r>
                        <a:rPr lang="nb-NO" dirty="0" smtClean="0">
                          <a:solidFill>
                            <a:schemeClr val="bg1"/>
                          </a:solidFill>
                        </a:rPr>
                        <a:t>Effekt</a:t>
                      </a:r>
                      <a:endParaRPr lang="nb-NO" dirty="0">
                        <a:solidFill>
                          <a:schemeClr val="bg1"/>
                        </a:solidFill>
                      </a:endParaRPr>
                    </a:p>
                  </a:txBody>
                  <a:tcPr>
                    <a:solidFill>
                      <a:schemeClr val="accent4"/>
                    </a:solidFill>
                  </a:tcPr>
                </a:tc>
                <a:tc>
                  <a:txBody>
                    <a:bodyPr/>
                    <a:lstStyle/>
                    <a:p>
                      <a:r>
                        <a:rPr lang="nb-NO" dirty="0" smtClean="0">
                          <a:solidFill>
                            <a:schemeClr val="bg1"/>
                          </a:solidFill>
                        </a:rPr>
                        <a:t>Resultat</a:t>
                      </a:r>
                      <a:endParaRPr lang="nb-NO" dirty="0">
                        <a:solidFill>
                          <a:schemeClr val="bg1"/>
                        </a:solidFill>
                      </a:endParaRPr>
                    </a:p>
                  </a:txBody>
                  <a:tcPr>
                    <a:solidFill>
                      <a:schemeClr val="accent4"/>
                    </a:solidFill>
                  </a:tcPr>
                </a:tc>
                <a:tc>
                  <a:txBody>
                    <a:bodyPr/>
                    <a:lstStyle/>
                    <a:p>
                      <a:r>
                        <a:rPr lang="nb-NO" dirty="0" smtClean="0">
                          <a:solidFill>
                            <a:schemeClr val="bg1"/>
                          </a:solidFill>
                        </a:rPr>
                        <a:t>Prosess</a:t>
                      </a:r>
                      <a:endParaRPr lang="nb-NO" dirty="0">
                        <a:solidFill>
                          <a:schemeClr val="bg1"/>
                        </a:solidFill>
                      </a:endParaRPr>
                    </a:p>
                  </a:txBody>
                  <a:tcPr>
                    <a:solidFill>
                      <a:schemeClr val="accent4"/>
                    </a:solidFill>
                  </a:tcPr>
                </a:tc>
              </a:tr>
              <a:tr h="370840">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tr>
              <a:tr h="370840">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126</a:t>
            </a:fld>
            <a:endParaRPr lang="nb-NO" dirty="0"/>
          </a:p>
        </p:txBody>
      </p:sp>
    </p:spTree>
    <p:extLst>
      <p:ext uri="{BB962C8B-B14F-4D97-AF65-F5344CB8AC3E}">
        <p14:creationId xmlns:p14="http://schemas.microsoft.com/office/powerpoint/2010/main" val="23224414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Lære og handle</a:t>
            </a:r>
            <a:br>
              <a:rPr lang="nb-NO" sz="2800" dirty="0" smtClean="0">
                <a:solidFill>
                  <a:schemeClr val="accent4">
                    <a:lumMod val="75000"/>
                  </a:schemeClr>
                </a:solidFill>
              </a:rPr>
            </a:br>
            <a:r>
              <a:rPr lang="nb-NO" sz="2800" dirty="0"/>
              <a:t>Verktøy </a:t>
            </a:r>
            <a:r>
              <a:rPr lang="nb-NO" sz="2800" dirty="0" smtClean="0"/>
              <a:t>47-50: </a:t>
            </a:r>
            <a:br>
              <a:rPr lang="nb-NO" sz="2800" dirty="0" smtClean="0"/>
            </a:br>
            <a:r>
              <a:rPr lang="nb-NO" sz="2800" dirty="0" smtClean="0"/>
              <a:t>Kontrollere og utvikle opplæring</a:t>
            </a:r>
            <a:endParaRPr lang="nb-NO" sz="2800" dirty="0"/>
          </a:p>
        </p:txBody>
      </p:sp>
      <p:sp>
        <p:nvSpPr>
          <p:cNvPr id="3" name="Plassholder for tekst 2"/>
          <p:cNvSpPr>
            <a:spLocks noGrp="1"/>
          </p:cNvSpPr>
          <p:nvPr>
            <p:ph type="body" idx="1"/>
          </p:nvPr>
        </p:nvSpPr>
        <p:spPr/>
        <p:txBody>
          <a:bodyPr/>
          <a:lstStyle/>
          <a:p>
            <a:endParaRPr lang="nb-NO" dirty="0"/>
          </a:p>
        </p:txBody>
      </p:sp>
      <p:sp>
        <p:nvSpPr>
          <p:cNvPr id="5" name="Ellipse 4"/>
          <p:cNvSpPr/>
          <p:nvPr/>
        </p:nvSpPr>
        <p:spPr>
          <a:xfrm rot="1720081">
            <a:off x="5869540" y="348752"/>
            <a:ext cx="3168352" cy="1512168"/>
          </a:xfrm>
          <a:prstGeom prst="ellipse">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smtClean="0"/>
              <a:t>10</a:t>
            </a:r>
            <a:endParaRPr lang="nb-NO" sz="4000" dirty="0"/>
          </a:p>
        </p:txBody>
      </p:sp>
    </p:spTree>
    <p:extLst>
      <p:ext uri="{BB962C8B-B14F-4D97-AF65-F5344CB8AC3E}">
        <p14:creationId xmlns:p14="http://schemas.microsoft.com/office/powerpoint/2010/main" val="27227044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 under oppgave 10</a:t>
            </a:r>
            <a:endParaRPr lang="nb-NO" dirty="0"/>
          </a:p>
        </p:txBody>
      </p:sp>
      <p:sp>
        <p:nvSpPr>
          <p:cNvPr id="3" name="Plassholder for innhold 2"/>
          <p:cNvSpPr>
            <a:spLocks noGrp="1"/>
          </p:cNvSpPr>
          <p:nvPr>
            <p:ph idx="1"/>
          </p:nvPr>
        </p:nvSpPr>
        <p:spPr/>
        <p:txBody>
          <a:bodyPr/>
          <a:lstStyle/>
          <a:p>
            <a:r>
              <a:rPr lang="nb-NO" dirty="0" smtClean="0"/>
              <a:t>Identifisere oppfølgingshandlinger</a:t>
            </a:r>
          </a:p>
          <a:p>
            <a:r>
              <a:rPr lang="nb-NO" dirty="0" smtClean="0"/>
              <a:t>Identifisere fremtidige implikasjoner</a:t>
            </a:r>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128</a:t>
            </a:fld>
            <a:endParaRPr lang="nb-NO" dirty="0"/>
          </a:p>
        </p:txBody>
      </p:sp>
    </p:spTree>
    <p:extLst>
      <p:ext uri="{BB962C8B-B14F-4D97-AF65-F5344CB8AC3E}">
        <p14:creationId xmlns:p14="http://schemas.microsoft.com/office/powerpoint/2010/main" val="24369312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468000" y="-22239"/>
            <a:ext cx="8208000" cy="1140954"/>
          </a:xfrm>
        </p:spPr>
        <p:txBody>
          <a:bodyPr/>
          <a:lstStyle/>
          <a:p>
            <a:r>
              <a:rPr lang="nb-NO" dirty="0" smtClean="0"/>
              <a:t>Verktøy 47: </a:t>
            </a:r>
            <a:r>
              <a:rPr lang="nb-NO" b="1" dirty="0"/>
              <a:t>Læringsstrategi for </a:t>
            </a:r>
            <a:r>
              <a:rPr lang="nb-NO" b="1" dirty="0" smtClean="0"/>
              <a:t>organisasjonen</a:t>
            </a:r>
            <a:endParaRPr lang="nb-NO" dirty="0"/>
          </a:p>
        </p:txBody>
      </p:sp>
      <p:sp>
        <p:nvSpPr>
          <p:cNvPr id="8" name="Plassholder for innhold 7"/>
          <p:cNvSpPr>
            <a:spLocks noGrp="1"/>
          </p:cNvSpPr>
          <p:nvPr>
            <p:ph idx="1"/>
          </p:nvPr>
        </p:nvSpPr>
        <p:spPr/>
        <p:txBody>
          <a:bodyPr/>
          <a:lstStyle/>
          <a:p>
            <a:pPr marL="0" indent="0">
              <a:buNone/>
            </a:pPr>
            <a:r>
              <a:rPr lang="nb-NO" b="1" dirty="0"/>
              <a:t>Bruk dette verktøyet for å registrere tiltak som </a:t>
            </a:r>
            <a:r>
              <a:rPr lang="nb-NO" b="1" dirty="0" smtClean="0"/>
              <a:t>organisasjonen </a:t>
            </a:r>
            <a:r>
              <a:rPr lang="nb-NO" b="1" dirty="0"/>
              <a:t>skal iverksette ut fra evalueringen av </a:t>
            </a:r>
            <a:r>
              <a:rPr lang="nb-NO" b="1" dirty="0" smtClean="0"/>
              <a:t>programmet</a:t>
            </a:r>
          </a:p>
          <a:p>
            <a:pPr marL="0" indent="0">
              <a:buNone/>
            </a:pPr>
            <a:endParaRPr lang="nb-NO" b="1" dirty="0"/>
          </a:p>
          <a:p>
            <a:pPr eaLnBrk="0"/>
            <a:r>
              <a:rPr lang="nb-NO" b="1" dirty="0" smtClean="0"/>
              <a:t>Hvordan </a:t>
            </a:r>
            <a:r>
              <a:rPr lang="nb-NO" b="1" dirty="0"/>
              <a:t>og hvorfor: </a:t>
            </a:r>
            <a:r>
              <a:rPr lang="nb-NO" dirty="0"/>
              <a:t>Definere strategien for å engasjere </a:t>
            </a:r>
            <a:r>
              <a:rPr lang="nb-NO" dirty="0" smtClean="0"/>
              <a:t>ledelsen, </a:t>
            </a:r>
            <a:r>
              <a:rPr lang="nb-NO" dirty="0"/>
              <a:t>kolleger og medarbeidere i å dra lærdom av prosjektet. Dette vil føre til en kontinuerlig forbedringssyklus.</a:t>
            </a:r>
          </a:p>
          <a:p>
            <a:endParaRPr lang="nb-NO" dirty="0"/>
          </a:p>
        </p:txBody>
      </p:sp>
      <p:sp>
        <p:nvSpPr>
          <p:cNvPr id="4" name="Plassholder for dato 3"/>
          <p:cNvSpPr>
            <a:spLocks noGrp="1"/>
          </p:cNvSpPr>
          <p:nvPr>
            <p:ph type="dt" sz="half" idx="2"/>
          </p:nvPr>
        </p:nvSpPr>
        <p:spPr/>
        <p:txBody>
          <a:bodyPr/>
          <a:lstStyle/>
          <a:p>
            <a:fld id="{A7ABA750-4AA2-42B2-9BD6-AE6EDD399A82}" type="datetime1">
              <a:rPr lang="nb-NO" smtClean="0"/>
              <a:t>07.07.2016</a:t>
            </a:fld>
            <a:endParaRPr lang="nb-NO"/>
          </a:p>
        </p:txBody>
      </p:sp>
      <p:sp>
        <p:nvSpPr>
          <p:cNvPr id="5" name="Plassholder for bunntekst 4"/>
          <p:cNvSpPr>
            <a:spLocks noGrp="1"/>
          </p:cNvSpPr>
          <p:nvPr>
            <p:ph type="ftr" sz="quarter" idx="3"/>
          </p:nvPr>
        </p:nvSpPr>
        <p:spPr/>
        <p:txBody>
          <a:bodyPr/>
          <a:lstStyle/>
          <a:p>
            <a:endParaRPr lang="nb-NO"/>
          </a:p>
        </p:txBody>
      </p:sp>
      <p:sp>
        <p:nvSpPr>
          <p:cNvPr id="6" name="Plassholder for lysbildenummer 5"/>
          <p:cNvSpPr>
            <a:spLocks noGrp="1"/>
          </p:cNvSpPr>
          <p:nvPr>
            <p:ph type="sldNum" sz="quarter" idx="4"/>
          </p:nvPr>
        </p:nvSpPr>
        <p:spPr/>
        <p:txBody>
          <a:bodyPr/>
          <a:lstStyle/>
          <a:p>
            <a:fld id="{E344D7E1-7312-4A8E-923E-F9E3FA05BB35}" type="slidenum">
              <a:rPr lang="nb-NO" smtClean="0"/>
              <a:t>129</a:t>
            </a:fld>
            <a:endParaRPr lang="nb-NO"/>
          </a:p>
        </p:txBody>
      </p:sp>
    </p:spTree>
    <p:extLst>
      <p:ext uri="{BB962C8B-B14F-4D97-AF65-F5344CB8AC3E}">
        <p14:creationId xmlns:p14="http://schemas.microsoft.com/office/powerpoint/2010/main" val="172995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035082815"/>
              </p:ext>
            </p:extLst>
          </p:nvPr>
        </p:nvGraphicFramePr>
        <p:xfrm>
          <a:off x="323528" y="87474"/>
          <a:ext cx="6840760" cy="6696746"/>
        </p:xfrm>
        <a:graphic>
          <a:graphicData uri="http://schemas.openxmlformats.org/drawingml/2006/table">
            <a:tbl>
              <a:tblPr firstRow="1" firstCol="1" bandRow="1">
                <a:tableStyleId>{5C22544A-7EE6-4342-B048-85BDC9FD1C3A}</a:tableStyleId>
              </a:tblPr>
              <a:tblGrid>
                <a:gridCol w="2195837"/>
                <a:gridCol w="4644923"/>
              </a:tblGrid>
              <a:tr h="779870">
                <a:tc>
                  <a:txBody>
                    <a:bodyPr/>
                    <a:lstStyle/>
                    <a:p>
                      <a:pPr marL="36195" eaLnBrk="0" hangingPunct="0">
                        <a:lnSpc>
                          <a:spcPts val="1000"/>
                        </a:lnSpc>
                        <a:spcAft>
                          <a:spcPts val="600"/>
                        </a:spcAft>
                      </a:pPr>
                      <a:r>
                        <a:rPr lang="nb-NO" sz="700" kern="1100" spc="-10" dirty="0">
                          <a:effectLst/>
                        </a:rPr>
                        <a:t>Konsept 1: Innsikt </a:t>
                      </a:r>
                      <a:endParaRPr lang="nb-NO" sz="700" kern="1100" spc="-10" dirty="0">
                        <a:solidFill>
                          <a:srgbClr val="000000"/>
                        </a:solidFill>
                        <a:effectLst/>
                        <a:latin typeface="Tahoma"/>
                        <a:ea typeface="Arial Unicode MS"/>
                        <a:cs typeface="Times New Roman"/>
                      </a:endParaRPr>
                    </a:p>
                  </a:txBody>
                  <a:tcPr marL="13012" marR="13012" marT="9759" marB="9759"/>
                </a:tc>
                <a:tc>
                  <a:txBody>
                    <a:bodyPr/>
                    <a:lstStyle/>
                    <a:p>
                      <a:pPr marL="36195" marR="71755" eaLnBrk="0" hangingPunct="0">
                        <a:lnSpc>
                          <a:spcPts val="1000"/>
                        </a:lnSpc>
                        <a:spcAft>
                          <a:spcPts val="600"/>
                        </a:spcAft>
                      </a:pPr>
                      <a:r>
                        <a:rPr lang="nb-NO" sz="700" kern="1100" spc="-10" dirty="0">
                          <a:effectLst/>
                        </a:rPr>
                        <a:t>Formålet med sosial markedsføring er å få innsikt i folks liv og hva som motiverer dem, gjør dem i stand til eller forhindrer dem fra å opptre på helsefremmende måter. Hvis man forstår hvorfor folk tenker og handler som de gjør, kan man hente informasjon fra denne innsikten for å utvikle intervensjonsprogrammer og tiltak som vil få folk til å respondere.</a:t>
                      </a:r>
                      <a:endParaRPr lang="nb-NO" sz="700" kern="1100" spc="-10" dirty="0">
                        <a:solidFill>
                          <a:srgbClr val="000000"/>
                        </a:solidFill>
                        <a:effectLst/>
                        <a:latin typeface="Tahoma"/>
                        <a:ea typeface="Arial Unicode MS"/>
                        <a:cs typeface="Times New Roman"/>
                      </a:endParaRPr>
                    </a:p>
                  </a:txBody>
                  <a:tcPr marL="13012" marR="13012" marT="9759" marB="9759"/>
                </a:tc>
              </a:tr>
              <a:tr h="1367346">
                <a:tc>
                  <a:txBody>
                    <a:bodyPr/>
                    <a:lstStyle/>
                    <a:p>
                      <a:pPr marL="36195" eaLnBrk="0" hangingPunct="0">
                        <a:lnSpc>
                          <a:spcPts val="1000"/>
                        </a:lnSpc>
                        <a:spcAft>
                          <a:spcPts val="600"/>
                        </a:spcAft>
                      </a:pPr>
                      <a:r>
                        <a:rPr lang="nb-NO" sz="700" kern="1100" spc="-10" dirty="0">
                          <a:effectLst/>
                        </a:rPr>
                        <a:t>Konsept 2: Utveksling</a:t>
                      </a:r>
                      <a:endParaRPr lang="nb-NO" sz="700" kern="1100" spc="-10" dirty="0">
                        <a:solidFill>
                          <a:srgbClr val="000000"/>
                        </a:solidFill>
                        <a:effectLst/>
                        <a:latin typeface="Tahoma"/>
                        <a:ea typeface="Arial Unicode MS"/>
                        <a:cs typeface="Times New Roman"/>
                      </a:endParaRPr>
                    </a:p>
                  </a:txBody>
                  <a:tcPr marL="13012" marR="13012" marT="9759" marB="9759"/>
                </a:tc>
                <a:tc>
                  <a:txBody>
                    <a:bodyPr/>
                    <a:lstStyle/>
                    <a:p>
                      <a:pPr marL="36195" marR="71755" eaLnBrk="0" hangingPunct="0">
                        <a:lnSpc>
                          <a:spcPts val="1000"/>
                        </a:lnSpc>
                        <a:spcAft>
                          <a:spcPts val="600"/>
                        </a:spcAft>
                      </a:pPr>
                      <a:r>
                        <a:rPr lang="nb-NO" sz="700" kern="1100" spc="-10" dirty="0">
                          <a:effectLst/>
                        </a:rPr>
                        <a:t>Utveksling er basert på observasjoner av at vi har en tendens til å endre atferden vår når vi oppfatter at det er i vår interesse å gjøre det. Vi ser vanligvis etter verdi i opplevelser eller ting som får oss til å føle oss bedre, tryggere eller mer respektert. </a:t>
                      </a:r>
                    </a:p>
                    <a:p>
                      <a:pPr marL="36195" marR="71755" eaLnBrk="0" hangingPunct="0">
                        <a:lnSpc>
                          <a:spcPts val="1000"/>
                        </a:lnSpc>
                        <a:spcAft>
                          <a:spcPts val="600"/>
                        </a:spcAft>
                      </a:pPr>
                      <a:r>
                        <a:rPr lang="nb-NO" sz="700" kern="1100" spc="-10" dirty="0">
                          <a:effectLst/>
                        </a:rPr>
                        <a:t>Intervensjonsformene omfatter:</a:t>
                      </a:r>
                    </a:p>
                    <a:p>
                      <a:pPr marL="342900" marR="71755" lvl="0" indent="-342900" eaLnBrk="0" hangingPunct="0">
                        <a:lnSpc>
                          <a:spcPct val="90000"/>
                        </a:lnSpc>
                        <a:spcAft>
                          <a:spcPts val="0"/>
                        </a:spcAft>
                        <a:buFont typeface="Tahoma"/>
                        <a:buChar char="•"/>
                        <a:tabLst>
                          <a:tab pos="130175" algn="l"/>
                        </a:tabLst>
                      </a:pPr>
                      <a:r>
                        <a:rPr lang="nb-NO" sz="700" kern="1100" spc="-10" dirty="0">
                          <a:effectLst/>
                        </a:rPr>
                        <a:t>Hug: høyt kognitivt engasjement med positiv belønning</a:t>
                      </a:r>
                    </a:p>
                    <a:p>
                      <a:pPr marL="342900" marR="71755" lvl="0" indent="-342900" eaLnBrk="0" hangingPunct="0">
                        <a:lnSpc>
                          <a:spcPct val="90000"/>
                        </a:lnSpc>
                        <a:spcAft>
                          <a:spcPts val="0"/>
                        </a:spcAft>
                        <a:buFont typeface="Tahoma"/>
                        <a:buChar char="•"/>
                        <a:tabLst>
                          <a:tab pos="130175" algn="l"/>
                        </a:tabLst>
                      </a:pPr>
                      <a:r>
                        <a:rPr lang="nb-NO" sz="700" kern="1100" spc="-10" dirty="0" err="1">
                          <a:effectLst/>
                        </a:rPr>
                        <a:t>Nudge</a:t>
                      </a:r>
                      <a:r>
                        <a:rPr lang="nb-NO" sz="700" kern="1100" spc="-10" dirty="0">
                          <a:effectLst/>
                        </a:rPr>
                        <a:t>: lavt kognitivt engasjement med positiv belønning</a:t>
                      </a:r>
                    </a:p>
                    <a:p>
                      <a:pPr marL="342900" marR="71755" lvl="0" indent="-342900" eaLnBrk="0" hangingPunct="0">
                        <a:lnSpc>
                          <a:spcPct val="90000"/>
                        </a:lnSpc>
                        <a:spcAft>
                          <a:spcPts val="0"/>
                        </a:spcAft>
                        <a:buFont typeface="Tahoma"/>
                        <a:buChar char="•"/>
                        <a:tabLst>
                          <a:tab pos="130175" algn="l"/>
                        </a:tabLst>
                      </a:pPr>
                      <a:r>
                        <a:rPr lang="nb-NO" sz="700" kern="1100" spc="-10" dirty="0" err="1">
                          <a:effectLst/>
                        </a:rPr>
                        <a:t>Shove</a:t>
                      </a:r>
                      <a:r>
                        <a:rPr lang="nb-NO" sz="700" kern="1100" spc="-10" dirty="0">
                          <a:effectLst/>
                        </a:rPr>
                        <a:t>: lavt kognitivt engasjement med straff</a:t>
                      </a:r>
                    </a:p>
                    <a:p>
                      <a:pPr marL="342900" marR="71755" lvl="0" indent="-342900" eaLnBrk="0" hangingPunct="0">
                        <a:lnSpc>
                          <a:spcPct val="90000"/>
                        </a:lnSpc>
                        <a:spcAft>
                          <a:spcPts val="0"/>
                        </a:spcAft>
                        <a:buFont typeface="Tahoma"/>
                        <a:buChar char="•"/>
                        <a:tabLst>
                          <a:tab pos="130175" algn="l"/>
                        </a:tabLst>
                      </a:pPr>
                      <a:r>
                        <a:rPr lang="nb-NO" sz="700" kern="1100" spc="-10" dirty="0" err="1">
                          <a:effectLst/>
                        </a:rPr>
                        <a:t>Smack</a:t>
                      </a:r>
                      <a:r>
                        <a:rPr lang="nb-NO" sz="700" kern="1100" spc="-10" dirty="0">
                          <a:effectLst/>
                        </a:rPr>
                        <a:t>: høyt kognitivt engasjement med straff</a:t>
                      </a:r>
                      <a:endParaRPr lang="nb-NO" sz="700" kern="1100" spc="-10" dirty="0">
                        <a:solidFill>
                          <a:srgbClr val="000000"/>
                        </a:solidFill>
                        <a:effectLst/>
                        <a:latin typeface="Tahoma"/>
                        <a:ea typeface="Batang"/>
                        <a:cs typeface="Times New Roman"/>
                      </a:endParaRPr>
                    </a:p>
                  </a:txBody>
                  <a:tcPr marL="13012" marR="13012" marT="9759" marB="9759"/>
                </a:tc>
              </a:tr>
              <a:tr h="931849">
                <a:tc>
                  <a:txBody>
                    <a:bodyPr/>
                    <a:lstStyle/>
                    <a:p>
                      <a:pPr marL="36195" eaLnBrk="0" hangingPunct="0">
                        <a:lnSpc>
                          <a:spcPts val="1000"/>
                        </a:lnSpc>
                        <a:spcAft>
                          <a:spcPts val="600"/>
                        </a:spcAft>
                      </a:pPr>
                      <a:r>
                        <a:rPr lang="nb-NO" sz="700" kern="1100" spc="-10" dirty="0">
                          <a:effectLst/>
                        </a:rPr>
                        <a:t>Konsept 3: Konkurranse</a:t>
                      </a:r>
                      <a:endParaRPr lang="nb-NO" sz="700" kern="1100" spc="-10" dirty="0">
                        <a:solidFill>
                          <a:srgbClr val="000000"/>
                        </a:solidFill>
                        <a:effectLst/>
                        <a:latin typeface="Tahoma"/>
                        <a:ea typeface="Arial Unicode MS"/>
                        <a:cs typeface="Times New Roman"/>
                      </a:endParaRPr>
                    </a:p>
                  </a:txBody>
                  <a:tcPr marL="13012" marR="13012" marT="9759" marB="9759"/>
                </a:tc>
                <a:tc>
                  <a:txBody>
                    <a:bodyPr/>
                    <a:lstStyle/>
                    <a:p>
                      <a:pPr marL="36195" marR="71755" eaLnBrk="0" hangingPunct="0">
                        <a:lnSpc>
                          <a:spcPts val="1000"/>
                        </a:lnSpc>
                        <a:spcAft>
                          <a:spcPts val="600"/>
                        </a:spcAft>
                      </a:pPr>
                      <a:r>
                        <a:rPr lang="nb-NO" sz="700" kern="1100" spc="-10">
                          <a:effectLst/>
                        </a:rPr>
                        <a:t>Analyser av konkurrerende faktorer undersøker både intern og ekstern konkurranse samt barrierer og tilretteleggende faktorer som påvirker atferden. Intern konkurranse omfatter psykologiske faktorer, nytelse, lyst og risikotaking, mens ekstern konkurranse omfatter bredere atferdspåvirkning og påvirkningsfaktorer, som kan fremme og forsterke alternativ eller negativ atferd.</a:t>
                      </a:r>
                      <a:endParaRPr lang="nb-NO" sz="700" kern="1100" spc="-10">
                        <a:solidFill>
                          <a:srgbClr val="000000"/>
                        </a:solidFill>
                        <a:effectLst/>
                        <a:latin typeface="Tahoma"/>
                        <a:ea typeface="Arial Unicode MS"/>
                        <a:cs typeface="Times New Roman"/>
                      </a:endParaRPr>
                    </a:p>
                  </a:txBody>
                  <a:tcPr marL="13012" marR="13012" marT="9759" marB="9759"/>
                </a:tc>
              </a:tr>
              <a:tr h="779870">
                <a:tc>
                  <a:txBody>
                    <a:bodyPr/>
                    <a:lstStyle/>
                    <a:p>
                      <a:pPr marL="36195" eaLnBrk="0" hangingPunct="0">
                        <a:lnSpc>
                          <a:spcPts val="1000"/>
                        </a:lnSpc>
                        <a:spcAft>
                          <a:spcPts val="600"/>
                        </a:spcAft>
                      </a:pPr>
                      <a:r>
                        <a:rPr lang="nb-NO" sz="700" kern="1100" spc="-10" dirty="0">
                          <a:effectLst/>
                        </a:rPr>
                        <a:t>Konsept 4: Atferd</a:t>
                      </a:r>
                      <a:endParaRPr lang="nb-NO" sz="700" kern="1100" spc="-10" dirty="0">
                        <a:solidFill>
                          <a:srgbClr val="000000"/>
                        </a:solidFill>
                        <a:effectLst/>
                        <a:latin typeface="Tahoma"/>
                        <a:ea typeface="Arial Unicode MS"/>
                        <a:cs typeface="Times New Roman"/>
                      </a:endParaRPr>
                    </a:p>
                  </a:txBody>
                  <a:tcPr marL="13012" marR="13012" marT="9759" marB="9759"/>
                </a:tc>
                <a:tc>
                  <a:txBody>
                    <a:bodyPr/>
                    <a:lstStyle/>
                    <a:p>
                      <a:pPr marL="36195" marR="71755" eaLnBrk="0" hangingPunct="0">
                        <a:lnSpc>
                          <a:spcPts val="1000"/>
                        </a:lnSpc>
                        <a:spcAft>
                          <a:spcPts val="600"/>
                        </a:spcAft>
                      </a:pPr>
                      <a:r>
                        <a:rPr lang="nb-NO" sz="700" kern="1100" spc="-10" dirty="0">
                          <a:effectLst/>
                        </a:rPr>
                        <a:t>Sosial markedsføring fokuserer på å påvirke folks atferd, basert på </a:t>
                      </a:r>
                      <a:r>
                        <a:rPr lang="nb-NO" sz="700" kern="1100" spc="-10" dirty="0" err="1">
                          <a:effectLst/>
                        </a:rPr>
                        <a:t>SMARTe</a:t>
                      </a:r>
                      <a:r>
                        <a:rPr lang="nb-NO" sz="700" kern="1100" spc="-10" dirty="0">
                          <a:effectLst/>
                        </a:rPr>
                        <a:t> mål. SMART står for Spesifikke, Målbare, oppnåelige (</a:t>
                      </a:r>
                      <a:r>
                        <a:rPr lang="nb-NO" sz="700" kern="1100" spc="-10" dirty="0" err="1">
                          <a:effectLst/>
                        </a:rPr>
                        <a:t>Achievable</a:t>
                      </a:r>
                      <a:r>
                        <a:rPr lang="nb-NO" sz="700" kern="1100" spc="-10" dirty="0">
                          <a:effectLst/>
                        </a:rPr>
                        <a:t>), pålitelige (Reliable) og Tidsbundne. Deretter utvikler man intervensjoner for å fokusere på spesifikk atferd. Man fokuserer på hva som utløser og etablerer atferd, og på hva som fører til at atferden opprettholdes, overholdes og forsterkes.</a:t>
                      </a:r>
                      <a:endParaRPr lang="nb-NO" sz="700" kern="1100" spc="-10" dirty="0">
                        <a:solidFill>
                          <a:srgbClr val="000000"/>
                        </a:solidFill>
                        <a:effectLst/>
                        <a:latin typeface="Tahoma"/>
                        <a:ea typeface="Arial Unicode MS"/>
                        <a:cs typeface="Times New Roman"/>
                      </a:endParaRPr>
                    </a:p>
                  </a:txBody>
                  <a:tcPr marL="13012" marR="13012" marT="9759" marB="9759"/>
                </a:tc>
              </a:tr>
              <a:tr h="1326996">
                <a:tc>
                  <a:txBody>
                    <a:bodyPr/>
                    <a:lstStyle/>
                    <a:p>
                      <a:pPr marL="36195" eaLnBrk="0" hangingPunct="0">
                        <a:lnSpc>
                          <a:spcPts val="1000"/>
                        </a:lnSpc>
                        <a:spcAft>
                          <a:spcPts val="600"/>
                        </a:spcAft>
                      </a:pPr>
                      <a:r>
                        <a:rPr lang="nb-NO" sz="700" kern="1100" spc="-10" dirty="0">
                          <a:effectLst/>
                        </a:rPr>
                        <a:t>Konsept 5: Segmentering av målgrupper</a:t>
                      </a:r>
                      <a:endParaRPr lang="nb-NO" sz="700" kern="1100" spc="-10" dirty="0">
                        <a:solidFill>
                          <a:srgbClr val="000000"/>
                        </a:solidFill>
                        <a:effectLst/>
                        <a:latin typeface="Tahoma"/>
                        <a:ea typeface="Arial Unicode MS"/>
                        <a:cs typeface="Times New Roman"/>
                      </a:endParaRPr>
                    </a:p>
                  </a:txBody>
                  <a:tcPr marL="13012" marR="13012" marT="9759" marB="9759"/>
                </a:tc>
                <a:tc>
                  <a:txBody>
                    <a:bodyPr/>
                    <a:lstStyle/>
                    <a:p>
                      <a:pPr marL="36195" marR="71755" eaLnBrk="0" hangingPunct="0">
                        <a:lnSpc>
                          <a:spcPts val="1000"/>
                        </a:lnSpc>
                        <a:spcAft>
                          <a:spcPts val="600"/>
                        </a:spcAft>
                      </a:pPr>
                      <a:r>
                        <a:rPr lang="nb-NO" sz="700" kern="1100" spc="-10" dirty="0">
                          <a:effectLst/>
                        </a:rPr>
                        <a:t>Ved bruk av både innsikt og </a:t>
                      </a:r>
                      <a:r>
                        <a:rPr lang="nb-NO" sz="700" kern="1100" spc="-10" dirty="0" err="1">
                          <a:effectLst/>
                        </a:rPr>
                        <a:t>atferdsdata</a:t>
                      </a:r>
                      <a:r>
                        <a:rPr lang="nb-NO" sz="700" kern="1100" spc="-10" dirty="0">
                          <a:effectLst/>
                        </a:rPr>
                        <a:t> segmenteres målgruppene i undergrupper med felles overbevisninger, holdninger og atferd. </a:t>
                      </a:r>
                    </a:p>
                    <a:p>
                      <a:pPr marL="36195" marR="71755" eaLnBrk="0" hangingPunct="0">
                        <a:lnSpc>
                          <a:spcPts val="1000"/>
                        </a:lnSpc>
                        <a:spcAft>
                          <a:spcPts val="600"/>
                        </a:spcAft>
                      </a:pPr>
                      <a:r>
                        <a:rPr lang="nb-NO" sz="700" kern="1100" spc="-10" dirty="0">
                          <a:effectLst/>
                        </a:rPr>
                        <a:t>Intervensjoner blir direkte tilpasset spesifikke målgruppesegmenter, i stedet for at de er avhengige av en bred tilnærming som dekker en stor, generell målgruppe. Segmentering styrker den tradisjonelle målsettingen i offentlig helsesektor med tilleggsdata som fokuserer på "hvorfor folk opptrer slik de gjør" og hva de tror og mener om helsespørsmål, og med data som er samlet inn ved å observere naturlig atferd. </a:t>
                      </a:r>
                      <a:endParaRPr lang="nb-NO" sz="700" kern="1100" spc="-10" dirty="0">
                        <a:solidFill>
                          <a:srgbClr val="000000"/>
                        </a:solidFill>
                        <a:effectLst/>
                        <a:latin typeface="Tahoma"/>
                        <a:ea typeface="Arial Unicode MS"/>
                        <a:cs typeface="Times New Roman"/>
                      </a:endParaRPr>
                    </a:p>
                  </a:txBody>
                  <a:tcPr marL="13012" marR="13012" marT="9759" marB="9759"/>
                </a:tc>
              </a:tr>
              <a:tr h="1510815">
                <a:tc>
                  <a:txBody>
                    <a:bodyPr/>
                    <a:lstStyle/>
                    <a:p>
                      <a:pPr marL="36195" eaLnBrk="0" hangingPunct="0">
                        <a:lnSpc>
                          <a:spcPts val="1000"/>
                        </a:lnSpc>
                        <a:spcAft>
                          <a:spcPts val="600"/>
                        </a:spcAft>
                      </a:pPr>
                      <a:r>
                        <a:rPr lang="nb-NO" sz="700" kern="1100" spc="-10">
                          <a:effectLst/>
                        </a:rPr>
                        <a:t>Konsept 6: Metodemiks</a:t>
                      </a:r>
                      <a:endParaRPr lang="nb-NO" sz="700" kern="1100" spc="-10">
                        <a:solidFill>
                          <a:srgbClr val="000000"/>
                        </a:solidFill>
                        <a:effectLst/>
                        <a:latin typeface="Tahoma"/>
                        <a:ea typeface="Arial Unicode MS"/>
                        <a:cs typeface="Times New Roman"/>
                      </a:endParaRPr>
                    </a:p>
                  </a:txBody>
                  <a:tcPr marL="13012" marR="13012" marT="9759" marB="9759"/>
                </a:tc>
                <a:tc>
                  <a:txBody>
                    <a:bodyPr/>
                    <a:lstStyle/>
                    <a:p>
                      <a:pPr marL="36195" marR="71755" eaLnBrk="0" hangingPunct="0">
                        <a:lnSpc>
                          <a:spcPts val="1000"/>
                        </a:lnSpc>
                        <a:spcAft>
                          <a:spcPts val="600"/>
                        </a:spcAft>
                      </a:pPr>
                      <a:r>
                        <a:rPr lang="nb-NO" sz="700" kern="1100" spc="-10" dirty="0">
                          <a:effectLst/>
                        </a:rPr>
                        <a:t>I sosial markedsføring bruker man en hensiktsmessig miks av metoder for å oppnå målene for programmet. Man undersøker og bruker en rekke ulike tilnærminger for å oppnå mest effektiv og kostnadseffektiv miks av metoder. </a:t>
                      </a:r>
                    </a:p>
                    <a:p>
                      <a:pPr marL="36195" marR="71755" eaLnBrk="0" hangingPunct="0">
                        <a:lnSpc>
                          <a:spcPts val="1000"/>
                        </a:lnSpc>
                        <a:spcAft>
                          <a:spcPts val="600"/>
                        </a:spcAft>
                      </a:pPr>
                      <a:r>
                        <a:rPr lang="nb-NO" sz="700" kern="1100" spc="-10" dirty="0">
                          <a:effectLst/>
                        </a:rPr>
                        <a:t>Intervensjonstypene omfatter: </a:t>
                      </a:r>
                    </a:p>
                    <a:p>
                      <a:pPr marL="342900" marR="71755" lvl="0" indent="-342900" eaLnBrk="0" hangingPunct="0">
                        <a:lnSpc>
                          <a:spcPct val="90000"/>
                        </a:lnSpc>
                        <a:spcAft>
                          <a:spcPts val="0"/>
                        </a:spcAft>
                        <a:buFont typeface="Tahoma"/>
                        <a:buChar char="•"/>
                        <a:tabLst>
                          <a:tab pos="130175" algn="l"/>
                        </a:tabLst>
                      </a:pPr>
                      <a:r>
                        <a:rPr lang="nb-NO" sz="700" kern="1100" spc="-10" dirty="0">
                          <a:effectLst/>
                        </a:rPr>
                        <a:t>Kontroll – for å kreve, regulere og forsterke</a:t>
                      </a:r>
                    </a:p>
                    <a:p>
                      <a:pPr marL="342900" marR="71755" lvl="0" indent="-342900" eaLnBrk="0" hangingPunct="0">
                        <a:lnSpc>
                          <a:spcPct val="90000"/>
                        </a:lnSpc>
                        <a:spcAft>
                          <a:spcPts val="0"/>
                        </a:spcAft>
                        <a:buFont typeface="Tahoma"/>
                        <a:buChar char="•"/>
                        <a:tabLst>
                          <a:tab pos="130175" algn="l"/>
                        </a:tabLst>
                      </a:pPr>
                      <a:r>
                        <a:rPr lang="nb-NO" sz="700" kern="1100" spc="-10" dirty="0">
                          <a:effectLst/>
                        </a:rPr>
                        <a:t>Informasjon – for å kommunisere fakta og holdninger</a:t>
                      </a:r>
                    </a:p>
                    <a:p>
                      <a:pPr marL="342900" marR="71755" lvl="0" indent="-342900" eaLnBrk="0" hangingPunct="0">
                        <a:lnSpc>
                          <a:spcPct val="90000"/>
                        </a:lnSpc>
                        <a:spcAft>
                          <a:spcPts val="0"/>
                        </a:spcAft>
                        <a:buFont typeface="Tahoma"/>
                        <a:buChar char="•"/>
                        <a:tabLst>
                          <a:tab pos="130175" algn="l"/>
                        </a:tabLst>
                      </a:pPr>
                      <a:r>
                        <a:rPr lang="nb-NO" sz="700" kern="1100" spc="-10" dirty="0">
                          <a:effectLst/>
                        </a:rPr>
                        <a:t>Utforming – for å endre sosialt miljø, fysisk miljø eller tjenestemiljø</a:t>
                      </a:r>
                    </a:p>
                    <a:p>
                      <a:pPr marL="342900" marR="71755" lvl="0" indent="-342900" eaLnBrk="0" hangingPunct="0">
                        <a:lnSpc>
                          <a:spcPct val="90000"/>
                        </a:lnSpc>
                        <a:spcAft>
                          <a:spcPts val="0"/>
                        </a:spcAft>
                        <a:buFont typeface="Tahoma"/>
                        <a:buChar char="•"/>
                        <a:tabLst>
                          <a:tab pos="130175" algn="l"/>
                        </a:tabLst>
                      </a:pPr>
                      <a:r>
                        <a:rPr lang="nb-NO" sz="700" kern="1100" spc="-10" dirty="0">
                          <a:effectLst/>
                        </a:rPr>
                        <a:t>Opplæring – for å aktivere og muliggjøre</a:t>
                      </a:r>
                    </a:p>
                    <a:p>
                      <a:pPr marL="342900" marR="71755" lvl="0" indent="-342900" eaLnBrk="0" hangingPunct="0">
                        <a:lnSpc>
                          <a:spcPct val="90000"/>
                        </a:lnSpc>
                        <a:spcAft>
                          <a:spcPts val="0"/>
                        </a:spcAft>
                        <a:buFont typeface="Tahoma"/>
                        <a:buChar char="•"/>
                        <a:tabLst>
                          <a:tab pos="130175" algn="l"/>
                        </a:tabLst>
                      </a:pPr>
                      <a:r>
                        <a:rPr lang="nb-NO" sz="700" kern="1100" spc="-10" dirty="0">
                          <a:effectLst/>
                        </a:rPr>
                        <a:t>Støtte – for å betjene og gi praktisk hjelp</a:t>
                      </a:r>
                    </a:p>
                    <a:p>
                      <a:pPr marL="342900" marR="71755" lvl="0" indent="-342900" eaLnBrk="0" hangingPunct="0">
                        <a:lnSpc>
                          <a:spcPct val="90000"/>
                        </a:lnSpc>
                        <a:spcAft>
                          <a:spcPts val="0"/>
                        </a:spcAft>
                        <a:buFont typeface="Tahoma"/>
                        <a:buChar char="•"/>
                        <a:tabLst>
                          <a:tab pos="130175" algn="l"/>
                        </a:tabLst>
                      </a:pPr>
                      <a:r>
                        <a:rPr lang="nb-NO" sz="700" kern="1100" spc="-10" dirty="0">
                          <a:effectLst/>
                        </a:rPr>
                        <a:t>Sosial markedsføring tar også hensyn til utvikling og promotering av sosiale produkter og tjenester </a:t>
                      </a:r>
                      <a:endParaRPr lang="nb-NO" sz="700" kern="1100" spc="-10" dirty="0">
                        <a:solidFill>
                          <a:srgbClr val="000000"/>
                        </a:solidFill>
                        <a:effectLst/>
                        <a:latin typeface="Tahoma"/>
                        <a:ea typeface="Batang"/>
                        <a:cs typeface="Times New Roman"/>
                      </a:endParaRPr>
                    </a:p>
                  </a:txBody>
                  <a:tcPr marL="13012" marR="13012" marT="9759" marB="9759"/>
                </a:tc>
              </a:tr>
            </a:tbl>
          </a:graphicData>
        </a:graphic>
      </p:graphicFrame>
    </p:spTree>
    <p:extLst>
      <p:ext uri="{BB962C8B-B14F-4D97-AF65-F5344CB8AC3E}">
        <p14:creationId xmlns:p14="http://schemas.microsoft.com/office/powerpoint/2010/main" val="137133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47</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397573537"/>
              </p:ext>
            </p:extLst>
          </p:nvPr>
        </p:nvGraphicFramePr>
        <p:xfrm>
          <a:off x="468313" y="1274763"/>
          <a:ext cx="8207375" cy="2595880"/>
        </p:xfrm>
        <a:graphic>
          <a:graphicData uri="http://schemas.openxmlformats.org/drawingml/2006/table">
            <a:tbl>
              <a:tblPr firstRow="1" bandRow="1">
                <a:tableStyleId>{93296810-A885-4BE3-A3E7-6D5BEEA58F35}</a:tableStyleId>
              </a:tblPr>
              <a:tblGrid>
                <a:gridCol w="8207375"/>
              </a:tblGrid>
              <a:tr h="370840">
                <a:tc>
                  <a:txBody>
                    <a:bodyPr/>
                    <a:lstStyle/>
                    <a:p>
                      <a:r>
                        <a:rPr lang="nb-NO" dirty="0" smtClean="0"/>
                        <a:t>Tiltak:</a:t>
                      </a:r>
                      <a:endParaRPr lang="nb-NO" dirty="0"/>
                    </a:p>
                  </a:txBody>
                  <a:tcPr/>
                </a:tc>
              </a:tr>
              <a:tr h="370840">
                <a:tc>
                  <a:txBody>
                    <a:bodyPr/>
                    <a:lstStyle/>
                    <a:p>
                      <a:endParaRPr lang="nb-NO"/>
                    </a:p>
                  </a:txBody>
                  <a:tcPr/>
                </a:tc>
              </a:tr>
              <a:tr h="370840">
                <a:tc>
                  <a:txBody>
                    <a:bodyPr/>
                    <a:lstStyle/>
                    <a:p>
                      <a:endParaRPr lang="nb-NO"/>
                    </a:p>
                  </a:txBody>
                  <a:tcPr/>
                </a:tc>
              </a:tr>
              <a:tr h="370840">
                <a:tc>
                  <a:txBody>
                    <a:bodyPr/>
                    <a:lstStyle/>
                    <a:p>
                      <a:endParaRPr lang="nb-NO"/>
                    </a:p>
                  </a:txBody>
                  <a:tcPr/>
                </a:tc>
              </a:tr>
              <a:tr h="370840">
                <a:tc>
                  <a:txBody>
                    <a:bodyPr/>
                    <a:lstStyle/>
                    <a:p>
                      <a:endParaRPr lang="nb-NO"/>
                    </a:p>
                  </a:txBody>
                  <a:tcPr/>
                </a:tc>
              </a:tr>
              <a:tr h="370840">
                <a:tc>
                  <a:txBody>
                    <a:bodyPr/>
                    <a:lstStyle/>
                    <a:p>
                      <a:endParaRPr lang="nb-NO"/>
                    </a:p>
                  </a:txBody>
                  <a:tcPr/>
                </a:tc>
              </a:tr>
              <a:tr h="370840">
                <a:tc>
                  <a:txBody>
                    <a:bodyPr/>
                    <a:lstStyle/>
                    <a:p>
                      <a:endParaRPr lang="nb-NO"/>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130</a:t>
            </a:fld>
            <a:endParaRPr lang="nb-NO" dirty="0"/>
          </a:p>
        </p:txBody>
      </p:sp>
    </p:spTree>
    <p:extLst>
      <p:ext uri="{BB962C8B-B14F-4D97-AF65-F5344CB8AC3E}">
        <p14:creationId xmlns:p14="http://schemas.microsoft.com/office/powerpoint/2010/main" val="35422559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00981"/>
            <a:ext cx="8208000" cy="617734"/>
          </a:xfrm>
        </p:spPr>
        <p:txBody>
          <a:bodyPr/>
          <a:lstStyle/>
          <a:p>
            <a:r>
              <a:rPr lang="nb-NO" dirty="0" smtClean="0"/>
              <a:t>Verktøy 48: </a:t>
            </a:r>
            <a:r>
              <a:rPr lang="nb-NO" b="1" dirty="0" smtClean="0"/>
              <a:t>Distribusjonsstrategi</a:t>
            </a:r>
            <a:endParaRPr lang="nb-NO" dirty="0"/>
          </a:p>
        </p:txBody>
      </p:sp>
      <p:sp>
        <p:nvSpPr>
          <p:cNvPr id="3" name="Plassholder for innhold 2"/>
          <p:cNvSpPr>
            <a:spLocks noGrp="1"/>
          </p:cNvSpPr>
          <p:nvPr>
            <p:ph idx="1"/>
          </p:nvPr>
        </p:nvSpPr>
        <p:spPr/>
        <p:txBody>
          <a:bodyPr/>
          <a:lstStyle/>
          <a:p>
            <a:pPr marL="0" indent="0">
              <a:buNone/>
            </a:pPr>
            <a:r>
              <a:rPr lang="nb-NO" b="1" dirty="0"/>
              <a:t>Registrer hvordan du vil distribuere resultatene av </a:t>
            </a:r>
            <a:r>
              <a:rPr lang="nb-NO" b="1" dirty="0" smtClean="0"/>
              <a:t>programevalueringen</a:t>
            </a:r>
          </a:p>
          <a:p>
            <a:pPr marL="0" indent="0">
              <a:buNone/>
            </a:pPr>
            <a:endParaRPr lang="nb-NO" b="1" dirty="0"/>
          </a:p>
          <a:p>
            <a:pPr eaLnBrk="0"/>
            <a:r>
              <a:rPr lang="nb-NO" b="1" dirty="0" smtClean="0"/>
              <a:t>Hvordan </a:t>
            </a:r>
            <a:r>
              <a:rPr lang="nb-NO" b="1" dirty="0"/>
              <a:t>og hvorfor:</a:t>
            </a:r>
            <a:r>
              <a:rPr lang="nb-NO" dirty="0"/>
              <a:t> Bruk følgende liste for å registrere hvordan funnene skal distribueres, og hvordan man kan forbedre programmet. Dette vil bidra til global forståelse og dessuten hjelpe organisasjonen og samarbeidspartnerne med å gjøre fremtidige programmer mer effektive.</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131</a:t>
            </a:fld>
            <a:endParaRPr lang="nb-NO" dirty="0"/>
          </a:p>
        </p:txBody>
      </p:sp>
    </p:spTree>
    <p:extLst>
      <p:ext uri="{BB962C8B-B14F-4D97-AF65-F5344CB8AC3E}">
        <p14:creationId xmlns:p14="http://schemas.microsoft.com/office/powerpoint/2010/main" val="42943178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92114"/>
            <a:ext cx="8208000" cy="617734"/>
          </a:xfrm>
        </p:spPr>
        <p:txBody>
          <a:bodyPr/>
          <a:lstStyle/>
          <a:p>
            <a:r>
              <a:rPr lang="nb-NO" dirty="0" smtClean="0"/>
              <a:t>Verktøy 48</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504348418"/>
              </p:ext>
            </p:extLst>
          </p:nvPr>
        </p:nvGraphicFramePr>
        <p:xfrm>
          <a:off x="179512" y="769041"/>
          <a:ext cx="8784976" cy="4430964"/>
        </p:xfrm>
        <a:graphic>
          <a:graphicData uri="http://schemas.openxmlformats.org/drawingml/2006/table">
            <a:tbl>
              <a:tblPr firstRow="1" bandRow="1">
                <a:tableStyleId>{93296810-A885-4BE3-A3E7-6D5BEEA58F35}</a:tableStyleId>
              </a:tblPr>
              <a:tblGrid>
                <a:gridCol w="5977062"/>
                <a:gridCol w="2807914"/>
              </a:tblGrid>
              <a:tr h="354761">
                <a:tc>
                  <a:txBody>
                    <a:bodyPr/>
                    <a:lstStyle/>
                    <a:p>
                      <a:r>
                        <a:rPr lang="nb-NO" sz="1600" dirty="0" smtClean="0"/>
                        <a:t>Målgruppe:</a:t>
                      </a:r>
                      <a:endParaRPr lang="nb-NO" sz="1600" dirty="0"/>
                    </a:p>
                  </a:txBody>
                  <a:tcPr/>
                </a:tc>
                <a:tc>
                  <a:txBody>
                    <a:bodyPr/>
                    <a:lstStyle/>
                    <a:p>
                      <a:endParaRPr lang="nb-NO" dirty="0"/>
                    </a:p>
                  </a:txBody>
                  <a:tcPr/>
                </a:tc>
              </a:tr>
              <a:tr h="354761">
                <a:tc>
                  <a:txBody>
                    <a:bodyPr/>
                    <a:lstStyle/>
                    <a:p>
                      <a:r>
                        <a:rPr lang="nb-NO" sz="1600" b="1" dirty="0" smtClean="0">
                          <a:solidFill>
                            <a:schemeClr val="bg1"/>
                          </a:solidFill>
                        </a:rPr>
                        <a:t>Metoder som kan brukes til å distribuere læringen/erfaringen</a:t>
                      </a:r>
                      <a:endParaRPr lang="nb-NO" sz="1600" b="1" dirty="0">
                        <a:solidFill>
                          <a:schemeClr val="bg1"/>
                        </a:solidFill>
                      </a:endParaRPr>
                    </a:p>
                  </a:txBody>
                  <a:tcPr>
                    <a:solidFill>
                      <a:schemeClr val="accent6"/>
                    </a:solidFill>
                  </a:tcPr>
                </a:tc>
                <a:tc>
                  <a:txBody>
                    <a:bodyPr/>
                    <a:lstStyle/>
                    <a:p>
                      <a:r>
                        <a:rPr lang="nb-NO" dirty="0" smtClean="0">
                          <a:solidFill>
                            <a:schemeClr val="bg1"/>
                          </a:solidFill>
                        </a:rPr>
                        <a:t>Kryss av</a:t>
                      </a:r>
                      <a:endParaRPr lang="nb-NO" dirty="0">
                        <a:solidFill>
                          <a:schemeClr val="bg1"/>
                        </a:solidFill>
                      </a:endParaRPr>
                    </a:p>
                  </a:txBody>
                  <a:tcPr>
                    <a:solidFill>
                      <a:schemeClr val="accent6"/>
                    </a:solidFill>
                  </a:tcPr>
                </a:tc>
              </a:tr>
              <a:tr h="379708">
                <a:tc>
                  <a:txBody>
                    <a:bodyPr/>
                    <a:lstStyle/>
                    <a:p>
                      <a:r>
                        <a:rPr lang="nb-NO" sz="1600" dirty="0" smtClean="0"/>
                        <a:t>Metoder som skal brukes for å distribuere resultatene/læringen</a:t>
                      </a:r>
                      <a:endParaRPr lang="nb-NO" sz="1600" dirty="0"/>
                    </a:p>
                  </a:txBody>
                  <a:tcPr/>
                </a:tc>
                <a:tc>
                  <a:txBody>
                    <a:bodyPr/>
                    <a:lstStyle/>
                    <a:p>
                      <a:endParaRPr lang="nb-NO" dirty="0"/>
                    </a:p>
                  </a:txBody>
                  <a:tcPr/>
                </a:tc>
              </a:tr>
              <a:tr h="379708">
                <a:tc>
                  <a:txBody>
                    <a:bodyPr/>
                    <a:lstStyle/>
                    <a:p>
                      <a:r>
                        <a:rPr lang="nb-NO" sz="1600" dirty="0" smtClean="0"/>
                        <a:t>Prosjektrapport sendt til leder, interessenter og oppdragsgivere</a:t>
                      </a:r>
                      <a:endParaRPr lang="nb-NO" sz="1600" dirty="0"/>
                    </a:p>
                  </a:txBody>
                  <a:tcPr/>
                </a:tc>
                <a:tc>
                  <a:txBody>
                    <a:bodyPr/>
                    <a:lstStyle/>
                    <a:p>
                      <a:endParaRPr lang="nb-NO" dirty="0"/>
                    </a:p>
                  </a:txBody>
                  <a:tcPr/>
                </a:tc>
              </a:tr>
              <a:tr h="354761">
                <a:tc>
                  <a:txBody>
                    <a:bodyPr/>
                    <a:lstStyle/>
                    <a:p>
                      <a:r>
                        <a:rPr lang="nb-NO" sz="1600" dirty="0" smtClean="0"/>
                        <a:t>Presentasjon til ledere/oppdragsgivere</a:t>
                      </a:r>
                      <a:endParaRPr lang="nb-NO" sz="1600" dirty="0"/>
                    </a:p>
                  </a:txBody>
                  <a:tcPr/>
                </a:tc>
                <a:tc>
                  <a:txBody>
                    <a:bodyPr/>
                    <a:lstStyle/>
                    <a:p>
                      <a:endParaRPr lang="nb-NO"/>
                    </a:p>
                  </a:txBody>
                  <a:tcPr/>
                </a:tc>
              </a:tr>
              <a:tr h="354761">
                <a:tc>
                  <a:txBody>
                    <a:bodyPr/>
                    <a:lstStyle/>
                    <a:p>
                      <a:r>
                        <a:rPr lang="nb-NO" sz="1600" dirty="0" smtClean="0"/>
                        <a:t>Presentasjon til interessenter</a:t>
                      </a:r>
                      <a:endParaRPr lang="nb-NO" sz="1600" dirty="0"/>
                    </a:p>
                  </a:txBody>
                  <a:tcPr/>
                </a:tc>
                <a:tc>
                  <a:txBody>
                    <a:bodyPr/>
                    <a:lstStyle/>
                    <a:p>
                      <a:endParaRPr lang="nb-NO"/>
                    </a:p>
                  </a:txBody>
                  <a:tcPr/>
                </a:tc>
              </a:tr>
              <a:tr h="354761">
                <a:tc>
                  <a:txBody>
                    <a:bodyPr/>
                    <a:lstStyle/>
                    <a:p>
                      <a:r>
                        <a:rPr lang="nb-NO" sz="1600" dirty="0" smtClean="0"/>
                        <a:t>Prosjektrapport</a:t>
                      </a:r>
                      <a:r>
                        <a:rPr lang="nb-NO" sz="1600" baseline="0" dirty="0" smtClean="0"/>
                        <a:t> tilgjengelig for målgruppen</a:t>
                      </a:r>
                      <a:endParaRPr lang="nb-NO" sz="1600" dirty="0"/>
                    </a:p>
                  </a:txBody>
                  <a:tcPr/>
                </a:tc>
                <a:tc>
                  <a:txBody>
                    <a:bodyPr/>
                    <a:lstStyle/>
                    <a:p>
                      <a:endParaRPr lang="nb-NO"/>
                    </a:p>
                  </a:txBody>
                  <a:tcPr/>
                </a:tc>
              </a:tr>
              <a:tr h="354761">
                <a:tc>
                  <a:txBody>
                    <a:bodyPr/>
                    <a:lstStyle/>
                    <a:p>
                      <a:r>
                        <a:rPr lang="nb-NO" sz="1600" dirty="0" smtClean="0"/>
                        <a:t>Sak</a:t>
                      </a:r>
                      <a:r>
                        <a:rPr lang="nb-NO" sz="1600" baseline="0" dirty="0" smtClean="0"/>
                        <a:t>/artikkel i media</a:t>
                      </a:r>
                      <a:endParaRPr lang="nb-NO" sz="1600" dirty="0"/>
                    </a:p>
                  </a:txBody>
                  <a:tcPr/>
                </a:tc>
                <a:tc>
                  <a:txBody>
                    <a:bodyPr/>
                    <a:lstStyle/>
                    <a:p>
                      <a:endParaRPr lang="nb-NO"/>
                    </a:p>
                  </a:txBody>
                  <a:tcPr/>
                </a:tc>
              </a:tr>
              <a:tr h="354761">
                <a:tc>
                  <a:txBody>
                    <a:bodyPr/>
                    <a:lstStyle/>
                    <a:p>
                      <a:r>
                        <a:rPr lang="nb-NO" sz="1600" dirty="0" smtClean="0"/>
                        <a:t>Artikkel i fagblad</a:t>
                      </a:r>
                      <a:endParaRPr lang="nb-NO" sz="1600" dirty="0"/>
                    </a:p>
                  </a:txBody>
                  <a:tcPr/>
                </a:tc>
                <a:tc>
                  <a:txBody>
                    <a:bodyPr/>
                    <a:lstStyle/>
                    <a:p>
                      <a:endParaRPr lang="nb-NO"/>
                    </a:p>
                  </a:txBody>
                  <a:tcPr/>
                </a:tc>
              </a:tr>
              <a:tr h="379708">
                <a:tc>
                  <a:txBody>
                    <a:bodyPr/>
                    <a:lstStyle/>
                    <a:p>
                      <a:r>
                        <a:rPr lang="nb-NO" sz="1600" dirty="0" smtClean="0"/>
                        <a:t>Workshop/seminar på regionalt eller nasjonal konferanse</a:t>
                      </a:r>
                      <a:endParaRPr lang="nb-NO" sz="1600" dirty="0"/>
                    </a:p>
                  </a:txBody>
                  <a:tcPr/>
                </a:tc>
                <a:tc>
                  <a:txBody>
                    <a:bodyPr/>
                    <a:lstStyle/>
                    <a:p>
                      <a:endParaRPr lang="nb-NO"/>
                    </a:p>
                  </a:txBody>
                  <a:tcPr/>
                </a:tc>
              </a:tr>
              <a:tr h="354761">
                <a:tc>
                  <a:txBody>
                    <a:bodyPr/>
                    <a:lstStyle/>
                    <a:p>
                      <a:r>
                        <a:rPr lang="nb-NO" sz="1600" dirty="0" smtClean="0"/>
                        <a:t>Registrering av prosjekt hos nasjonalt organ</a:t>
                      </a:r>
                      <a:endParaRPr lang="nb-NO" sz="1600" dirty="0"/>
                    </a:p>
                  </a:txBody>
                  <a:tcPr/>
                </a:tc>
                <a:tc>
                  <a:txBody>
                    <a:bodyPr/>
                    <a:lstStyle/>
                    <a:p>
                      <a:endParaRPr lang="nb-NO"/>
                    </a:p>
                  </a:txBody>
                  <a:tcPr/>
                </a:tc>
              </a:tr>
              <a:tr h="354761">
                <a:tc>
                  <a:txBody>
                    <a:bodyPr/>
                    <a:lstStyle/>
                    <a:p>
                      <a:r>
                        <a:rPr lang="nb-NO" sz="1600" dirty="0" smtClean="0"/>
                        <a:t>Annet</a:t>
                      </a:r>
                      <a:endParaRPr lang="nb-NO" sz="1600" dirty="0"/>
                    </a:p>
                  </a:txBody>
                  <a:tcPr/>
                </a:tc>
                <a:tc>
                  <a:txBody>
                    <a:bodyPr/>
                    <a:lstStyle/>
                    <a:p>
                      <a:endParaRPr lang="nb-NO" dirty="0"/>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132</a:t>
            </a:fld>
            <a:endParaRPr lang="nb-NO" dirty="0"/>
          </a:p>
        </p:txBody>
      </p:sp>
    </p:spTree>
    <p:extLst>
      <p:ext uri="{BB962C8B-B14F-4D97-AF65-F5344CB8AC3E}">
        <p14:creationId xmlns:p14="http://schemas.microsoft.com/office/powerpoint/2010/main" val="9756021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00981"/>
            <a:ext cx="8208000" cy="617734"/>
          </a:xfrm>
        </p:spPr>
        <p:txBody>
          <a:bodyPr/>
          <a:lstStyle/>
          <a:p>
            <a:r>
              <a:rPr lang="nb-NO" dirty="0" smtClean="0"/>
              <a:t>Verktøy 49:</a:t>
            </a:r>
            <a:r>
              <a:rPr lang="nb-NO" b="1" dirty="0"/>
              <a:t>Plan for </a:t>
            </a:r>
            <a:r>
              <a:rPr lang="nb-NO" b="1" dirty="0" smtClean="0"/>
              <a:t>organisasjonsutvikling</a:t>
            </a:r>
            <a:endParaRPr lang="nb-NO" dirty="0"/>
          </a:p>
        </p:txBody>
      </p:sp>
      <p:sp>
        <p:nvSpPr>
          <p:cNvPr id="3" name="Plassholder for innhold 2"/>
          <p:cNvSpPr>
            <a:spLocks noGrp="1"/>
          </p:cNvSpPr>
          <p:nvPr>
            <p:ph idx="1"/>
          </p:nvPr>
        </p:nvSpPr>
        <p:spPr/>
        <p:txBody>
          <a:bodyPr/>
          <a:lstStyle/>
          <a:p>
            <a:pPr marL="0" indent="0">
              <a:buNone/>
            </a:pPr>
            <a:r>
              <a:rPr lang="nb-NO" b="1" dirty="0"/>
              <a:t>Definer anbefalinger for endringer i og utvikling av organisasjonen ut fra </a:t>
            </a:r>
            <a:r>
              <a:rPr lang="nb-NO" b="1" dirty="0" smtClean="0"/>
              <a:t>evalueringen</a:t>
            </a:r>
          </a:p>
          <a:p>
            <a:pPr marL="0" indent="0">
              <a:buNone/>
            </a:pPr>
            <a:endParaRPr lang="nb-NO" b="1" dirty="0"/>
          </a:p>
          <a:p>
            <a:pPr eaLnBrk="0"/>
            <a:r>
              <a:rPr lang="nb-NO" b="1" dirty="0" smtClean="0"/>
              <a:t>Hvordan </a:t>
            </a:r>
            <a:r>
              <a:rPr lang="nb-NO" b="1" dirty="0"/>
              <a:t>og hvorfor: </a:t>
            </a:r>
            <a:r>
              <a:rPr lang="nb-NO" dirty="0"/>
              <a:t>Definere hva som kan gjøres for å fokusere på eventuelle organisasjonsmessige barrierer innenfor organisasjonen som kan redusere eller begrense effekten av den sosiale markedsføringsplanen. Dette vil øke sannsynligheten for suksess.</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133</a:t>
            </a:fld>
            <a:endParaRPr lang="nb-NO" dirty="0"/>
          </a:p>
        </p:txBody>
      </p:sp>
    </p:spTree>
    <p:extLst>
      <p:ext uri="{BB962C8B-B14F-4D97-AF65-F5344CB8AC3E}">
        <p14:creationId xmlns:p14="http://schemas.microsoft.com/office/powerpoint/2010/main" val="8772446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49</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78548531"/>
              </p:ext>
            </p:extLst>
          </p:nvPr>
        </p:nvGraphicFramePr>
        <p:xfrm>
          <a:off x="468313" y="1274763"/>
          <a:ext cx="8207376" cy="2595880"/>
        </p:xfrm>
        <a:graphic>
          <a:graphicData uri="http://schemas.openxmlformats.org/drawingml/2006/table">
            <a:tbl>
              <a:tblPr firstRow="1" bandRow="1">
                <a:tableStyleId>{93296810-A885-4BE3-A3E7-6D5BEEA58F35}</a:tableStyleId>
              </a:tblPr>
              <a:tblGrid>
                <a:gridCol w="4103688"/>
                <a:gridCol w="4103688"/>
              </a:tblGrid>
              <a:tr h="370840">
                <a:tc>
                  <a:txBody>
                    <a:bodyPr/>
                    <a:lstStyle/>
                    <a:p>
                      <a:r>
                        <a:rPr lang="nb-NO" dirty="0" smtClean="0"/>
                        <a:t>Barriere</a:t>
                      </a:r>
                      <a:r>
                        <a:rPr lang="nb-NO" baseline="0" dirty="0" smtClean="0"/>
                        <a:t> relatert til organisasjonen</a:t>
                      </a:r>
                      <a:endParaRPr lang="nb-NO" dirty="0"/>
                    </a:p>
                  </a:txBody>
                  <a:tcPr/>
                </a:tc>
                <a:tc>
                  <a:txBody>
                    <a:bodyPr/>
                    <a:lstStyle/>
                    <a:p>
                      <a:r>
                        <a:rPr lang="nb-NO" dirty="0" smtClean="0"/>
                        <a:t>Foreslått tiltak</a:t>
                      </a:r>
                      <a:endParaRPr lang="nb-NO" dirty="0"/>
                    </a:p>
                  </a:txBody>
                  <a:tcPr/>
                </a:tc>
              </a:tr>
              <a:tr h="370840">
                <a:tc>
                  <a:txBody>
                    <a:bodyPr/>
                    <a:lstStyle/>
                    <a:p>
                      <a:endParaRPr lang="nb-NO" dirty="0"/>
                    </a:p>
                  </a:txBody>
                  <a:tcPr/>
                </a:tc>
                <a:tc>
                  <a:txBody>
                    <a:bodyPr/>
                    <a:lstStyle/>
                    <a:p>
                      <a:endParaRPr lang="nb-NO"/>
                    </a:p>
                  </a:txBody>
                  <a:tcPr/>
                </a:tc>
              </a:tr>
              <a:tr h="370840">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r>
              <a:tr h="370840">
                <a:tc>
                  <a:txBody>
                    <a:bodyPr/>
                    <a:lstStyle/>
                    <a:p>
                      <a:endParaRPr lang="nb-NO"/>
                    </a:p>
                  </a:txBody>
                  <a:tcPr/>
                </a:tc>
                <a:tc>
                  <a:txBody>
                    <a:bodyPr/>
                    <a:lstStyle/>
                    <a:p>
                      <a:endParaRPr lang="nb-NO"/>
                    </a:p>
                  </a:txBody>
                  <a:tcPr/>
                </a:tc>
              </a:tr>
            </a:tbl>
          </a:graphicData>
        </a:graphic>
      </p:graphicFrame>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134</a:t>
            </a:fld>
            <a:endParaRPr lang="nb-NO" dirty="0"/>
          </a:p>
        </p:txBody>
      </p:sp>
    </p:spTree>
    <p:extLst>
      <p:ext uri="{BB962C8B-B14F-4D97-AF65-F5344CB8AC3E}">
        <p14:creationId xmlns:p14="http://schemas.microsoft.com/office/powerpoint/2010/main" val="41305127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33446"/>
            <a:ext cx="8208000" cy="1140954"/>
          </a:xfrm>
        </p:spPr>
        <p:txBody>
          <a:bodyPr/>
          <a:lstStyle/>
          <a:p>
            <a:r>
              <a:rPr lang="nb-NO" dirty="0" smtClean="0"/>
              <a:t>Verktøy 50: </a:t>
            </a:r>
            <a:r>
              <a:rPr lang="nb-NO" b="1" dirty="0" smtClean="0"/>
              <a:t>Fremtidsrettet </a:t>
            </a:r>
            <a:r>
              <a:rPr lang="nb-NO" b="1" dirty="0"/>
              <a:t>s</a:t>
            </a:r>
            <a:r>
              <a:rPr lang="nb-NO" b="1" dirty="0" smtClean="0"/>
              <a:t>trategisk PESTLE-analyse</a:t>
            </a:r>
            <a:endParaRPr lang="nb-NO" dirty="0"/>
          </a:p>
        </p:txBody>
      </p:sp>
      <p:sp>
        <p:nvSpPr>
          <p:cNvPr id="3" name="Plassholder for innhold 2"/>
          <p:cNvSpPr>
            <a:spLocks noGrp="1"/>
          </p:cNvSpPr>
          <p:nvPr>
            <p:ph idx="1"/>
          </p:nvPr>
        </p:nvSpPr>
        <p:spPr/>
        <p:txBody>
          <a:bodyPr/>
          <a:lstStyle/>
          <a:p>
            <a:pPr marL="0" indent="0">
              <a:buNone/>
            </a:pPr>
            <a:r>
              <a:rPr lang="nb-NO" b="1" dirty="0"/>
              <a:t>Bruk dette verktøyet som hjelp til videre strategisk utvikling av neste trinn i programmet. </a:t>
            </a:r>
            <a:endParaRPr lang="nb-NO" b="1" dirty="0" smtClean="0"/>
          </a:p>
          <a:p>
            <a:pPr marL="0" indent="0">
              <a:buNone/>
            </a:pPr>
            <a:endParaRPr lang="nb-NO" b="1" dirty="0"/>
          </a:p>
          <a:p>
            <a:pPr eaLnBrk="0"/>
            <a:r>
              <a:rPr lang="nb-NO" b="1" dirty="0" smtClean="0"/>
              <a:t>Hvordan </a:t>
            </a:r>
            <a:r>
              <a:rPr lang="nb-NO" b="1" dirty="0"/>
              <a:t>og hvorfor:</a:t>
            </a:r>
            <a:r>
              <a:rPr lang="nb-NO" dirty="0"/>
              <a:t> Holde oversikt over spørsmål som må tas hensyn til for å sikre at programmet er bærekraftig. Hvis programmet må opprettholdes på middels til lang sikt, kan du bruke PESTLE for å vurdere fremtidige problemer og muligheter.</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135</a:t>
            </a:fld>
            <a:endParaRPr lang="nb-NO" dirty="0"/>
          </a:p>
        </p:txBody>
      </p:sp>
    </p:spTree>
    <p:extLst>
      <p:ext uri="{BB962C8B-B14F-4D97-AF65-F5344CB8AC3E}">
        <p14:creationId xmlns:p14="http://schemas.microsoft.com/office/powerpoint/2010/main" val="9716109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50</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821965516"/>
              </p:ext>
            </p:extLst>
          </p:nvPr>
        </p:nvGraphicFramePr>
        <p:xfrm>
          <a:off x="467545" y="1113588"/>
          <a:ext cx="8208911" cy="3657600"/>
        </p:xfrm>
        <a:graphic>
          <a:graphicData uri="http://schemas.openxmlformats.org/drawingml/2006/table">
            <a:tbl>
              <a:tblPr firstRow="1" bandRow="1">
                <a:tableStyleId>{E8B1032C-EA38-4F05-BA0D-38AFFFC7BED3}</a:tableStyleId>
              </a:tblPr>
              <a:tblGrid>
                <a:gridCol w="2740897"/>
                <a:gridCol w="2740897"/>
                <a:gridCol w="2727117"/>
              </a:tblGrid>
              <a:tr h="685800">
                <a:tc>
                  <a:txBody>
                    <a:bodyPr/>
                    <a:lstStyle/>
                    <a:p>
                      <a:pPr algn="l" eaLnBrk="0"/>
                      <a:r>
                        <a:rPr lang="nb-NO" sz="1800" b="1" kern="1200" dirty="0" smtClean="0">
                          <a:solidFill>
                            <a:schemeClr val="tx1"/>
                          </a:solidFill>
                          <a:effectLst/>
                          <a:latin typeface="+mn-lt"/>
                          <a:ea typeface="+mn-ea"/>
                          <a:cs typeface="+mn-cs"/>
                        </a:rPr>
                        <a:t>Påvirkningsfaktorer</a:t>
                      </a:r>
                      <a:r>
                        <a:rPr lang="nb-NO" sz="1400" kern="1200" dirty="0" smtClean="0">
                          <a:effectLst/>
                        </a:rPr>
                        <a:t>		 </a:t>
                      </a:r>
                      <a:endParaRPr lang="nb-NO" sz="1400" b="1" kern="1200" dirty="0" smtClean="0">
                        <a:solidFill>
                          <a:schemeClr val="lt1"/>
                        </a:solidFill>
                        <a:effectLst/>
                        <a:latin typeface="+mn-lt"/>
                        <a:ea typeface="+mn-ea"/>
                        <a:cs typeface="+mn-cs"/>
                      </a:endParaRPr>
                    </a:p>
                  </a:txBody>
                  <a:tcPr marT="34290" marB="34290"/>
                </a:tc>
                <a:tc>
                  <a:txBody>
                    <a:bodyPr/>
                    <a:lstStyle/>
                    <a:p>
                      <a:pPr eaLnBrk="0"/>
                      <a:r>
                        <a:rPr lang="nb-NO" sz="1800" kern="1200" dirty="0" smtClean="0">
                          <a:effectLst/>
                        </a:rPr>
                        <a:t>Sannsynlighet</a:t>
                      </a:r>
                      <a:endParaRPr lang="nb-NO" sz="1800" b="1" kern="1200" dirty="0" smtClean="0">
                        <a:solidFill>
                          <a:schemeClr val="lt1"/>
                        </a:solidFill>
                        <a:effectLst/>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smtClean="0">
                          <a:effectLst/>
                        </a:rPr>
                        <a:t>Effektnivå</a:t>
                      </a:r>
                      <a:r>
                        <a:rPr lang="nb-NO" sz="1800" kern="1200" baseline="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baseline="0" dirty="0" smtClean="0">
                          <a:effectLst/>
                        </a:rPr>
                        <a:t>10 (høyt)-1(lavt)</a:t>
                      </a:r>
                      <a:endParaRPr lang="nb-NO" sz="1800" b="0" kern="1200" dirty="0" smtClean="0">
                        <a:effectLst/>
                      </a:endParaRPr>
                    </a:p>
                  </a:txBody>
                  <a:tcPr marT="34290" marB="34290"/>
                </a:tc>
              </a:tr>
              <a:tr h="480060">
                <a:tc>
                  <a:txBody>
                    <a:bodyPr/>
                    <a:lstStyle/>
                    <a:p>
                      <a:pPr eaLnBrk="0"/>
                      <a:r>
                        <a:rPr lang="nb-NO" sz="1400" kern="1200" dirty="0" smtClean="0">
                          <a:effectLst/>
                        </a:rPr>
                        <a:t>Politiske			 	</a:t>
                      </a:r>
                      <a:endParaRPr lang="nb-NO" sz="1400" b="1" kern="1200" dirty="0" smtClean="0">
                        <a:solidFill>
                          <a:schemeClr val="lt1"/>
                        </a:solidFill>
                        <a:effectLst/>
                        <a:latin typeface="+mn-lt"/>
                        <a:ea typeface="+mn-ea"/>
                        <a:cs typeface="+mn-cs"/>
                      </a:endParaRPr>
                    </a:p>
                  </a:txBody>
                  <a:tcPr marT="34290" marB="34290"/>
                </a:tc>
                <a:tc>
                  <a:txBody>
                    <a:bodyPr/>
                    <a:lstStyle/>
                    <a:p>
                      <a:pPr eaLnBrk="0"/>
                      <a:endParaRPr lang="nb-NO" sz="1400" b="1" kern="1200" dirty="0" smtClean="0">
                        <a:solidFill>
                          <a:schemeClr val="lt1"/>
                        </a:solidFill>
                        <a:effectLst/>
                        <a:latin typeface="+mn-lt"/>
                        <a:ea typeface="+mn-ea"/>
                        <a:cs typeface="+mn-cs"/>
                      </a:endParaRPr>
                    </a:p>
                  </a:txBody>
                  <a:tcPr marT="34290" marB="34290"/>
                </a:tc>
                <a:tc>
                  <a:txBody>
                    <a:bodyPr/>
                    <a:lstStyle/>
                    <a:p>
                      <a:endParaRPr lang="nb-NO" sz="1400" dirty="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Miljømessige</a:t>
                      </a:r>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Sosiale</a:t>
                      </a:r>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Tekniske</a:t>
                      </a:r>
                    </a:p>
                    <a:p>
                      <a:endParaRPr lang="nb-NO" sz="1400" dirty="0"/>
                    </a:p>
                  </a:txBody>
                  <a:tcPr marT="34290" marB="34290"/>
                </a:tc>
                <a:tc>
                  <a:txBody>
                    <a:bodyPr/>
                    <a:lstStyle/>
                    <a:p>
                      <a:endParaRPr lang="nb-NO" sz="1400" dirty="0"/>
                    </a:p>
                  </a:txBody>
                  <a:tcPr marT="34290" marB="34290"/>
                </a:tc>
                <a:tc>
                  <a:txBody>
                    <a:bodyPr/>
                    <a:lstStyle/>
                    <a:p>
                      <a:endParaRPr lang="nb-NO" sz="140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Juridiske</a:t>
                      </a:r>
                    </a:p>
                    <a:p>
                      <a:endParaRPr lang="nb-NO" sz="1400" dirty="0"/>
                    </a:p>
                  </a:txBody>
                  <a:tcPr marT="34290" marB="34290"/>
                </a:tc>
                <a:tc>
                  <a:txBody>
                    <a:bodyPr/>
                    <a:lstStyle/>
                    <a:p>
                      <a:endParaRPr lang="nb-NO" sz="1400" dirty="0"/>
                    </a:p>
                  </a:txBody>
                  <a:tcPr marT="34290" marB="34290"/>
                </a:tc>
                <a:tc>
                  <a:txBody>
                    <a:bodyPr/>
                    <a:lstStyle/>
                    <a:p>
                      <a:endParaRPr lang="nb-NO" sz="140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Økonomiske</a:t>
                      </a:r>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330571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 verktøyene</a:t>
            </a:r>
            <a:endParaRPr lang="nb-NO" dirty="0"/>
          </a:p>
        </p:txBody>
      </p:sp>
      <p:sp>
        <p:nvSpPr>
          <p:cNvPr id="4" name="Plassholder for innhold 3"/>
          <p:cNvSpPr>
            <a:spLocks noGrp="1"/>
          </p:cNvSpPr>
          <p:nvPr>
            <p:ph idx="1"/>
          </p:nvPr>
        </p:nvSpPr>
        <p:spPr/>
        <p:txBody>
          <a:bodyPr>
            <a:normAutofit fontScale="85000" lnSpcReduction="20000"/>
          </a:bodyPr>
          <a:lstStyle/>
          <a:p>
            <a:pPr marL="0" indent="0" eaLnBrk="0">
              <a:buNone/>
            </a:pPr>
            <a:r>
              <a:rPr lang="nb-NO" sz="2400" dirty="0"/>
              <a:t>Denne samlingen av </a:t>
            </a:r>
            <a:r>
              <a:rPr lang="nb-NO" sz="2400" dirty="0" err="1"/>
              <a:t>arbeidsark</a:t>
            </a:r>
            <a:r>
              <a:rPr lang="nb-NO" sz="2400" dirty="0"/>
              <a:t> og sjekklister skal være en støtte for del 1 og 2 av </a:t>
            </a:r>
            <a:r>
              <a:rPr lang="nb-NO" sz="2400" dirty="0" err="1"/>
              <a:t>ECDCs</a:t>
            </a:r>
            <a:r>
              <a:rPr lang="nb-NO" sz="2400" dirty="0"/>
              <a:t> guide for sosial markedsføring. Ledere og utøvere av forebyggende helsetjenester og folkehelsearbeid kan bruke verktøyene i denne samlingen for å organisere, registrere, reflektere over og veilede planleggings-, implementerings- og evalueringsaktivitetene for den sosiale markedsføringen. </a:t>
            </a:r>
          </a:p>
          <a:p>
            <a:pPr marL="0" indent="0" eaLnBrk="0">
              <a:buNone/>
            </a:pPr>
            <a:endParaRPr lang="nb-NO" sz="2400" dirty="0"/>
          </a:p>
          <a:p>
            <a:pPr marL="0" indent="0" eaLnBrk="0">
              <a:buNone/>
            </a:pPr>
            <a:r>
              <a:rPr lang="nb-NO" sz="2400" dirty="0"/>
              <a:t>Verktøyene er nummerert og følger en logisk rekkefølge som er basert på trinnene, oppgavene og aktivitetene i det firetrinns rammeverket for sosiale markedsføringstiltak. Man kan velge blant og bruke verktøyene på en fleksibel måte slik at de er best mulig tilpasset de bestemte utfordringene man står overfor. Verktøy som har vist seg å være særlig nyttige, er merket med en stjerne.</a:t>
            </a:r>
          </a:p>
          <a:p>
            <a:endParaRPr lang="nb-NO" dirty="0"/>
          </a:p>
        </p:txBody>
      </p:sp>
    </p:spTree>
    <p:extLst>
      <p:ext uri="{BB962C8B-B14F-4D97-AF65-F5344CB8AC3E}">
        <p14:creationId xmlns:p14="http://schemas.microsoft.com/office/powerpoint/2010/main" val="256540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23478"/>
            <a:ext cx="8208000" cy="617734"/>
          </a:xfrm>
        </p:spPr>
        <p:txBody>
          <a:bodyPr>
            <a:noAutofit/>
          </a:bodyPr>
          <a:lstStyle/>
          <a:p>
            <a:r>
              <a:rPr lang="nb-NO" sz="2800" dirty="0"/>
              <a:t>Firetrinns rammeverk for sosiale markedsføringstiltak </a:t>
            </a:r>
          </a:p>
        </p:txBody>
      </p:sp>
      <p:pic>
        <p:nvPicPr>
          <p:cNvPr id="4" name="Picture 15"/>
          <p:cNvPicPr>
            <a:picLocks noGrp="1"/>
          </p:cNvPicPr>
          <p:nvPr>
            <p:ph idx="1"/>
          </p:nvPr>
        </p:nvPicPr>
        <p:blipFill>
          <a:blip r:embed="rId2"/>
          <a:stretch>
            <a:fillRect/>
          </a:stretch>
        </p:blipFill>
        <p:spPr bwMode="auto">
          <a:xfrm>
            <a:off x="1259633" y="741212"/>
            <a:ext cx="6711597" cy="3990778"/>
          </a:xfrm>
          <a:prstGeom prst="rect">
            <a:avLst/>
          </a:prstGeom>
          <a:noFill/>
        </p:spPr>
      </p:pic>
    </p:spTree>
    <p:extLst>
      <p:ext uri="{BB962C8B-B14F-4D97-AF65-F5344CB8AC3E}">
        <p14:creationId xmlns:p14="http://schemas.microsoft.com/office/powerpoint/2010/main" val="411378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4215327895"/>
              </p:ext>
            </p:extLst>
          </p:nvPr>
        </p:nvGraphicFramePr>
        <p:xfrm>
          <a:off x="539553" y="-1"/>
          <a:ext cx="7992889" cy="5143499"/>
        </p:xfrm>
        <a:graphic>
          <a:graphicData uri="http://schemas.openxmlformats.org/drawingml/2006/table">
            <a:tbl>
              <a:tblPr firstRow="1" firstCol="1" bandRow="1">
                <a:tableStyleId>{5C22544A-7EE6-4342-B048-85BDC9FD1C3A}</a:tableStyleId>
              </a:tblPr>
              <a:tblGrid>
                <a:gridCol w="2102416"/>
                <a:gridCol w="2135788"/>
                <a:gridCol w="2135788"/>
                <a:gridCol w="1618897"/>
              </a:tblGrid>
              <a:tr h="187424">
                <a:tc>
                  <a:txBody>
                    <a:bodyPr/>
                    <a:lstStyle/>
                    <a:p>
                      <a:pPr marL="36195" eaLnBrk="0" hangingPunct="0">
                        <a:lnSpc>
                          <a:spcPct val="115000"/>
                        </a:lnSpc>
                        <a:spcAft>
                          <a:spcPts val="0"/>
                        </a:spcAft>
                      </a:pPr>
                      <a:r>
                        <a:rPr lang="nb-NO" sz="800" spc="-10" dirty="0">
                          <a:effectLst/>
                        </a:rPr>
                        <a:t>TRINN</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OPPGAVER</a:t>
                      </a:r>
                      <a:endParaRPr lang="nb-NO" sz="800" spc="-1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AKTIVITETER</a:t>
                      </a:r>
                      <a:endParaRPr lang="nb-NO" sz="800" spc="-1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(se del 3)</a:t>
                      </a:r>
                      <a:endParaRPr lang="nb-NO" sz="800" spc="-10">
                        <a:solidFill>
                          <a:srgbClr val="000000"/>
                        </a:solidFill>
                        <a:effectLst/>
                        <a:latin typeface="Tahoma"/>
                        <a:ea typeface="Batang"/>
                        <a:cs typeface="Times New Roman"/>
                      </a:endParaRPr>
                    </a:p>
                  </a:txBody>
                  <a:tcPr marL="16983" marR="16983" marT="12737" marB="12737"/>
                </a:tc>
              </a:tr>
              <a:tr h="653444">
                <a:tc rowSpan="5">
                  <a:txBody>
                    <a:bodyPr/>
                    <a:lstStyle/>
                    <a:p>
                      <a:pPr marL="36195" eaLnBrk="0" hangingPunct="0">
                        <a:lnSpc>
                          <a:spcPct val="115000"/>
                        </a:lnSpc>
                        <a:spcAft>
                          <a:spcPts val="0"/>
                        </a:spcAft>
                      </a:pPr>
                      <a:r>
                        <a:rPr lang="nb-NO" sz="800" spc="-10">
                          <a:effectLst/>
                        </a:rPr>
                        <a:t>DEFINERE AVGRENSNING </a:t>
                      </a:r>
                      <a:endParaRPr lang="nb-NO" sz="800" spc="-10">
                        <a:solidFill>
                          <a:srgbClr val="000000"/>
                        </a:solidFill>
                        <a:effectLst/>
                        <a:latin typeface="Tahoma"/>
                        <a:ea typeface="Batang"/>
                        <a:cs typeface="Times New Roman"/>
                      </a:endParaRPr>
                    </a:p>
                  </a:txBody>
                  <a:tcPr marL="16983" marR="16983" marT="12737" marB="12737"/>
                </a:tc>
                <a:tc>
                  <a:txBody>
                    <a:bodyPr/>
                    <a:lstStyle/>
                    <a:p>
                      <a:pPr marL="342900" lvl="0" indent="-342900" eaLnBrk="0" hangingPunct="0">
                        <a:lnSpc>
                          <a:spcPct val="115000"/>
                        </a:lnSpc>
                        <a:spcAft>
                          <a:spcPts val="0"/>
                        </a:spcAft>
                        <a:buFont typeface="+mj-lt"/>
                        <a:buAutoNum type="arabicPeriod"/>
                      </a:pPr>
                      <a:r>
                        <a:rPr lang="nb-NO" sz="800" spc="-10" dirty="0">
                          <a:effectLst/>
                        </a:rPr>
                        <a:t>Definere mål og </a:t>
                      </a:r>
                      <a:r>
                        <a:rPr lang="nb-NO" sz="800" spc="-10" dirty="0" err="1">
                          <a:effectLst/>
                        </a:rPr>
                        <a:t>SMARTe</a:t>
                      </a:r>
                      <a:r>
                        <a:rPr lang="nb-NO" sz="800" spc="-10" dirty="0">
                          <a:effectLst/>
                        </a:rPr>
                        <a:t> mål</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dirty="0">
                          <a:effectLst/>
                        </a:rPr>
                        <a:t>1. Forklare hvilke tiltak som trengs </a:t>
                      </a:r>
                    </a:p>
                    <a:p>
                      <a:pPr marL="36195" eaLnBrk="0" hangingPunct="0">
                        <a:lnSpc>
                          <a:spcPct val="115000"/>
                        </a:lnSpc>
                        <a:spcAft>
                          <a:spcPts val="0"/>
                        </a:spcAft>
                      </a:pPr>
                      <a:r>
                        <a:rPr lang="nb-NO" sz="800" spc="-10" dirty="0">
                          <a:effectLst/>
                        </a:rPr>
                        <a:t>2. Identifisere målgruppen og atferdene du vil endre </a:t>
                      </a:r>
                    </a:p>
                    <a:p>
                      <a:pPr marL="36195" eaLnBrk="0" hangingPunct="0">
                        <a:lnSpc>
                          <a:spcPct val="115000"/>
                        </a:lnSpc>
                        <a:spcAft>
                          <a:spcPts val="0"/>
                        </a:spcAft>
                      </a:pPr>
                      <a:r>
                        <a:rPr lang="nb-NO" sz="800" spc="-10" dirty="0">
                          <a:effectLst/>
                        </a:rPr>
                        <a:t>3. Definere </a:t>
                      </a:r>
                      <a:r>
                        <a:rPr lang="nb-NO" sz="800" spc="-10" dirty="0" err="1">
                          <a:effectLst/>
                        </a:rPr>
                        <a:t>SMARTe</a:t>
                      </a:r>
                      <a:r>
                        <a:rPr lang="nb-NO" sz="800" spc="-10" dirty="0">
                          <a:effectLst/>
                        </a:rPr>
                        <a:t> mål </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dirty="0">
                          <a:effectLst/>
                        </a:rPr>
                        <a:t>Verktøy 1–3</a:t>
                      </a:r>
                      <a:endParaRPr lang="nb-NO" sz="800" spc="-10" dirty="0">
                        <a:solidFill>
                          <a:srgbClr val="000000"/>
                        </a:solidFill>
                        <a:effectLst/>
                        <a:latin typeface="Tahoma"/>
                        <a:ea typeface="Batang"/>
                        <a:cs typeface="Times New Roman"/>
                      </a:endParaRPr>
                    </a:p>
                  </a:txBody>
                  <a:tcPr marL="16983" marR="16983" marT="12737" marB="12737"/>
                </a:tc>
              </a:tr>
              <a:tr h="653444">
                <a:tc vMerge="1">
                  <a:txBody>
                    <a:bodyPr/>
                    <a:lstStyle/>
                    <a:p>
                      <a:endParaRPr lang="nb-NO"/>
                    </a:p>
                  </a:txBody>
                  <a:tcPr/>
                </a:tc>
                <a:tc>
                  <a:txBody>
                    <a:bodyPr/>
                    <a:lstStyle/>
                    <a:p>
                      <a:pPr marL="0" lvl="0" indent="0" eaLnBrk="0" hangingPunct="0">
                        <a:lnSpc>
                          <a:spcPct val="115000"/>
                        </a:lnSpc>
                        <a:spcAft>
                          <a:spcPts val="0"/>
                        </a:spcAft>
                        <a:buFont typeface="+mj-lt"/>
                        <a:buNone/>
                      </a:pPr>
                      <a:r>
                        <a:rPr lang="nb-NO" sz="800" spc="-10" dirty="0" smtClean="0">
                          <a:effectLst/>
                        </a:rPr>
                        <a:t>2.Analysere </a:t>
                      </a:r>
                      <a:r>
                        <a:rPr lang="nb-NO" sz="800" spc="-10" dirty="0">
                          <a:effectLst/>
                        </a:rPr>
                        <a:t>situasjonen og faktorer som påvirker denne </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dirty="0">
                          <a:effectLst/>
                        </a:rPr>
                        <a:t>1. Analysere situasjonen </a:t>
                      </a:r>
                    </a:p>
                    <a:p>
                      <a:pPr marL="36195" eaLnBrk="0" hangingPunct="0">
                        <a:lnSpc>
                          <a:spcPct val="115000"/>
                        </a:lnSpc>
                        <a:spcAft>
                          <a:spcPts val="0"/>
                        </a:spcAft>
                      </a:pPr>
                      <a:r>
                        <a:rPr lang="nb-NO" sz="800" spc="-10" dirty="0">
                          <a:effectLst/>
                        </a:rPr>
                        <a:t>2. Analysere konkurrerende faktorer </a:t>
                      </a:r>
                    </a:p>
                    <a:p>
                      <a:pPr marL="36195" eaLnBrk="0" hangingPunct="0">
                        <a:lnSpc>
                          <a:spcPct val="115000"/>
                        </a:lnSpc>
                        <a:spcAft>
                          <a:spcPts val="0"/>
                        </a:spcAft>
                      </a:pPr>
                      <a:r>
                        <a:rPr lang="nb-NO" sz="800" spc="-10" dirty="0">
                          <a:effectLst/>
                        </a:rPr>
                        <a:t>3. Gjennomgå innsikt og data</a:t>
                      </a:r>
                    </a:p>
                    <a:p>
                      <a:pPr marL="36195" eaLnBrk="0" hangingPunct="0">
                        <a:lnSpc>
                          <a:spcPct val="115000"/>
                        </a:lnSpc>
                        <a:spcAft>
                          <a:spcPts val="0"/>
                        </a:spcAft>
                      </a:pPr>
                      <a:r>
                        <a:rPr lang="nb-NO" sz="800" spc="-10" dirty="0">
                          <a:effectLst/>
                        </a:rPr>
                        <a:t>4. Kartlegge og registrere ressurser </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4–11</a:t>
                      </a:r>
                      <a:endParaRPr lang="nb-NO" sz="800" spc="-10">
                        <a:solidFill>
                          <a:srgbClr val="000000"/>
                        </a:solidFill>
                        <a:effectLst/>
                        <a:latin typeface="Tahoma"/>
                        <a:ea typeface="Batang"/>
                        <a:cs typeface="Times New Roman"/>
                      </a:endParaRPr>
                    </a:p>
                  </a:txBody>
                  <a:tcPr marL="16983" marR="16983" marT="12737" marB="12737"/>
                </a:tc>
              </a:tr>
              <a:tr h="340400">
                <a:tc vMerge="1">
                  <a:txBody>
                    <a:bodyPr/>
                    <a:lstStyle/>
                    <a:p>
                      <a:endParaRPr lang="nb-NO"/>
                    </a:p>
                  </a:txBody>
                  <a:tcPr/>
                </a:tc>
                <a:tc>
                  <a:txBody>
                    <a:bodyPr/>
                    <a:lstStyle/>
                    <a:p>
                      <a:pPr marL="0" lvl="0" indent="0" eaLnBrk="0" hangingPunct="0">
                        <a:lnSpc>
                          <a:spcPct val="115000"/>
                        </a:lnSpc>
                        <a:spcAft>
                          <a:spcPts val="0"/>
                        </a:spcAft>
                        <a:buFont typeface="+mj-lt"/>
                        <a:buNone/>
                      </a:pPr>
                      <a:r>
                        <a:rPr lang="nb-NO" sz="800" spc="-10" dirty="0" smtClean="0">
                          <a:effectLst/>
                        </a:rPr>
                        <a:t>3.Forstå </a:t>
                      </a:r>
                      <a:r>
                        <a:rPr lang="nb-NO" sz="800" spc="-10" dirty="0">
                          <a:effectLst/>
                        </a:rPr>
                        <a:t>målgruppen(e) </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dirty="0">
                          <a:effectLst/>
                        </a:rPr>
                        <a:t>1. Samle innsikt om målgrupper </a:t>
                      </a:r>
                    </a:p>
                    <a:p>
                      <a:pPr marL="36195" eaLnBrk="0" hangingPunct="0">
                        <a:lnSpc>
                          <a:spcPct val="115000"/>
                        </a:lnSpc>
                        <a:spcAft>
                          <a:spcPts val="0"/>
                        </a:spcAft>
                      </a:pPr>
                      <a:r>
                        <a:rPr lang="nb-NO" sz="800" spc="-10" dirty="0">
                          <a:effectLst/>
                        </a:rPr>
                        <a:t>2. Segmentere målgruppene </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12–17</a:t>
                      </a:r>
                      <a:endParaRPr lang="nb-NO" sz="800" spc="-10">
                        <a:solidFill>
                          <a:srgbClr val="000000"/>
                        </a:solidFill>
                        <a:effectLst/>
                        <a:latin typeface="Tahoma"/>
                        <a:ea typeface="Batang"/>
                        <a:cs typeface="Times New Roman"/>
                      </a:endParaRPr>
                    </a:p>
                  </a:txBody>
                  <a:tcPr marL="16983" marR="16983" marT="12737" marB="12737"/>
                </a:tc>
              </a:tr>
              <a:tr h="496922">
                <a:tc vMerge="1">
                  <a:txBody>
                    <a:bodyPr/>
                    <a:lstStyle/>
                    <a:p>
                      <a:endParaRPr lang="nb-NO"/>
                    </a:p>
                  </a:txBody>
                  <a:tcPr/>
                </a:tc>
                <a:tc>
                  <a:txBody>
                    <a:bodyPr/>
                    <a:lstStyle/>
                    <a:p>
                      <a:pPr marL="0" lvl="0" indent="0" eaLnBrk="0" hangingPunct="0">
                        <a:lnSpc>
                          <a:spcPct val="115000"/>
                        </a:lnSpc>
                        <a:spcAft>
                          <a:spcPts val="0"/>
                        </a:spcAft>
                        <a:buFont typeface="+mj-lt"/>
                        <a:buNone/>
                      </a:pPr>
                      <a:r>
                        <a:rPr lang="nb-NO" sz="800" spc="-10" dirty="0" smtClean="0">
                          <a:effectLst/>
                        </a:rPr>
                        <a:t>4.Utvikle </a:t>
                      </a:r>
                      <a:r>
                        <a:rPr lang="nb-NO" sz="800" spc="-10" dirty="0">
                          <a:effectLst/>
                        </a:rPr>
                        <a:t>utvekslingsforslag</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dirty="0">
                          <a:effectLst/>
                        </a:rPr>
                        <a:t>1. Utvikle promoteringsstrategier for atferd</a:t>
                      </a:r>
                    </a:p>
                    <a:p>
                      <a:pPr marL="36195" eaLnBrk="0" hangingPunct="0">
                        <a:lnSpc>
                          <a:spcPct val="115000"/>
                        </a:lnSpc>
                        <a:spcAft>
                          <a:spcPts val="0"/>
                        </a:spcAft>
                      </a:pPr>
                      <a:r>
                        <a:rPr lang="nb-NO" sz="800" spc="-10" dirty="0">
                          <a:effectLst/>
                        </a:rPr>
                        <a:t>2. Argumenter for å følge rådene </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18–22</a:t>
                      </a:r>
                      <a:endParaRPr lang="nb-NO" sz="800" spc="-10">
                        <a:solidFill>
                          <a:srgbClr val="000000"/>
                        </a:solidFill>
                        <a:effectLst/>
                        <a:latin typeface="Tahoma"/>
                        <a:ea typeface="Batang"/>
                        <a:cs typeface="Times New Roman"/>
                      </a:endParaRPr>
                    </a:p>
                  </a:txBody>
                  <a:tcPr marL="16983" marR="16983" marT="12737" marB="12737"/>
                </a:tc>
              </a:tr>
              <a:tr h="496922">
                <a:tc vMerge="1">
                  <a:txBody>
                    <a:bodyPr/>
                    <a:lstStyle/>
                    <a:p>
                      <a:endParaRPr lang="nb-NO"/>
                    </a:p>
                  </a:txBody>
                  <a:tcPr/>
                </a:tc>
                <a:tc>
                  <a:txBody>
                    <a:bodyPr/>
                    <a:lstStyle/>
                    <a:p>
                      <a:pPr marL="0" lvl="0" indent="0" eaLnBrk="0" hangingPunct="0">
                        <a:lnSpc>
                          <a:spcPct val="115000"/>
                        </a:lnSpc>
                        <a:spcAft>
                          <a:spcPts val="0"/>
                        </a:spcAft>
                        <a:buFont typeface="+mj-lt"/>
                        <a:buNone/>
                      </a:pPr>
                      <a:r>
                        <a:rPr lang="nb-NO" sz="800" spc="-10" dirty="0" smtClean="0">
                          <a:effectLst/>
                        </a:rPr>
                        <a:t>5.Velge </a:t>
                      </a:r>
                      <a:r>
                        <a:rPr lang="nb-NO" sz="800" spc="-10" dirty="0">
                          <a:effectLst/>
                        </a:rPr>
                        <a:t>markedsføringsintervensjoner</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dirty="0">
                          <a:effectLst/>
                        </a:rPr>
                        <a:t>1. Velge intervensjoner </a:t>
                      </a:r>
                    </a:p>
                    <a:p>
                      <a:pPr marL="36195" eaLnBrk="0" hangingPunct="0">
                        <a:lnSpc>
                          <a:spcPct val="115000"/>
                        </a:lnSpc>
                        <a:spcAft>
                          <a:spcPts val="0"/>
                        </a:spcAft>
                      </a:pPr>
                      <a:r>
                        <a:rPr lang="nb-NO" sz="800" spc="-10" dirty="0">
                          <a:effectLst/>
                        </a:rPr>
                        <a:t>2. Kostnad-nytte-analyse for intervensjoner </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23–26</a:t>
                      </a:r>
                      <a:endParaRPr lang="nb-NO" sz="800" spc="-10">
                        <a:solidFill>
                          <a:srgbClr val="000000"/>
                        </a:solidFill>
                        <a:effectLst/>
                        <a:latin typeface="Tahoma"/>
                        <a:ea typeface="Batang"/>
                        <a:cs typeface="Times New Roman"/>
                      </a:endParaRPr>
                    </a:p>
                  </a:txBody>
                  <a:tcPr marL="16983" marR="16983" marT="12737" marB="12737"/>
                </a:tc>
              </a:tr>
              <a:tr h="653444">
                <a:tc>
                  <a:txBody>
                    <a:bodyPr/>
                    <a:lstStyle/>
                    <a:p>
                      <a:pPr marL="36195" eaLnBrk="0" hangingPunct="0">
                        <a:lnSpc>
                          <a:spcPct val="115000"/>
                        </a:lnSpc>
                        <a:spcAft>
                          <a:spcPts val="0"/>
                        </a:spcAft>
                      </a:pPr>
                      <a:r>
                        <a:rPr lang="nb-NO" sz="800" spc="-10">
                          <a:effectLst/>
                        </a:rPr>
                        <a:t>TESTE</a:t>
                      </a:r>
                      <a:endParaRPr lang="nb-NO" sz="800" spc="-10">
                        <a:solidFill>
                          <a:srgbClr val="000000"/>
                        </a:solidFill>
                        <a:effectLst/>
                        <a:latin typeface="Tahoma"/>
                        <a:ea typeface="Batang"/>
                        <a:cs typeface="Times New Roman"/>
                      </a:endParaRPr>
                    </a:p>
                  </a:txBody>
                  <a:tcPr marL="16983" marR="16983" marT="12737" marB="12737"/>
                </a:tc>
                <a:tc>
                  <a:txBody>
                    <a:bodyPr/>
                    <a:lstStyle/>
                    <a:p>
                      <a:pPr marL="0" lvl="0" indent="0" eaLnBrk="0" hangingPunct="0">
                        <a:lnSpc>
                          <a:spcPct val="115000"/>
                        </a:lnSpc>
                        <a:spcAft>
                          <a:spcPts val="0"/>
                        </a:spcAft>
                        <a:buFont typeface="+mj-lt"/>
                        <a:buNone/>
                      </a:pPr>
                      <a:r>
                        <a:rPr lang="nb-NO" sz="800" spc="-10" dirty="0">
                          <a:effectLst/>
                        </a:rPr>
                        <a:t>Forhåndstesting og pilotprogram</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dirty="0">
                          <a:effectLst/>
                        </a:rPr>
                        <a:t>1. Teste hver potensiell intervensjon og hypotese </a:t>
                      </a:r>
                    </a:p>
                    <a:p>
                      <a:pPr marL="36195" eaLnBrk="0" hangingPunct="0">
                        <a:lnSpc>
                          <a:spcPct val="115000"/>
                        </a:lnSpc>
                        <a:spcAft>
                          <a:spcPts val="0"/>
                        </a:spcAft>
                      </a:pPr>
                      <a:r>
                        <a:rPr lang="nb-NO" sz="800" spc="-10" dirty="0">
                          <a:effectLst/>
                        </a:rPr>
                        <a:t>2. Rapportere om effekten av pilotprogrammet</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27–29</a:t>
                      </a:r>
                      <a:endParaRPr lang="nb-NO" sz="800" spc="-10">
                        <a:solidFill>
                          <a:srgbClr val="000000"/>
                        </a:solidFill>
                        <a:effectLst/>
                        <a:latin typeface="Tahoma"/>
                        <a:ea typeface="Batang"/>
                        <a:cs typeface="Times New Roman"/>
                      </a:endParaRPr>
                    </a:p>
                  </a:txBody>
                  <a:tcPr marL="16983" marR="16983" marT="12737" marB="12737"/>
                </a:tc>
              </a:tr>
              <a:tr h="188237">
                <a:tc rowSpan="2">
                  <a:txBody>
                    <a:bodyPr/>
                    <a:lstStyle/>
                    <a:p>
                      <a:pPr marL="36195" eaLnBrk="0" hangingPunct="0">
                        <a:lnSpc>
                          <a:spcPct val="115000"/>
                        </a:lnSpc>
                        <a:spcAft>
                          <a:spcPts val="0"/>
                        </a:spcAft>
                      </a:pPr>
                      <a:r>
                        <a:rPr lang="nb-NO" sz="800" spc="-10">
                          <a:effectLst/>
                        </a:rPr>
                        <a:t>VEDTA</a:t>
                      </a:r>
                      <a:endParaRPr lang="nb-NO" sz="800" spc="-10">
                        <a:solidFill>
                          <a:srgbClr val="000000"/>
                        </a:solidFill>
                        <a:effectLst/>
                        <a:latin typeface="Tahoma"/>
                        <a:ea typeface="Batang"/>
                        <a:cs typeface="Times New Roman"/>
                      </a:endParaRPr>
                    </a:p>
                  </a:txBody>
                  <a:tcPr marL="16983" marR="16983" marT="12737" marB="12737"/>
                </a:tc>
                <a:tc>
                  <a:txBody>
                    <a:bodyPr/>
                    <a:lstStyle/>
                    <a:p>
                      <a:pPr marL="342900" lvl="0" indent="-342900" eaLnBrk="0" hangingPunct="0">
                        <a:lnSpc>
                          <a:spcPct val="115000"/>
                        </a:lnSpc>
                        <a:spcAft>
                          <a:spcPts val="0"/>
                        </a:spcAft>
                        <a:buFont typeface="+mj-lt"/>
                        <a:buAutoNum type="arabicPeriod"/>
                      </a:pPr>
                      <a:r>
                        <a:rPr lang="nb-NO" sz="800" spc="-10" dirty="0">
                          <a:effectLst/>
                        </a:rPr>
                        <a:t>Planlegge implementering </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a:effectLst/>
                        </a:rPr>
                        <a:t>1. Intervensjonsplan</a:t>
                      </a:r>
                      <a:endParaRPr lang="nb-NO" sz="800" spc="-1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30–36</a:t>
                      </a:r>
                      <a:endParaRPr lang="nb-NO" sz="800" spc="-10">
                        <a:solidFill>
                          <a:srgbClr val="000000"/>
                        </a:solidFill>
                        <a:effectLst/>
                        <a:latin typeface="Tahoma"/>
                        <a:ea typeface="Batang"/>
                        <a:cs typeface="Times New Roman"/>
                      </a:endParaRPr>
                    </a:p>
                  </a:txBody>
                  <a:tcPr marL="16983" marR="16983" marT="12737" marB="12737"/>
                </a:tc>
              </a:tr>
              <a:tr h="496922">
                <a:tc vMerge="1">
                  <a:txBody>
                    <a:bodyPr/>
                    <a:lstStyle/>
                    <a:p>
                      <a:endParaRPr lang="nb-NO"/>
                    </a:p>
                  </a:txBody>
                  <a:tcPr/>
                </a:tc>
                <a:tc>
                  <a:txBody>
                    <a:bodyPr/>
                    <a:lstStyle/>
                    <a:p>
                      <a:pPr marL="0" lvl="0" indent="0" eaLnBrk="0" hangingPunct="0">
                        <a:lnSpc>
                          <a:spcPct val="115000"/>
                        </a:lnSpc>
                        <a:spcAft>
                          <a:spcPts val="0"/>
                        </a:spcAft>
                        <a:buFont typeface="+mj-lt"/>
                        <a:buNone/>
                      </a:pPr>
                      <a:r>
                        <a:rPr lang="nb-NO" sz="800" spc="-10" dirty="0" smtClean="0">
                          <a:effectLst/>
                        </a:rPr>
                        <a:t>2.</a:t>
                      </a:r>
                      <a:r>
                        <a:rPr lang="nb-NO" sz="800" spc="-10" baseline="0" dirty="0" smtClean="0">
                          <a:effectLst/>
                        </a:rPr>
                        <a:t> </a:t>
                      </a:r>
                      <a:r>
                        <a:rPr lang="nb-NO" sz="800" spc="-10" dirty="0" smtClean="0">
                          <a:effectLst/>
                        </a:rPr>
                        <a:t>Starte </a:t>
                      </a:r>
                      <a:r>
                        <a:rPr lang="nb-NO" sz="800" spc="-10" dirty="0">
                          <a:effectLst/>
                        </a:rPr>
                        <a:t>og styre implementering</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a:effectLst/>
                        </a:rPr>
                        <a:t>1. Administrere samarbeidspartnere, risiko og muligheter</a:t>
                      </a:r>
                    </a:p>
                    <a:p>
                      <a:pPr marL="36195" eaLnBrk="0" hangingPunct="0">
                        <a:lnSpc>
                          <a:spcPct val="115000"/>
                        </a:lnSpc>
                        <a:spcAft>
                          <a:spcPts val="0"/>
                        </a:spcAft>
                      </a:pPr>
                      <a:r>
                        <a:rPr lang="nb-NO" sz="800" spc="-10">
                          <a:effectLst/>
                        </a:rPr>
                        <a:t>2. Rapportere om prosess</a:t>
                      </a:r>
                      <a:endParaRPr lang="nb-NO" sz="800" spc="-1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37–43</a:t>
                      </a:r>
                      <a:endParaRPr lang="nb-NO" sz="800" spc="-10">
                        <a:solidFill>
                          <a:srgbClr val="000000"/>
                        </a:solidFill>
                        <a:effectLst/>
                        <a:latin typeface="Tahoma"/>
                        <a:ea typeface="Batang"/>
                        <a:cs typeface="Times New Roman"/>
                      </a:endParaRPr>
                    </a:p>
                  </a:txBody>
                  <a:tcPr marL="16983" marR="16983" marT="12737" marB="12737"/>
                </a:tc>
              </a:tr>
              <a:tr h="340400">
                <a:tc rowSpan="2">
                  <a:txBody>
                    <a:bodyPr/>
                    <a:lstStyle/>
                    <a:p>
                      <a:pPr marL="36195" eaLnBrk="0" hangingPunct="0">
                        <a:lnSpc>
                          <a:spcPct val="115000"/>
                        </a:lnSpc>
                        <a:spcAft>
                          <a:spcPts val="0"/>
                        </a:spcAft>
                      </a:pPr>
                      <a:r>
                        <a:rPr lang="nb-NO" sz="800" spc="-10">
                          <a:effectLst/>
                        </a:rPr>
                        <a:t>LÆRE OG HANDLE</a:t>
                      </a:r>
                      <a:endParaRPr lang="nb-NO" sz="800" spc="-10">
                        <a:solidFill>
                          <a:srgbClr val="000000"/>
                        </a:solidFill>
                        <a:effectLst/>
                        <a:latin typeface="Tahoma"/>
                        <a:ea typeface="Batang"/>
                        <a:cs typeface="Times New Roman"/>
                      </a:endParaRPr>
                    </a:p>
                  </a:txBody>
                  <a:tcPr marL="16983" marR="16983" marT="12737" marB="12737"/>
                </a:tc>
                <a:tc>
                  <a:txBody>
                    <a:bodyPr/>
                    <a:lstStyle/>
                    <a:p>
                      <a:pPr marL="342900" lvl="0" indent="-342900" eaLnBrk="0" hangingPunct="0">
                        <a:lnSpc>
                          <a:spcPct val="115000"/>
                        </a:lnSpc>
                        <a:spcAft>
                          <a:spcPts val="0"/>
                        </a:spcAft>
                        <a:buFont typeface="+mj-lt"/>
                        <a:buAutoNum type="arabicPeriod"/>
                      </a:pPr>
                      <a:r>
                        <a:rPr lang="nb-NO" sz="800" spc="-10" dirty="0">
                          <a:effectLst/>
                        </a:rPr>
                        <a:t>Evaluere og rapportere</a:t>
                      </a:r>
                      <a:endParaRPr lang="nb-NO" sz="800" spc="-10" dirty="0">
                        <a:solidFill>
                          <a:srgbClr val="000000"/>
                        </a:solidFill>
                        <a:effectLst/>
                        <a:latin typeface="Calibri"/>
                        <a:ea typeface="Calibri"/>
                        <a:cs typeface="Arial"/>
                      </a:endParaRPr>
                    </a:p>
                  </a:txBody>
                  <a:tcPr marL="16983" marR="16983" marT="12737" marB="12737"/>
                </a:tc>
                <a:tc>
                  <a:txBody>
                    <a:bodyPr/>
                    <a:lstStyle/>
                    <a:p>
                      <a:pPr marL="36195" eaLnBrk="0" hangingPunct="0">
                        <a:lnSpc>
                          <a:spcPct val="115000"/>
                        </a:lnSpc>
                        <a:spcAft>
                          <a:spcPts val="0"/>
                        </a:spcAft>
                      </a:pPr>
                      <a:r>
                        <a:rPr lang="nb-NO" sz="800" spc="-10">
                          <a:effectLst/>
                        </a:rPr>
                        <a:t>1. Evaluere resultater</a:t>
                      </a:r>
                    </a:p>
                    <a:p>
                      <a:pPr marL="36195" eaLnBrk="0" hangingPunct="0">
                        <a:lnSpc>
                          <a:spcPct val="115000"/>
                        </a:lnSpc>
                        <a:spcAft>
                          <a:spcPts val="0"/>
                        </a:spcAft>
                      </a:pPr>
                      <a:r>
                        <a:rPr lang="nb-NO" sz="800" spc="-10">
                          <a:effectLst/>
                        </a:rPr>
                        <a:t>2. Komme med anbefalinger</a:t>
                      </a:r>
                      <a:endParaRPr lang="nb-NO" sz="800" spc="-1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Verktøy 44–46</a:t>
                      </a:r>
                      <a:endParaRPr lang="nb-NO" sz="800" spc="-10">
                        <a:solidFill>
                          <a:srgbClr val="000000"/>
                        </a:solidFill>
                        <a:effectLst/>
                        <a:latin typeface="Tahoma"/>
                        <a:ea typeface="Batang"/>
                        <a:cs typeface="Times New Roman"/>
                      </a:endParaRPr>
                    </a:p>
                  </a:txBody>
                  <a:tcPr marL="16983" marR="16983" marT="12737" marB="12737"/>
                </a:tc>
              </a:tr>
              <a:tr h="635940">
                <a:tc vMerge="1">
                  <a:txBody>
                    <a:bodyPr/>
                    <a:lstStyle/>
                    <a:p>
                      <a:endParaRPr lang="nb-NO"/>
                    </a:p>
                  </a:txBody>
                  <a:tcPr/>
                </a:tc>
                <a:tc>
                  <a:txBody>
                    <a:bodyPr/>
                    <a:lstStyle/>
                    <a:p>
                      <a:pPr marL="36195" indent="-17145" eaLnBrk="0" hangingPunct="0">
                        <a:lnSpc>
                          <a:spcPct val="115000"/>
                        </a:lnSpc>
                        <a:spcAft>
                          <a:spcPts val="0"/>
                        </a:spcAft>
                      </a:pPr>
                      <a:r>
                        <a:rPr lang="nb-NO" sz="800" spc="-10" dirty="0" smtClean="0">
                          <a:effectLst/>
                        </a:rPr>
                        <a:t>2.</a:t>
                      </a:r>
                      <a:r>
                        <a:rPr lang="nb-NO" sz="800" spc="-10" baseline="0" dirty="0" smtClean="0">
                          <a:effectLst/>
                        </a:rPr>
                        <a:t> </a:t>
                      </a:r>
                      <a:r>
                        <a:rPr lang="nb-NO" sz="800" spc="-10" dirty="0" smtClean="0">
                          <a:effectLst/>
                        </a:rPr>
                        <a:t> </a:t>
                      </a:r>
                      <a:r>
                        <a:rPr lang="nb-NO" sz="800" spc="-10" dirty="0">
                          <a:effectLst/>
                        </a:rPr>
                        <a:t>Gjennomgå og utvikle opplæring</a:t>
                      </a:r>
                      <a:endParaRPr lang="nb-NO" sz="800" spc="-10" dirty="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a:effectLst/>
                        </a:rPr>
                        <a:t>1. Identifisere oppfølgingshandlinger </a:t>
                      </a:r>
                    </a:p>
                    <a:p>
                      <a:pPr marL="36195" eaLnBrk="0" hangingPunct="0">
                        <a:lnSpc>
                          <a:spcPct val="115000"/>
                        </a:lnSpc>
                        <a:spcAft>
                          <a:spcPts val="0"/>
                        </a:spcAft>
                      </a:pPr>
                      <a:r>
                        <a:rPr lang="nb-NO" sz="800" spc="-10">
                          <a:effectLst/>
                        </a:rPr>
                        <a:t>2. Identifisere fremtidige implikasjoner</a:t>
                      </a:r>
                      <a:endParaRPr lang="nb-NO" sz="800" spc="-10">
                        <a:solidFill>
                          <a:srgbClr val="000000"/>
                        </a:solidFill>
                        <a:effectLst/>
                        <a:latin typeface="Tahoma"/>
                        <a:ea typeface="Batang"/>
                        <a:cs typeface="Times New Roman"/>
                      </a:endParaRPr>
                    </a:p>
                  </a:txBody>
                  <a:tcPr marL="16983" marR="16983" marT="12737" marB="12737"/>
                </a:tc>
                <a:tc>
                  <a:txBody>
                    <a:bodyPr/>
                    <a:lstStyle/>
                    <a:p>
                      <a:pPr marL="36195" eaLnBrk="0" hangingPunct="0">
                        <a:lnSpc>
                          <a:spcPct val="115000"/>
                        </a:lnSpc>
                        <a:spcAft>
                          <a:spcPts val="0"/>
                        </a:spcAft>
                      </a:pPr>
                      <a:r>
                        <a:rPr lang="nb-NO" sz="800" spc="-10" dirty="0">
                          <a:effectLst/>
                        </a:rPr>
                        <a:t>Verktøy 47–50</a:t>
                      </a:r>
                      <a:endParaRPr lang="nb-NO" sz="800" spc="-10" dirty="0">
                        <a:solidFill>
                          <a:srgbClr val="000000"/>
                        </a:solidFill>
                        <a:effectLst/>
                        <a:latin typeface="Tahoma"/>
                        <a:ea typeface="Batang"/>
                        <a:cs typeface="Times New Roman"/>
                      </a:endParaRPr>
                    </a:p>
                  </a:txBody>
                  <a:tcPr marL="16983" marR="16983" marT="12737" marB="12737"/>
                </a:tc>
              </a:tr>
            </a:tbl>
          </a:graphicData>
        </a:graphic>
      </p:graphicFrame>
    </p:spTree>
    <p:extLst>
      <p:ext uri="{BB962C8B-B14F-4D97-AF65-F5344CB8AC3E}">
        <p14:creationId xmlns:p14="http://schemas.microsoft.com/office/powerpoint/2010/main" val="79832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Definere avgrensning – teste – vedta - handle</a:t>
            </a:r>
            <a:r>
              <a:rPr lang="nb-NO" sz="2800" dirty="0" smtClean="0"/>
              <a:t/>
            </a:r>
            <a:br>
              <a:rPr lang="nb-NO" sz="2800" dirty="0" smtClean="0"/>
            </a:br>
            <a:r>
              <a:rPr lang="nb-NO" sz="2800" dirty="0" smtClean="0"/>
              <a:t>Verktøy 1-50</a:t>
            </a:r>
            <a:endParaRPr lang="nb-NO" sz="2800" dirty="0"/>
          </a:p>
        </p:txBody>
      </p:sp>
      <p:sp>
        <p:nvSpPr>
          <p:cNvPr id="3" name="Plassholder for tekst 2"/>
          <p:cNvSpPr>
            <a:spLocks noGrp="1"/>
          </p:cNvSpPr>
          <p:nvPr>
            <p:ph type="body" idx="1"/>
          </p:nvPr>
        </p:nvSpPr>
        <p:spPr>
          <a:xfrm>
            <a:off x="711201" y="2180036"/>
            <a:ext cx="7772400" cy="1125140"/>
          </a:xfrm>
        </p:spPr>
        <p:txBody>
          <a:bodyPr/>
          <a:lstStyle/>
          <a:p>
            <a:r>
              <a:rPr lang="nb-NO" dirty="0" smtClean="0"/>
              <a:t>Denne delen inneholder maler og verktøy du kan bruke i ditt </a:t>
            </a:r>
            <a:r>
              <a:rPr lang="nb-NO" dirty="0" smtClean="0"/>
              <a:t>program</a:t>
            </a:r>
            <a:endParaRPr lang="nb-NO" dirty="0"/>
          </a:p>
        </p:txBody>
      </p:sp>
      <p:sp>
        <p:nvSpPr>
          <p:cNvPr id="4" name="Ellipse 3"/>
          <p:cNvSpPr/>
          <p:nvPr/>
        </p:nvSpPr>
        <p:spPr>
          <a:xfrm>
            <a:off x="5652120" y="339502"/>
            <a:ext cx="3168352" cy="1512168"/>
          </a:xfrm>
          <a:prstGeom prst="ellipse">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smtClean="0"/>
              <a:t>1-10</a:t>
            </a:r>
            <a:endParaRPr lang="nb-NO" sz="4000" dirty="0"/>
          </a:p>
        </p:txBody>
      </p:sp>
    </p:spTree>
    <p:extLst>
      <p:ext uri="{BB962C8B-B14F-4D97-AF65-F5344CB8AC3E}">
        <p14:creationId xmlns:p14="http://schemas.microsoft.com/office/powerpoint/2010/main" val="511231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200" dirty="0" smtClean="0">
                <a:solidFill>
                  <a:schemeClr val="accent4">
                    <a:lumMod val="75000"/>
                  </a:schemeClr>
                </a:solidFill>
              </a:rPr>
              <a:t>Definere </a:t>
            </a:r>
            <a:r>
              <a:rPr lang="nb-NO" sz="3200" dirty="0">
                <a:solidFill>
                  <a:schemeClr val="accent4">
                    <a:lumMod val="75000"/>
                  </a:schemeClr>
                </a:solidFill>
              </a:rPr>
              <a:t>avgrensning </a:t>
            </a:r>
            <a:r>
              <a:rPr lang="nb-NO" sz="3200" dirty="0" smtClean="0"/>
              <a:t/>
            </a:r>
            <a:br>
              <a:rPr lang="nb-NO" sz="3200" dirty="0" smtClean="0"/>
            </a:br>
            <a:r>
              <a:rPr lang="nb-NO" sz="3200" dirty="0"/>
              <a:t>Verktøy 1-3: </a:t>
            </a:r>
            <a:r>
              <a:rPr lang="nb-NO" sz="3200" dirty="0" smtClean="0"/>
              <a:t>Definere </a:t>
            </a:r>
            <a:r>
              <a:rPr lang="nb-NO" sz="3200" dirty="0"/>
              <a:t>mål for programmet og </a:t>
            </a:r>
            <a:r>
              <a:rPr lang="nb-NO" sz="3200" dirty="0" err="1"/>
              <a:t>SMARTe</a:t>
            </a:r>
            <a:r>
              <a:rPr lang="nb-NO" sz="3200" dirty="0"/>
              <a:t> mål</a:t>
            </a:r>
          </a:p>
        </p:txBody>
      </p:sp>
      <p:sp>
        <p:nvSpPr>
          <p:cNvPr id="3" name="Plassholder for tekst 2"/>
          <p:cNvSpPr>
            <a:spLocks noGrp="1"/>
          </p:cNvSpPr>
          <p:nvPr>
            <p:ph type="body" idx="1"/>
          </p:nvPr>
        </p:nvSpPr>
        <p:spPr/>
        <p:txBody>
          <a:bodyPr/>
          <a:lstStyle/>
          <a:p>
            <a:endParaRPr lang="nb-NO" dirty="0"/>
          </a:p>
        </p:txBody>
      </p:sp>
      <p:sp>
        <p:nvSpPr>
          <p:cNvPr id="4" name="Ellipse 3"/>
          <p:cNvSpPr/>
          <p:nvPr/>
        </p:nvSpPr>
        <p:spPr>
          <a:xfrm rot="1854815">
            <a:off x="6031536" y="397885"/>
            <a:ext cx="3168352" cy="1512168"/>
          </a:xfrm>
          <a:prstGeom prst="ellipse">
            <a:avLst/>
          </a:prstGeom>
          <a:solidFill>
            <a:srgbClr val="0093A7"/>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smtClean="0"/>
              <a:t>1</a:t>
            </a:r>
            <a:endParaRPr lang="nb-NO" sz="4000" dirty="0"/>
          </a:p>
        </p:txBody>
      </p:sp>
    </p:spTree>
    <p:extLst>
      <p:ext uri="{BB962C8B-B14F-4D97-AF65-F5344CB8AC3E}">
        <p14:creationId xmlns:p14="http://schemas.microsoft.com/office/powerpoint/2010/main" val="272463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Aktiviteter under oppgave 1:</a:t>
            </a:r>
            <a:endParaRPr lang="nb-NO" dirty="0"/>
          </a:p>
        </p:txBody>
      </p:sp>
      <p:sp>
        <p:nvSpPr>
          <p:cNvPr id="8" name="Plassholder for innhold 7"/>
          <p:cNvSpPr>
            <a:spLocks noGrp="1"/>
          </p:cNvSpPr>
          <p:nvPr>
            <p:ph idx="1"/>
          </p:nvPr>
        </p:nvSpPr>
        <p:spPr/>
        <p:txBody>
          <a:bodyPr/>
          <a:lstStyle/>
          <a:p>
            <a:pPr marL="36195" eaLnBrk="0" hangingPunct="0">
              <a:lnSpc>
                <a:spcPct val="115000"/>
              </a:lnSpc>
              <a:spcAft>
                <a:spcPts val="0"/>
              </a:spcAft>
            </a:pPr>
            <a:r>
              <a:rPr lang="nb-NO" sz="2400" spc="-10" dirty="0" smtClean="0"/>
              <a:t>Forklare </a:t>
            </a:r>
            <a:r>
              <a:rPr lang="nb-NO" sz="2400" spc="-10" dirty="0"/>
              <a:t>hvilke tiltak som trengs </a:t>
            </a:r>
          </a:p>
          <a:p>
            <a:pPr marL="36195" eaLnBrk="0" hangingPunct="0">
              <a:lnSpc>
                <a:spcPct val="115000"/>
              </a:lnSpc>
              <a:spcAft>
                <a:spcPts val="0"/>
              </a:spcAft>
            </a:pPr>
            <a:r>
              <a:rPr lang="nb-NO" sz="2400" spc="-10" dirty="0" smtClean="0"/>
              <a:t>Identifisere </a:t>
            </a:r>
            <a:r>
              <a:rPr lang="nb-NO" sz="2400" spc="-10" dirty="0"/>
              <a:t>målgruppen og atferdene du vil endre </a:t>
            </a:r>
          </a:p>
          <a:p>
            <a:pPr marL="36195" eaLnBrk="0" hangingPunct="0">
              <a:lnSpc>
                <a:spcPct val="115000"/>
              </a:lnSpc>
              <a:spcAft>
                <a:spcPts val="0"/>
              </a:spcAft>
            </a:pPr>
            <a:r>
              <a:rPr lang="nb-NO" sz="2400" spc="-10" dirty="0" smtClean="0"/>
              <a:t>Definere </a:t>
            </a:r>
            <a:r>
              <a:rPr lang="nb-NO" sz="2400" spc="-10" dirty="0" err="1"/>
              <a:t>SMARTe</a:t>
            </a:r>
            <a:r>
              <a:rPr lang="nb-NO" sz="2400" spc="-10" dirty="0"/>
              <a:t> mål </a:t>
            </a:r>
            <a:endParaRPr lang="nb-NO" sz="2400" spc="-10" dirty="0">
              <a:solidFill>
                <a:srgbClr val="000000"/>
              </a:solidFill>
              <a:latin typeface="Tahoma"/>
              <a:ea typeface="Batang"/>
              <a:cs typeface="Times New Roman"/>
            </a:endParaRPr>
          </a:p>
          <a:p>
            <a:pPr marL="0" indent="0">
              <a:buNone/>
            </a:pPr>
            <a:endParaRPr lang="nb-NO" dirty="0"/>
          </a:p>
        </p:txBody>
      </p:sp>
      <p:sp>
        <p:nvSpPr>
          <p:cNvPr id="4" name="Plassholder for dato 3"/>
          <p:cNvSpPr>
            <a:spLocks noGrp="1"/>
          </p:cNvSpPr>
          <p:nvPr>
            <p:ph type="dt" sz="half" idx="2"/>
          </p:nvPr>
        </p:nvSpPr>
        <p:spPr/>
        <p:txBody>
          <a:bodyPr/>
          <a:lstStyle/>
          <a:p>
            <a:fld id="{0FF1D64E-45CA-46AC-8113-97EDFCBA2113}" type="datetime1">
              <a:rPr lang="nb-NO" smtClean="0"/>
              <a:t>07.07.2016</a:t>
            </a:fld>
            <a:endParaRPr lang="nb-NO"/>
          </a:p>
        </p:txBody>
      </p:sp>
      <p:sp>
        <p:nvSpPr>
          <p:cNvPr id="5" name="Plassholder for bunntekst 4"/>
          <p:cNvSpPr>
            <a:spLocks noGrp="1"/>
          </p:cNvSpPr>
          <p:nvPr>
            <p:ph type="ftr" sz="quarter" idx="3"/>
          </p:nvPr>
        </p:nvSpPr>
        <p:spPr/>
        <p:txBody>
          <a:bodyPr/>
          <a:lstStyle/>
          <a:p>
            <a:endParaRPr lang="nb-NO"/>
          </a:p>
        </p:txBody>
      </p:sp>
      <p:sp>
        <p:nvSpPr>
          <p:cNvPr id="6" name="Plassholder for lysbildenummer 5"/>
          <p:cNvSpPr>
            <a:spLocks noGrp="1"/>
          </p:cNvSpPr>
          <p:nvPr>
            <p:ph type="sldNum" sz="quarter" idx="4"/>
          </p:nvPr>
        </p:nvSpPr>
        <p:spPr/>
        <p:txBody>
          <a:bodyPr/>
          <a:lstStyle/>
          <a:p>
            <a:fld id="{E344D7E1-7312-4A8E-923E-F9E3FA05BB35}" type="slidenum">
              <a:rPr lang="nb-NO" smtClean="0"/>
              <a:t>19</a:t>
            </a:fld>
            <a:endParaRPr lang="nb-NO"/>
          </a:p>
        </p:txBody>
      </p:sp>
    </p:spTree>
    <p:extLst>
      <p:ext uri="{BB962C8B-B14F-4D97-AF65-F5344CB8AC3E}">
        <p14:creationId xmlns:p14="http://schemas.microsoft.com/office/powerpoint/2010/main" val="289024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Definisjon</a:t>
            </a:r>
            <a:endParaRPr lang="nb-NO" dirty="0"/>
          </a:p>
        </p:txBody>
      </p:sp>
      <p:sp>
        <p:nvSpPr>
          <p:cNvPr id="6" name="Plassholder for innhold 5"/>
          <p:cNvSpPr>
            <a:spLocks noGrp="1"/>
          </p:cNvSpPr>
          <p:nvPr>
            <p:ph sz="half" idx="1"/>
          </p:nvPr>
        </p:nvSpPr>
        <p:spPr>
          <a:xfrm>
            <a:off x="457200" y="1059582"/>
            <a:ext cx="4038600" cy="3726414"/>
          </a:xfrm>
        </p:spPr>
        <p:txBody>
          <a:bodyPr>
            <a:normAutofit fontScale="85000" lnSpcReduction="20000"/>
          </a:bodyPr>
          <a:lstStyle/>
          <a:p>
            <a:pPr marL="0" indent="0">
              <a:buNone/>
            </a:pPr>
            <a:r>
              <a:rPr lang="nb-NO" dirty="0"/>
              <a:t>Sosial markedsføring defineres som systematisk bruk av markedsføringsprinsipper og andre teknikker for å oppnå bestemte atferdsmål til det beste for enkeltpersoner og samfunnet (se figur 1). </a:t>
            </a:r>
            <a:endParaRPr lang="nb-NO" dirty="0" smtClean="0"/>
          </a:p>
          <a:p>
            <a:pPr marL="0" indent="0">
              <a:buNone/>
            </a:pPr>
            <a:endParaRPr lang="nb-NO" dirty="0" smtClean="0"/>
          </a:p>
          <a:p>
            <a:pPr marL="0" indent="0">
              <a:buNone/>
            </a:pPr>
            <a:r>
              <a:rPr lang="nb-NO" dirty="0" smtClean="0"/>
              <a:t>På </a:t>
            </a:r>
            <a:r>
              <a:rPr lang="nb-NO" dirty="0"/>
              <a:t>samme måte som i kommersiell markedsføring, er det en miks av vitenskap, praktiske kunnskaper og refleksjon som fokuserer på kontinuerlig å gjøre programmene mer effektive</a:t>
            </a:r>
            <a:r>
              <a:rPr lang="nb-NO" dirty="0" smtClean="0"/>
              <a:t>.</a:t>
            </a:r>
            <a:endParaRPr lang="nb-NO" dirty="0"/>
          </a:p>
        </p:txBody>
      </p:sp>
      <p:pic>
        <p:nvPicPr>
          <p:cNvPr id="7" name="Picture 5"/>
          <p:cNvPicPr>
            <a:picLocks noGrp="1"/>
          </p:cNvPicPr>
          <p:nvPr>
            <p:ph sz="half" idx="4294967295"/>
          </p:nvPr>
        </p:nvPicPr>
        <p:blipFill>
          <a:blip r:embed="rId3"/>
          <a:stretch>
            <a:fillRect/>
          </a:stretch>
        </p:blipFill>
        <p:spPr bwMode="auto">
          <a:xfrm>
            <a:off x="5076056" y="1282568"/>
            <a:ext cx="3524200" cy="3017374"/>
          </a:xfrm>
          <a:prstGeom prst="rect">
            <a:avLst/>
          </a:prstGeom>
          <a:ln>
            <a:noFill/>
          </a:ln>
          <a:extLst>
            <a:ext uri="{53640926-AAD7-44D8-BBD7-CCE9431645EC}">
              <a14:shadowObscured xmlns:a14="http://schemas.microsoft.com/office/drawing/2010/main"/>
            </a:ext>
          </a:extLst>
        </p:spPr>
      </p:pic>
      <p:sp>
        <p:nvSpPr>
          <p:cNvPr id="8" name="TekstSylinder 7"/>
          <p:cNvSpPr txBox="1"/>
          <p:nvPr/>
        </p:nvSpPr>
        <p:spPr>
          <a:xfrm>
            <a:off x="7812360" y="4769089"/>
            <a:ext cx="1080120" cy="369332"/>
          </a:xfrm>
          <a:prstGeom prst="rect">
            <a:avLst/>
          </a:prstGeom>
          <a:noFill/>
        </p:spPr>
        <p:txBody>
          <a:bodyPr wrap="square" rtlCol="0">
            <a:spAutoFit/>
          </a:bodyPr>
          <a:lstStyle/>
          <a:p>
            <a:r>
              <a:rPr lang="nb-NO" dirty="0" smtClean="0"/>
              <a:t>Figur 1</a:t>
            </a:r>
            <a:endParaRPr lang="nb-NO" dirty="0"/>
          </a:p>
        </p:txBody>
      </p:sp>
    </p:spTree>
    <p:extLst>
      <p:ext uri="{BB962C8B-B14F-4D97-AF65-F5344CB8AC3E}">
        <p14:creationId xmlns:p14="http://schemas.microsoft.com/office/powerpoint/2010/main" val="100439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a:t>
            </a:r>
            <a:r>
              <a:rPr lang="nb-NO" dirty="0" smtClean="0"/>
              <a:t>erktøy 1: </a:t>
            </a:r>
            <a:r>
              <a:rPr lang="nb-NO" b="1" dirty="0" smtClean="0"/>
              <a:t>Behovsavklaring</a:t>
            </a:r>
            <a:endParaRPr lang="nb-NO" b="1" dirty="0"/>
          </a:p>
        </p:txBody>
      </p:sp>
      <p:sp>
        <p:nvSpPr>
          <p:cNvPr id="3" name="Plassholder for innhold 2"/>
          <p:cNvSpPr>
            <a:spLocks noGrp="1"/>
          </p:cNvSpPr>
          <p:nvPr>
            <p:ph idx="1"/>
          </p:nvPr>
        </p:nvSpPr>
        <p:spPr/>
        <p:txBody>
          <a:bodyPr>
            <a:normAutofit/>
          </a:bodyPr>
          <a:lstStyle/>
          <a:p>
            <a:pPr marL="0" indent="0">
              <a:buNone/>
            </a:pPr>
            <a:r>
              <a:rPr lang="nb-NO" b="1" dirty="0" smtClean="0"/>
              <a:t>Dette </a:t>
            </a:r>
            <a:r>
              <a:rPr lang="nb-NO" b="1" dirty="0"/>
              <a:t>verktøyet skal klargjøre hvorfor det trengs en intervensjon</a:t>
            </a:r>
          </a:p>
          <a:p>
            <a:pPr eaLnBrk="0"/>
            <a:r>
              <a:rPr lang="nb-NO" dirty="0"/>
              <a:t>Problem/utfordring: oversikt over alvorlighet og effekt</a:t>
            </a:r>
          </a:p>
          <a:p>
            <a:pPr eaLnBrk="0"/>
            <a:r>
              <a:rPr lang="nb-NO" dirty="0"/>
              <a:t>Hvordan og hvorfor: Bruk dette verktøyet til å beskrive hvilken effekt meslinger vil ha på systemet og befolkningen. Denne beskrivelsen brukes som støtte når du skal definere evalueringsmål.</a:t>
            </a:r>
          </a:p>
          <a:p>
            <a:pPr marL="0" indent="0">
              <a:buNone/>
            </a:pPr>
            <a:endParaRPr lang="nb-NO" dirty="0"/>
          </a:p>
        </p:txBody>
      </p:sp>
    </p:spTree>
    <p:extLst>
      <p:ext uri="{BB962C8B-B14F-4D97-AF65-F5344CB8AC3E}">
        <p14:creationId xmlns:p14="http://schemas.microsoft.com/office/powerpoint/2010/main" val="24195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079105210"/>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363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 </a:t>
            </a:r>
            <a:r>
              <a:rPr lang="nb-NO" b="1" dirty="0" smtClean="0"/>
              <a:t>Spesifisere ønsket </a:t>
            </a:r>
            <a:r>
              <a:rPr lang="nb-NO" b="1" dirty="0" smtClean="0"/>
              <a:t>atferd</a:t>
            </a:r>
            <a:endParaRPr lang="nb-NO" b="1" dirty="0"/>
          </a:p>
        </p:txBody>
      </p:sp>
      <p:sp>
        <p:nvSpPr>
          <p:cNvPr id="3" name="Plassholder for innhold 2"/>
          <p:cNvSpPr>
            <a:spLocks noGrp="1"/>
          </p:cNvSpPr>
          <p:nvPr>
            <p:ph idx="1"/>
          </p:nvPr>
        </p:nvSpPr>
        <p:spPr/>
        <p:txBody>
          <a:bodyPr>
            <a:normAutofit/>
          </a:bodyPr>
          <a:lstStyle/>
          <a:p>
            <a:pPr marL="0" indent="0">
              <a:buNone/>
            </a:pPr>
            <a:r>
              <a:rPr lang="nb-NO" b="1" dirty="0" smtClean="0"/>
              <a:t>Dette </a:t>
            </a:r>
            <a:r>
              <a:rPr lang="nb-NO" b="1" dirty="0"/>
              <a:t>verktøyet hjelper deg med å spesifisere hvilken atferd du ønsker å påvirke i hvilke målgrupper</a:t>
            </a:r>
          </a:p>
          <a:p>
            <a:r>
              <a:rPr lang="nb-NO" dirty="0" smtClean="0"/>
              <a:t>Definer </a:t>
            </a:r>
            <a:r>
              <a:rPr lang="nb-NO" dirty="0"/>
              <a:t>den eller de bestemte atferdene du ønsker å oppnå i målgruppesegmentet. Det kan være snakk om å innføre ny atferd eller opprettholde en eksisterende gunstig atferd, for eksempel at målgruppen fortsetter å følge vaksinasjonsprogrammer. Dette vil være til hjelp både ved planlegging og når man skal sette </a:t>
            </a:r>
            <a:r>
              <a:rPr lang="nb-NO" dirty="0" smtClean="0"/>
              <a:t>evalueringsmål</a:t>
            </a:r>
            <a:endParaRPr lang="nb-NO" dirty="0"/>
          </a:p>
        </p:txBody>
      </p:sp>
    </p:spTree>
    <p:extLst>
      <p:ext uri="{BB962C8B-B14F-4D97-AF65-F5344CB8AC3E}">
        <p14:creationId xmlns:p14="http://schemas.microsoft.com/office/powerpoint/2010/main" val="173815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921061856"/>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97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 </a:t>
            </a:r>
            <a:r>
              <a:rPr lang="nb-NO" b="1" dirty="0" err="1"/>
              <a:t>SMARTe</a:t>
            </a:r>
            <a:r>
              <a:rPr lang="nb-NO" b="1" dirty="0"/>
              <a:t> mål </a:t>
            </a:r>
          </a:p>
        </p:txBody>
      </p:sp>
      <p:sp>
        <p:nvSpPr>
          <p:cNvPr id="3" name="Plassholder for innhold 2"/>
          <p:cNvSpPr>
            <a:spLocks noGrp="1"/>
          </p:cNvSpPr>
          <p:nvPr>
            <p:ph idx="1"/>
          </p:nvPr>
        </p:nvSpPr>
        <p:spPr/>
        <p:txBody>
          <a:bodyPr>
            <a:normAutofit fontScale="77500" lnSpcReduction="20000"/>
          </a:bodyPr>
          <a:lstStyle/>
          <a:p>
            <a:pPr marL="0" indent="0">
              <a:buNone/>
            </a:pPr>
            <a:r>
              <a:rPr lang="nb-NO" b="1" dirty="0" smtClean="0"/>
              <a:t>Dette </a:t>
            </a:r>
            <a:r>
              <a:rPr lang="nb-NO" b="1" dirty="0"/>
              <a:t>verktøyet hjelper deg med å spesifisere på en målbar måte hvilke typer atferd som skal være målet i hvilket målgruppesegment</a:t>
            </a:r>
          </a:p>
          <a:p>
            <a:pPr eaLnBrk="0"/>
            <a:r>
              <a:rPr lang="nb-NO" dirty="0"/>
              <a:t>Vedtatte </a:t>
            </a:r>
            <a:r>
              <a:rPr lang="nb-NO" b="1" dirty="0" err="1"/>
              <a:t>SMART</a:t>
            </a:r>
            <a:r>
              <a:rPr lang="nb-NO" dirty="0" err="1"/>
              <a:t>e</a:t>
            </a:r>
            <a:r>
              <a:rPr lang="nb-NO" dirty="0"/>
              <a:t> mål for endring eller opprettholdelse av atferd etter segment</a:t>
            </a:r>
          </a:p>
          <a:p>
            <a:pPr eaLnBrk="0"/>
            <a:r>
              <a:rPr lang="nb-NO" dirty="0"/>
              <a:t>Hvordan og hvorfor: Bruk dette </a:t>
            </a:r>
            <a:r>
              <a:rPr lang="nb-NO" dirty="0" smtClean="0"/>
              <a:t>verktøyet </a:t>
            </a:r>
            <a:r>
              <a:rPr lang="nb-NO" dirty="0"/>
              <a:t>for å sikre at programmet har tydelige, spesifikke atferdsmål. Alle målene skal defineres i SMART-form:</a:t>
            </a:r>
          </a:p>
          <a:p>
            <a:pPr lvl="1" eaLnBrk="0"/>
            <a:r>
              <a:rPr lang="nb-NO" dirty="0"/>
              <a:t>Spesifikke: ikke åpne for ulike tolkninger</a:t>
            </a:r>
          </a:p>
          <a:p>
            <a:pPr lvl="1" eaLnBrk="0"/>
            <a:r>
              <a:rPr lang="nb-NO" dirty="0"/>
              <a:t>Målbare: kan observere og samle inn objektive mål</a:t>
            </a:r>
          </a:p>
          <a:p>
            <a:pPr lvl="1" eaLnBrk="0"/>
            <a:r>
              <a:rPr lang="nb-NO" dirty="0"/>
              <a:t>Oppnåelige (</a:t>
            </a:r>
            <a:r>
              <a:rPr lang="nb-NO" dirty="0" err="1"/>
              <a:t>Achievable</a:t>
            </a:r>
            <a:r>
              <a:rPr lang="nb-NO" dirty="0"/>
              <a:t>): med ressursene som er tilgjengelig</a:t>
            </a:r>
          </a:p>
          <a:p>
            <a:pPr lvl="1" eaLnBrk="0"/>
            <a:r>
              <a:rPr lang="nb-NO" dirty="0"/>
              <a:t>Pålitelige (Reliable): varige og konsekvente data kan samles inn</a:t>
            </a:r>
          </a:p>
          <a:p>
            <a:pPr lvl="1" eaLnBrk="0"/>
            <a:r>
              <a:rPr lang="nb-NO" dirty="0" smtClean="0"/>
              <a:t>Tidsbundne</a:t>
            </a:r>
            <a:r>
              <a:rPr lang="nb-NO" dirty="0"/>
              <a:t>: kan måles innenfor tidsrammen</a:t>
            </a:r>
          </a:p>
          <a:p>
            <a:pPr marL="457200" lvl="1" indent="0" eaLnBrk="0">
              <a:buNone/>
            </a:pPr>
            <a:r>
              <a:rPr lang="nb-NO" dirty="0"/>
              <a:t>Hvis målene er definert i denne formen, reduseres sjansen for at intervensjonen blir evaluert på feil måte.</a:t>
            </a:r>
          </a:p>
          <a:p>
            <a:endParaRPr lang="nb-NO" dirty="0"/>
          </a:p>
        </p:txBody>
      </p:sp>
    </p:spTree>
    <p:extLst>
      <p:ext uri="{BB962C8B-B14F-4D97-AF65-F5344CB8AC3E}">
        <p14:creationId xmlns:p14="http://schemas.microsoft.com/office/powerpoint/2010/main" val="2000819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99827837"/>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92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Definere Avgrensning</a:t>
            </a:r>
            <a:br>
              <a:rPr lang="nb-NO" sz="2800" dirty="0" smtClean="0">
                <a:solidFill>
                  <a:schemeClr val="accent4">
                    <a:lumMod val="75000"/>
                  </a:schemeClr>
                </a:solidFill>
              </a:rPr>
            </a:br>
            <a:r>
              <a:rPr lang="nb-NO" sz="2800" dirty="0"/>
              <a:t>Verktøy </a:t>
            </a:r>
            <a:r>
              <a:rPr lang="nb-NO" sz="2800" dirty="0" smtClean="0"/>
              <a:t>4-11: Analysere </a:t>
            </a:r>
            <a:r>
              <a:rPr lang="nb-NO" sz="2800" dirty="0"/>
              <a:t>situasjonen og faktorer som påvirker den </a:t>
            </a:r>
            <a:r>
              <a:rPr lang="nb-NO" sz="2800" dirty="0" smtClean="0"/>
              <a:t/>
            </a:r>
            <a:br>
              <a:rPr lang="nb-NO" sz="2800" dirty="0" smtClean="0"/>
            </a:br>
            <a:endParaRPr lang="nb-NO" sz="2800" dirty="0"/>
          </a:p>
        </p:txBody>
      </p:sp>
      <p:sp>
        <p:nvSpPr>
          <p:cNvPr id="3" name="Plassholder for tekst 2"/>
          <p:cNvSpPr>
            <a:spLocks noGrp="1"/>
          </p:cNvSpPr>
          <p:nvPr>
            <p:ph type="body" idx="1"/>
          </p:nvPr>
        </p:nvSpPr>
        <p:spPr>
          <a:xfrm>
            <a:off x="683568" y="2193709"/>
            <a:ext cx="7772400" cy="1125140"/>
          </a:xfrm>
        </p:spPr>
        <p:txBody>
          <a:bodyPr/>
          <a:lstStyle/>
          <a:p>
            <a:endParaRPr lang="nb-NO" dirty="0"/>
          </a:p>
        </p:txBody>
      </p:sp>
      <p:sp>
        <p:nvSpPr>
          <p:cNvPr id="4" name="Ellipse 3"/>
          <p:cNvSpPr/>
          <p:nvPr/>
        </p:nvSpPr>
        <p:spPr>
          <a:xfrm rot="2032649">
            <a:off x="5874532" y="351372"/>
            <a:ext cx="3168352" cy="151216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smtClean="0"/>
              <a:t>2</a:t>
            </a:r>
            <a:endParaRPr lang="nb-NO" sz="4000" dirty="0"/>
          </a:p>
        </p:txBody>
      </p:sp>
    </p:spTree>
    <p:extLst>
      <p:ext uri="{BB962C8B-B14F-4D97-AF65-F5344CB8AC3E}">
        <p14:creationId xmlns:p14="http://schemas.microsoft.com/office/powerpoint/2010/main" val="492534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Aktiviteter under oppgave 2:</a:t>
            </a:r>
            <a:endParaRPr lang="nb-NO" dirty="0"/>
          </a:p>
        </p:txBody>
      </p:sp>
      <p:sp>
        <p:nvSpPr>
          <p:cNvPr id="8" name="Plassholder for innhold 7"/>
          <p:cNvSpPr>
            <a:spLocks noGrp="1"/>
          </p:cNvSpPr>
          <p:nvPr>
            <p:ph idx="1"/>
          </p:nvPr>
        </p:nvSpPr>
        <p:spPr/>
        <p:txBody>
          <a:bodyPr/>
          <a:lstStyle/>
          <a:p>
            <a:pPr marL="36195" eaLnBrk="0" hangingPunct="0">
              <a:lnSpc>
                <a:spcPct val="115000"/>
              </a:lnSpc>
              <a:spcAft>
                <a:spcPts val="0"/>
              </a:spcAft>
            </a:pPr>
            <a:r>
              <a:rPr lang="nb-NO" sz="2400" spc="-10" dirty="0" smtClean="0"/>
              <a:t>Analysere </a:t>
            </a:r>
            <a:r>
              <a:rPr lang="nb-NO" sz="2400" spc="-10" dirty="0"/>
              <a:t>situasjonen </a:t>
            </a:r>
          </a:p>
          <a:p>
            <a:pPr marL="36195" eaLnBrk="0" hangingPunct="0">
              <a:lnSpc>
                <a:spcPct val="115000"/>
              </a:lnSpc>
              <a:spcAft>
                <a:spcPts val="0"/>
              </a:spcAft>
            </a:pPr>
            <a:r>
              <a:rPr lang="nb-NO" sz="2400" spc="-10" dirty="0" smtClean="0"/>
              <a:t>Analysere </a:t>
            </a:r>
            <a:r>
              <a:rPr lang="nb-NO" sz="2400" spc="-10" dirty="0"/>
              <a:t>konkurrerende faktorer </a:t>
            </a:r>
          </a:p>
          <a:p>
            <a:pPr marL="36195" eaLnBrk="0" hangingPunct="0">
              <a:lnSpc>
                <a:spcPct val="115000"/>
              </a:lnSpc>
              <a:spcAft>
                <a:spcPts val="0"/>
              </a:spcAft>
            </a:pPr>
            <a:r>
              <a:rPr lang="nb-NO" sz="2400" spc="-10" dirty="0" smtClean="0"/>
              <a:t>Gjennomgå </a:t>
            </a:r>
            <a:r>
              <a:rPr lang="nb-NO" sz="2400" spc="-10" dirty="0"/>
              <a:t>innsikt og data</a:t>
            </a:r>
          </a:p>
          <a:p>
            <a:pPr marL="36195" eaLnBrk="0" hangingPunct="0">
              <a:lnSpc>
                <a:spcPct val="115000"/>
              </a:lnSpc>
              <a:spcAft>
                <a:spcPts val="0"/>
              </a:spcAft>
            </a:pPr>
            <a:r>
              <a:rPr lang="nb-NO" sz="2400" spc="-10" dirty="0" smtClean="0"/>
              <a:t>Kartlegge </a:t>
            </a:r>
            <a:r>
              <a:rPr lang="nb-NO" sz="2400" spc="-10" dirty="0"/>
              <a:t>og registrere ressurser </a:t>
            </a:r>
            <a:endParaRPr lang="nb-NO" sz="2400" spc="-10" dirty="0">
              <a:solidFill>
                <a:srgbClr val="000000"/>
              </a:solidFill>
              <a:latin typeface="Tahoma"/>
              <a:ea typeface="Batang"/>
              <a:cs typeface="Times New Roman"/>
            </a:endParaRPr>
          </a:p>
          <a:p>
            <a:pPr marL="0" indent="0" eaLnBrk="0" hangingPunct="0">
              <a:lnSpc>
                <a:spcPct val="115000"/>
              </a:lnSpc>
              <a:spcAft>
                <a:spcPts val="0"/>
              </a:spcAft>
              <a:buNone/>
            </a:pPr>
            <a:endParaRPr lang="nb-NO" dirty="0"/>
          </a:p>
        </p:txBody>
      </p:sp>
      <p:sp>
        <p:nvSpPr>
          <p:cNvPr id="4" name="Plassholder for dato 3"/>
          <p:cNvSpPr>
            <a:spLocks noGrp="1"/>
          </p:cNvSpPr>
          <p:nvPr>
            <p:ph type="dt" sz="half" idx="2"/>
          </p:nvPr>
        </p:nvSpPr>
        <p:spPr/>
        <p:txBody>
          <a:bodyPr/>
          <a:lstStyle/>
          <a:p>
            <a:fld id="{0FF1D64E-45CA-46AC-8113-97EDFCBA2113}" type="datetime1">
              <a:rPr lang="nb-NO" smtClean="0"/>
              <a:t>07.07.2016</a:t>
            </a:fld>
            <a:endParaRPr lang="nb-NO"/>
          </a:p>
        </p:txBody>
      </p:sp>
      <p:sp>
        <p:nvSpPr>
          <p:cNvPr id="5" name="Plassholder for bunntekst 4"/>
          <p:cNvSpPr>
            <a:spLocks noGrp="1"/>
          </p:cNvSpPr>
          <p:nvPr>
            <p:ph type="ftr" sz="quarter" idx="3"/>
          </p:nvPr>
        </p:nvSpPr>
        <p:spPr/>
        <p:txBody>
          <a:bodyPr/>
          <a:lstStyle/>
          <a:p>
            <a:endParaRPr lang="nb-NO"/>
          </a:p>
        </p:txBody>
      </p:sp>
      <p:sp>
        <p:nvSpPr>
          <p:cNvPr id="6" name="Plassholder for lysbildenummer 5"/>
          <p:cNvSpPr>
            <a:spLocks noGrp="1"/>
          </p:cNvSpPr>
          <p:nvPr>
            <p:ph type="sldNum" sz="quarter" idx="4"/>
          </p:nvPr>
        </p:nvSpPr>
        <p:spPr/>
        <p:txBody>
          <a:bodyPr/>
          <a:lstStyle/>
          <a:p>
            <a:fld id="{E344D7E1-7312-4A8E-923E-F9E3FA05BB35}" type="slidenum">
              <a:rPr lang="nb-NO" smtClean="0"/>
              <a:t>27</a:t>
            </a:fld>
            <a:endParaRPr lang="nb-NO"/>
          </a:p>
        </p:txBody>
      </p:sp>
    </p:spTree>
    <p:extLst>
      <p:ext uri="{BB962C8B-B14F-4D97-AF65-F5344CB8AC3E}">
        <p14:creationId xmlns:p14="http://schemas.microsoft.com/office/powerpoint/2010/main" val="3094038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 </a:t>
            </a:r>
            <a:r>
              <a:rPr lang="nb-NO" b="1" dirty="0" smtClean="0"/>
              <a:t>SWOT-analyse</a:t>
            </a:r>
            <a:endParaRPr lang="nb-NO" b="1" dirty="0"/>
          </a:p>
        </p:txBody>
      </p:sp>
      <p:sp>
        <p:nvSpPr>
          <p:cNvPr id="3" name="Plassholder for innhold 2"/>
          <p:cNvSpPr>
            <a:spLocks noGrp="1"/>
          </p:cNvSpPr>
          <p:nvPr>
            <p:ph idx="1"/>
          </p:nvPr>
        </p:nvSpPr>
        <p:spPr/>
        <p:txBody>
          <a:bodyPr/>
          <a:lstStyle/>
          <a:p>
            <a:pPr marL="0" indent="0">
              <a:buNone/>
            </a:pPr>
            <a:r>
              <a:rPr lang="nb-NO" b="1" dirty="0" smtClean="0"/>
              <a:t>Dette </a:t>
            </a:r>
            <a:r>
              <a:rPr lang="nb-NO" b="1" dirty="0"/>
              <a:t>verktøyet hjelper deg med å vurdere styrkene og svakhetene ved de eksisterende intervensjonene og utheve de sidene ved dagens arbeid som du kanskje må endre</a:t>
            </a:r>
          </a:p>
          <a:p>
            <a:pPr eaLnBrk="0"/>
            <a:r>
              <a:rPr lang="nb-NO" dirty="0"/>
              <a:t>SWOT-analyse av eksisterende offentlige helseprogrammer</a:t>
            </a:r>
          </a:p>
          <a:p>
            <a:endParaRPr lang="nb-NO" dirty="0"/>
          </a:p>
        </p:txBody>
      </p:sp>
    </p:spTree>
    <p:extLst>
      <p:ext uri="{BB962C8B-B14F-4D97-AF65-F5344CB8AC3E}">
        <p14:creationId xmlns:p14="http://schemas.microsoft.com/office/powerpoint/2010/main" val="4269064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4</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835751617"/>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71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r>
              <a:rPr lang="nb-NO" dirty="0"/>
              <a:t>I sosial markedsføring er man også klar over at det folk vet, og også folks holdninger, ikke alltid påvirker den faktiske atferden deres. Man forsøker å forstå motivasjon og behov, i tillegg til at man prøver å få en bedre forståelse av hvordan miljøene der handlingene skjer, påvirker atferden. </a:t>
            </a:r>
            <a:endParaRPr lang="nb-NO" dirty="0" smtClean="0"/>
          </a:p>
          <a:p>
            <a:r>
              <a:rPr lang="nb-NO" dirty="0" smtClean="0"/>
              <a:t>Vi ser </a:t>
            </a:r>
            <a:r>
              <a:rPr lang="nb-NO" dirty="0"/>
              <a:t>for eksempel på de atferdsmessige effektene av ulike eksterne påvirkningsfaktorer, for eksempel tidsbegrensninger, bekvemmelighetsfaktorer, sosiale konsekvenser og konkurrerende atferd (se figur 2). </a:t>
            </a:r>
          </a:p>
          <a:p>
            <a:endParaRPr lang="nb-NO" dirty="0"/>
          </a:p>
        </p:txBody>
      </p:sp>
    </p:spTree>
    <p:extLst>
      <p:ext uri="{BB962C8B-B14F-4D97-AF65-F5344CB8AC3E}">
        <p14:creationId xmlns:p14="http://schemas.microsoft.com/office/powerpoint/2010/main" val="44116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dirty="0"/>
              <a:t/>
            </a:r>
            <a:br>
              <a:rPr lang="nb-NO" dirty="0"/>
            </a:br>
            <a:r>
              <a:rPr lang="nb-NO" dirty="0"/>
              <a:t>Verktøy 5: </a:t>
            </a:r>
            <a:r>
              <a:rPr lang="nb-NO" b="1" dirty="0"/>
              <a:t>PESTLE-analyse</a:t>
            </a:r>
            <a:endParaRPr lang="nb-NO" b="1" dirty="0"/>
          </a:p>
        </p:txBody>
      </p:sp>
      <p:sp>
        <p:nvSpPr>
          <p:cNvPr id="3" name="Plassholder for innhold 2"/>
          <p:cNvSpPr>
            <a:spLocks noGrp="1"/>
          </p:cNvSpPr>
          <p:nvPr>
            <p:ph idx="1"/>
          </p:nvPr>
        </p:nvSpPr>
        <p:spPr/>
        <p:txBody>
          <a:bodyPr>
            <a:normAutofit/>
          </a:bodyPr>
          <a:lstStyle/>
          <a:p>
            <a:pPr eaLnBrk="0"/>
            <a:endParaRPr lang="nb-NO" b="1" dirty="0" smtClean="0"/>
          </a:p>
          <a:p>
            <a:pPr eaLnBrk="0"/>
            <a:r>
              <a:rPr lang="nb-NO" b="1" dirty="0" smtClean="0"/>
              <a:t>Hvordan </a:t>
            </a:r>
            <a:r>
              <a:rPr lang="nb-NO" b="1" dirty="0"/>
              <a:t>og hvorfor:</a:t>
            </a:r>
            <a:r>
              <a:rPr lang="nb-NO" dirty="0"/>
              <a:t> Lag en liste over de politiske, miljømessige, sosiale, tekniske, juridiske og økonomiske påvirkningsfaktorene som kan få innvirkning på atferden du prøver å påvirke i løpet av de neste fem årene. Ranger dem deretter etter sannsynlighet og effektnivå (10 = høy, 1 = lav). Dette vil hjelpe deg til å planlegge og forutse sannsynlige endringer og påvirkninger.</a:t>
            </a:r>
          </a:p>
          <a:p>
            <a:endParaRPr lang="nb-NO" dirty="0"/>
          </a:p>
        </p:txBody>
      </p:sp>
    </p:spTree>
    <p:extLst>
      <p:ext uri="{BB962C8B-B14F-4D97-AF65-F5344CB8AC3E}">
        <p14:creationId xmlns:p14="http://schemas.microsoft.com/office/powerpoint/2010/main" val="82687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5</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421801016"/>
              </p:ext>
            </p:extLst>
          </p:nvPr>
        </p:nvGraphicFramePr>
        <p:xfrm>
          <a:off x="467545" y="1113588"/>
          <a:ext cx="8208911" cy="3657600"/>
        </p:xfrm>
        <a:graphic>
          <a:graphicData uri="http://schemas.openxmlformats.org/drawingml/2006/table">
            <a:tbl>
              <a:tblPr firstRow="1" bandRow="1">
                <a:tableStyleId>{ED083AE6-46FA-4A59-8FB0-9F97EB10719F}</a:tableStyleId>
              </a:tblPr>
              <a:tblGrid>
                <a:gridCol w="2740897"/>
                <a:gridCol w="3523798"/>
                <a:gridCol w="1944216"/>
              </a:tblGrid>
              <a:tr h="685800">
                <a:tc gridSpan="2">
                  <a:txBody>
                    <a:bodyPr/>
                    <a:lstStyle/>
                    <a:p>
                      <a:pPr marL="0" marR="0" indent="0" algn="l" defTabSz="914400" rtl="0" eaLnBrk="0" fontAlgn="auto" latinLnBrk="0" hangingPunct="1">
                        <a:lnSpc>
                          <a:spcPct val="100000"/>
                        </a:lnSpc>
                        <a:spcBef>
                          <a:spcPts val="0"/>
                        </a:spcBef>
                        <a:spcAft>
                          <a:spcPts val="0"/>
                        </a:spcAft>
                        <a:buClrTx/>
                        <a:buSzTx/>
                        <a:buFontTx/>
                        <a:buNone/>
                        <a:tabLst/>
                        <a:defRPr/>
                      </a:pPr>
                      <a:r>
                        <a:rPr lang="nb-NO" sz="1400" kern="1200" dirty="0" smtClean="0">
                          <a:effectLst/>
                        </a:rPr>
                        <a:t>Påvirkningsfaktorer</a:t>
                      </a:r>
                      <a:endParaRPr lang="nb-NO" sz="1400" b="1" kern="1200" dirty="0" smtClean="0">
                        <a:solidFill>
                          <a:schemeClr val="lt1"/>
                        </a:solidFill>
                        <a:effectLst/>
                        <a:latin typeface="+mn-lt"/>
                        <a:ea typeface="+mn-ea"/>
                        <a:cs typeface="+mn-cs"/>
                      </a:endParaRPr>
                    </a:p>
                    <a:p>
                      <a:pPr eaLnBrk="0"/>
                      <a:r>
                        <a:rPr lang="nb-NO" sz="1400" kern="1200" dirty="0" smtClean="0">
                          <a:effectLst/>
                        </a:rPr>
                        <a:t>				 </a:t>
                      </a:r>
                      <a:endParaRPr lang="nb-NO" sz="1400" b="1" kern="1200" dirty="0" smtClean="0">
                        <a:solidFill>
                          <a:schemeClr val="lt1"/>
                        </a:solidFill>
                        <a:effectLst/>
                        <a:latin typeface="+mn-lt"/>
                        <a:ea typeface="+mn-ea"/>
                        <a:cs typeface="+mn-cs"/>
                      </a:endParaRPr>
                    </a:p>
                  </a:txBody>
                  <a:tcPr marT="34290" marB="34290"/>
                </a:tc>
                <a:tc hMerge="1">
                  <a:txBody>
                    <a:bodyPr/>
                    <a:lstStyle/>
                    <a:p>
                      <a:pPr eaLnBrk="0"/>
                      <a:endParaRPr lang="nb-NO" sz="1400" b="1" kern="1200" dirty="0" smtClean="0">
                        <a:solidFill>
                          <a:schemeClr val="lt1"/>
                        </a:solidFill>
                        <a:effectLst/>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Effektnivå</a:t>
                      </a:r>
                      <a:r>
                        <a:rPr lang="nb-NO" sz="1400" kern="1200" baseline="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nb-NO" sz="1400" b="0" kern="1200" baseline="0" dirty="0" smtClean="0">
                          <a:effectLst/>
                        </a:rPr>
                        <a:t>10 (høyt)-1(lavt)</a:t>
                      </a:r>
                      <a:endParaRPr lang="nb-NO" sz="1400" b="0" kern="1200" dirty="0" smtClean="0">
                        <a:effectLst/>
                      </a:endParaRPr>
                    </a:p>
                  </a:txBody>
                  <a:tcPr marT="34290" marB="34290"/>
                </a:tc>
              </a:tr>
              <a:tr h="480060">
                <a:tc>
                  <a:txBody>
                    <a:bodyPr/>
                    <a:lstStyle/>
                    <a:p>
                      <a:pPr eaLnBrk="0"/>
                      <a:r>
                        <a:rPr lang="nb-NO" sz="1400" kern="1200" dirty="0" smtClean="0">
                          <a:effectLst/>
                        </a:rPr>
                        <a:t>Politiske			 	</a:t>
                      </a:r>
                      <a:endParaRPr lang="nb-NO" sz="1400" b="1" kern="1200" dirty="0" smtClean="0">
                        <a:solidFill>
                          <a:schemeClr val="lt1"/>
                        </a:solidFill>
                        <a:effectLst/>
                        <a:latin typeface="+mn-lt"/>
                        <a:ea typeface="+mn-ea"/>
                        <a:cs typeface="+mn-cs"/>
                      </a:endParaRPr>
                    </a:p>
                  </a:txBody>
                  <a:tcPr marT="34290" marB="34290"/>
                </a:tc>
                <a:tc>
                  <a:txBody>
                    <a:bodyPr/>
                    <a:lstStyle/>
                    <a:p>
                      <a:pPr eaLnBrk="0"/>
                      <a:endParaRPr lang="nb-NO" sz="1400" b="1" kern="1200" dirty="0" smtClean="0">
                        <a:solidFill>
                          <a:schemeClr val="lt1"/>
                        </a:solidFill>
                        <a:effectLst/>
                        <a:latin typeface="+mn-lt"/>
                        <a:ea typeface="+mn-ea"/>
                        <a:cs typeface="+mn-cs"/>
                      </a:endParaRPr>
                    </a:p>
                  </a:txBody>
                  <a:tcPr marT="34290" marB="34290"/>
                </a:tc>
                <a:tc>
                  <a:txBody>
                    <a:bodyPr/>
                    <a:lstStyle/>
                    <a:p>
                      <a:endParaRPr lang="nb-NO" sz="1400" dirty="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Miljømessige</a:t>
                      </a:r>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Sosiale</a:t>
                      </a:r>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Tekniske</a:t>
                      </a:r>
                    </a:p>
                    <a:p>
                      <a:endParaRPr lang="nb-NO" sz="1400" dirty="0"/>
                    </a:p>
                  </a:txBody>
                  <a:tcPr marT="34290" marB="34290"/>
                </a:tc>
                <a:tc>
                  <a:txBody>
                    <a:bodyPr/>
                    <a:lstStyle/>
                    <a:p>
                      <a:endParaRPr lang="nb-NO" sz="1400" dirty="0"/>
                    </a:p>
                  </a:txBody>
                  <a:tcPr marT="34290" marB="34290"/>
                </a:tc>
                <a:tc>
                  <a:txBody>
                    <a:bodyPr/>
                    <a:lstStyle/>
                    <a:p>
                      <a:endParaRPr lang="nb-NO" sz="140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Juridiske</a:t>
                      </a:r>
                    </a:p>
                    <a:p>
                      <a:endParaRPr lang="nb-NO" sz="1400" dirty="0"/>
                    </a:p>
                  </a:txBody>
                  <a:tcPr marT="34290" marB="34290"/>
                </a:tc>
                <a:tc>
                  <a:txBody>
                    <a:bodyPr/>
                    <a:lstStyle/>
                    <a:p>
                      <a:endParaRPr lang="nb-NO" sz="1400" dirty="0"/>
                    </a:p>
                  </a:txBody>
                  <a:tcPr marT="34290" marB="34290"/>
                </a:tc>
                <a:tc>
                  <a:txBody>
                    <a:bodyPr/>
                    <a:lstStyle/>
                    <a:p>
                      <a:endParaRPr lang="nb-NO" sz="1400"/>
                    </a:p>
                  </a:txBody>
                  <a:tcPr marT="34290" marB="34290"/>
                </a:tc>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Økonomiske</a:t>
                      </a:r>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354004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
            </a:r>
            <a:br>
              <a:rPr lang="nb-NO" dirty="0"/>
            </a:br>
            <a:r>
              <a:rPr lang="nb-NO" sz="3600" dirty="0"/>
              <a:t>Verktøy 6: </a:t>
            </a:r>
            <a:r>
              <a:rPr lang="nb-NO" sz="3600" dirty="0" smtClean="0"/>
              <a:t> </a:t>
            </a:r>
            <a:r>
              <a:rPr lang="nb-NO" sz="3600" b="1" dirty="0" smtClean="0"/>
              <a:t>Verktøy </a:t>
            </a:r>
            <a:r>
              <a:rPr lang="nb-NO" sz="3600" b="1" dirty="0"/>
              <a:t>for barrierer og tilretteleggende faktorer</a:t>
            </a:r>
            <a:endParaRPr lang="nb-NO" sz="3600" b="1" dirty="0"/>
          </a:p>
        </p:txBody>
      </p:sp>
      <p:sp>
        <p:nvSpPr>
          <p:cNvPr id="3" name="Plassholder for innhold 2"/>
          <p:cNvSpPr>
            <a:spLocks noGrp="1"/>
          </p:cNvSpPr>
          <p:nvPr>
            <p:ph idx="1"/>
          </p:nvPr>
        </p:nvSpPr>
        <p:spPr/>
        <p:txBody>
          <a:bodyPr/>
          <a:lstStyle/>
          <a:p>
            <a:pPr marL="0" indent="0">
              <a:buNone/>
            </a:pPr>
            <a:r>
              <a:rPr lang="nb-NO" b="1" dirty="0"/>
              <a:t>Dette verktøyet kan hjelpe deg med å identifisere hvilke barrierer du bør fokusere på, og hvilke tilretteleggende faktorer som kan hjelpe deg med å påvirke atferden i målgruppen</a:t>
            </a:r>
          </a:p>
          <a:p>
            <a:pPr eaLnBrk="0"/>
            <a:r>
              <a:rPr lang="nb-NO" b="1" dirty="0" smtClean="0"/>
              <a:t>Hvordan </a:t>
            </a:r>
            <a:r>
              <a:rPr lang="nb-NO" b="1" dirty="0"/>
              <a:t>og hvorfor:</a:t>
            </a:r>
            <a:r>
              <a:rPr lang="nb-NO" dirty="0"/>
              <a:t> Bruk dette verktøyet til å fange opp og registrere faktorene som kan påvirke atferden til hvert målgruppesegment positivt eller negativt med tanke på </a:t>
            </a:r>
            <a:r>
              <a:rPr lang="nb-NO" dirty="0" err="1"/>
              <a:t>meslingevaksinasjon</a:t>
            </a:r>
            <a:r>
              <a:rPr lang="nb-NO" dirty="0"/>
              <a:t>.</a:t>
            </a:r>
          </a:p>
          <a:p>
            <a:endParaRPr lang="nb-NO" dirty="0"/>
          </a:p>
        </p:txBody>
      </p:sp>
    </p:spTree>
    <p:extLst>
      <p:ext uri="{BB962C8B-B14F-4D97-AF65-F5344CB8AC3E}">
        <p14:creationId xmlns:p14="http://schemas.microsoft.com/office/powerpoint/2010/main" val="145014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6</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06114768"/>
              </p:ext>
            </p:extLst>
          </p:nvPr>
        </p:nvGraphicFramePr>
        <p:xfrm>
          <a:off x="457200" y="1200150"/>
          <a:ext cx="8229600" cy="3078480"/>
        </p:xfrm>
        <a:graphic>
          <a:graphicData uri="http://schemas.openxmlformats.org/drawingml/2006/table">
            <a:tbl>
              <a:tblPr firstRow="1" bandRow="1">
                <a:tableStyleId>{ED083AE6-46FA-4A59-8FB0-9F97EB10719F}</a:tableStyleId>
              </a:tblPr>
              <a:tblGrid>
                <a:gridCol w="2743200"/>
                <a:gridCol w="2743200"/>
                <a:gridCol w="2743200"/>
              </a:tblGrid>
              <a:tr h="1097280">
                <a:tc>
                  <a:txBody>
                    <a:bodyPr/>
                    <a:lstStyle/>
                    <a:p>
                      <a:endParaRPr lang="nb-NO" sz="1400" dirty="0"/>
                    </a:p>
                  </a:txBody>
                  <a:tcPr marT="34290" marB="34290"/>
                </a:tc>
                <a:tc>
                  <a:txBody>
                    <a:bodyPr/>
                    <a:lstStyle/>
                    <a:p>
                      <a:r>
                        <a:rPr lang="nb-NO" sz="1400" dirty="0" smtClean="0"/>
                        <a:t>Barrierer for ny atferd eller opprettholdelse av eksisterende atferd</a:t>
                      </a:r>
                      <a:endParaRPr lang="nb-NO" sz="14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dirty="0" smtClean="0"/>
                        <a:t>Tilretteleggende faktorer for ny atferd eller opprettholdelse av eksisterende atferd</a:t>
                      </a:r>
                    </a:p>
                    <a:p>
                      <a:endParaRPr lang="nb-NO" sz="1400" dirty="0"/>
                    </a:p>
                  </a:txBody>
                  <a:tcPr marT="34290" marB="34290"/>
                </a:tc>
              </a:tr>
              <a:tr h="480060">
                <a:tc>
                  <a:txBody>
                    <a:bodyPr/>
                    <a:lstStyle/>
                    <a:p>
                      <a:r>
                        <a:rPr lang="nb-NO" sz="1400" kern="1200" dirty="0" smtClean="0">
                          <a:solidFill>
                            <a:schemeClr val="tx1"/>
                          </a:solidFill>
                          <a:effectLst/>
                          <a:latin typeface="+mn-lt"/>
                          <a:ea typeface="+mn-ea"/>
                          <a:cs typeface="+mn-cs"/>
                        </a:rPr>
                        <a:t>Sosiale /kulturelle</a:t>
                      </a:r>
                      <a:endParaRPr lang="nb-NO" sz="1400" kern="1200" dirty="0">
                        <a:solidFill>
                          <a:schemeClr val="tx1"/>
                        </a:solidFill>
                        <a:effectLst/>
                        <a:latin typeface="+mn-lt"/>
                        <a:ea typeface="+mn-ea"/>
                        <a:cs typeface="+mn-cs"/>
                      </a:endParaRPr>
                    </a:p>
                  </a:txBody>
                  <a:tcPr marT="34290" marB="34290"/>
                </a:tc>
                <a:tc>
                  <a:txBody>
                    <a:bodyPr/>
                    <a:lstStyle/>
                    <a:p>
                      <a:endParaRPr lang="nb-NO" sz="1400" dirty="0" smtClean="0"/>
                    </a:p>
                    <a:p>
                      <a:endParaRPr lang="nb-NO" sz="1400" dirty="0"/>
                    </a:p>
                  </a:txBody>
                  <a:tcPr marT="34290" marB="34290"/>
                </a:tc>
                <a:tc>
                  <a:txBody>
                    <a:bodyPr/>
                    <a:lstStyle/>
                    <a:p>
                      <a:endParaRPr lang="nb-NO" sz="1400" dirty="0"/>
                    </a:p>
                  </a:txBody>
                  <a:tcPr marT="34290" marB="34290"/>
                </a:tc>
              </a:tr>
              <a:tr h="480060">
                <a:tc>
                  <a:txBody>
                    <a:bodyPr/>
                    <a:lstStyle/>
                    <a:p>
                      <a:r>
                        <a:rPr lang="nb-NO" sz="1400" kern="1200" dirty="0" smtClean="0">
                          <a:solidFill>
                            <a:schemeClr val="tx1"/>
                          </a:solidFill>
                          <a:effectLst/>
                          <a:latin typeface="+mn-lt"/>
                          <a:ea typeface="+mn-ea"/>
                          <a:cs typeface="+mn-cs"/>
                        </a:rPr>
                        <a:t>Miljømessige</a:t>
                      </a:r>
                      <a:endParaRPr lang="nb-NO" sz="1400" kern="1200" dirty="0">
                        <a:solidFill>
                          <a:schemeClr val="tx1"/>
                        </a:solidFill>
                        <a:effectLst/>
                        <a:latin typeface="+mn-lt"/>
                        <a:ea typeface="+mn-ea"/>
                        <a:cs typeface="+mn-cs"/>
                      </a:endParaRPr>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r>
              <a:tr h="480060">
                <a:tc>
                  <a:txBody>
                    <a:bodyPr/>
                    <a:lstStyle/>
                    <a:p>
                      <a:r>
                        <a:rPr lang="nb-NO" sz="1400" dirty="0" smtClean="0"/>
                        <a:t>Økonomiske</a:t>
                      </a:r>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r>
              <a:tr h="480060">
                <a:tc>
                  <a:txBody>
                    <a:bodyPr/>
                    <a:lstStyle/>
                    <a:p>
                      <a:r>
                        <a:rPr lang="nb-NO" sz="1400" dirty="0" smtClean="0"/>
                        <a:t>Andre</a:t>
                      </a:r>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r>
            </a:tbl>
          </a:graphicData>
        </a:graphic>
      </p:graphicFrame>
    </p:spTree>
    <p:extLst>
      <p:ext uri="{BB962C8B-B14F-4D97-AF65-F5344CB8AC3E}">
        <p14:creationId xmlns:p14="http://schemas.microsoft.com/office/powerpoint/2010/main" val="2201747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7: </a:t>
            </a:r>
            <a:r>
              <a:rPr lang="nb-NO" b="1" dirty="0"/>
              <a:t>Analyse av konkurrerende </a:t>
            </a:r>
            <a:r>
              <a:rPr lang="nb-NO" b="1" dirty="0" smtClean="0"/>
              <a:t>faktorer</a:t>
            </a:r>
            <a:endParaRPr lang="nb-NO" b="1" dirty="0"/>
          </a:p>
        </p:txBody>
      </p:sp>
      <p:sp>
        <p:nvSpPr>
          <p:cNvPr id="3" name="Plassholder for innhold 2"/>
          <p:cNvSpPr>
            <a:spLocks noGrp="1"/>
          </p:cNvSpPr>
          <p:nvPr>
            <p:ph idx="1"/>
          </p:nvPr>
        </p:nvSpPr>
        <p:spPr/>
        <p:txBody>
          <a:bodyPr/>
          <a:lstStyle/>
          <a:p>
            <a:pPr marL="0" indent="0">
              <a:buNone/>
            </a:pPr>
            <a:r>
              <a:rPr lang="nb-NO" b="1" dirty="0"/>
              <a:t>Dette verktøyet hjelper deg med å identifisere konkurrerende faktorer som du kan være nødt til å fokusere </a:t>
            </a:r>
            <a:r>
              <a:rPr lang="nb-NO" b="1" dirty="0" smtClean="0"/>
              <a:t>på </a:t>
            </a:r>
            <a:r>
              <a:rPr lang="nb-NO" b="1" dirty="0"/>
              <a:t>for å påvirke atferden i </a:t>
            </a:r>
            <a:r>
              <a:rPr lang="nb-NO" b="1" dirty="0" smtClean="0"/>
              <a:t>målgruppen</a:t>
            </a:r>
          </a:p>
          <a:p>
            <a:pPr marL="0" indent="0">
              <a:buNone/>
            </a:pPr>
            <a:endParaRPr lang="nb-NO" b="1" dirty="0"/>
          </a:p>
          <a:p>
            <a:pPr eaLnBrk="0"/>
            <a:r>
              <a:rPr lang="nb-NO" b="1" dirty="0" smtClean="0"/>
              <a:t>Hvordan </a:t>
            </a:r>
            <a:r>
              <a:rPr lang="nb-NO" b="1" dirty="0"/>
              <a:t>og hvorfor:</a:t>
            </a:r>
            <a:r>
              <a:rPr lang="nb-NO" dirty="0"/>
              <a:t> Lag en liste over alle de konkurrerende faktorene som kan hindre målgruppen i å utføre den atferden du ønsker.</a:t>
            </a:r>
          </a:p>
          <a:p>
            <a:endParaRPr lang="nb-NO" dirty="0"/>
          </a:p>
        </p:txBody>
      </p:sp>
    </p:spTree>
    <p:extLst>
      <p:ext uri="{BB962C8B-B14F-4D97-AF65-F5344CB8AC3E}">
        <p14:creationId xmlns:p14="http://schemas.microsoft.com/office/powerpoint/2010/main" val="310147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7</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55759939"/>
              </p:ext>
            </p:extLst>
          </p:nvPr>
        </p:nvGraphicFramePr>
        <p:xfrm>
          <a:off x="457200" y="1200150"/>
          <a:ext cx="8229600" cy="2758440"/>
        </p:xfrm>
        <a:graphic>
          <a:graphicData uri="http://schemas.openxmlformats.org/drawingml/2006/table">
            <a:tbl>
              <a:tblPr firstRow="1" bandRow="1">
                <a:tableStyleId>{ED083AE6-46FA-4A59-8FB0-9F97EB10719F}</a:tableStyleId>
              </a:tblPr>
              <a:tblGrid>
                <a:gridCol w="2890664"/>
                <a:gridCol w="5338936"/>
              </a:tblGrid>
              <a:tr h="278130">
                <a:tc>
                  <a:txBody>
                    <a:bodyPr/>
                    <a:lstStyle/>
                    <a:p>
                      <a:endParaRPr lang="nb-NO" sz="1400" dirty="0"/>
                    </a:p>
                  </a:txBody>
                  <a:tcPr marT="34290" marB="34290"/>
                </a:tc>
                <a:tc>
                  <a:txBody>
                    <a:bodyPr/>
                    <a:lstStyle/>
                    <a:p>
                      <a:r>
                        <a:rPr lang="nb-NO" sz="1400" dirty="0" smtClean="0"/>
                        <a:t>Konkurrerende faktorer</a:t>
                      </a:r>
                      <a:endParaRPr lang="nb-NO" sz="1400" dirty="0"/>
                    </a:p>
                  </a:txBody>
                  <a:tcPr marT="34290" marB="34290"/>
                </a:tc>
              </a:tr>
              <a:tr h="480060">
                <a:tc>
                  <a:txBody>
                    <a:bodyPr/>
                    <a:lstStyle/>
                    <a:p>
                      <a:r>
                        <a:rPr lang="nb-NO" sz="1400" b="1" dirty="0" smtClean="0"/>
                        <a:t>Eksisterende konkurrerende atferd</a:t>
                      </a:r>
                    </a:p>
                    <a:p>
                      <a:endParaRPr lang="nb-NO" sz="1400" b="1" dirty="0"/>
                    </a:p>
                  </a:txBody>
                  <a:tcPr marT="34290" marB="34290"/>
                </a:tc>
                <a:tc>
                  <a:txBody>
                    <a:bodyPr/>
                    <a:lstStyle/>
                    <a:p>
                      <a:endParaRPr lang="nb-NO" sz="1400" dirty="0"/>
                    </a:p>
                  </a:txBody>
                  <a:tcPr marT="34290" marB="34290"/>
                </a:tc>
              </a:tr>
              <a:tr h="480060">
                <a:tc>
                  <a:txBody>
                    <a:bodyPr/>
                    <a:lstStyle/>
                    <a:p>
                      <a:r>
                        <a:rPr lang="nb-NO" sz="1400" b="1" dirty="0" smtClean="0"/>
                        <a:t>Andre som påvirker </a:t>
                      </a:r>
                    </a:p>
                    <a:p>
                      <a:endParaRPr lang="nb-NO" sz="1400" b="1" dirty="0"/>
                    </a:p>
                  </a:txBody>
                  <a:tcPr marT="34290" marB="34290"/>
                </a:tc>
                <a:tc>
                  <a:txBody>
                    <a:bodyPr/>
                    <a:lstStyle/>
                    <a:p>
                      <a:endParaRPr lang="nb-NO" sz="1400" dirty="0"/>
                    </a:p>
                  </a:txBody>
                  <a:tcPr marT="34290" marB="34290"/>
                </a:tc>
              </a:tr>
              <a:tr h="480060">
                <a:tc>
                  <a:txBody>
                    <a:bodyPr/>
                    <a:lstStyle/>
                    <a:p>
                      <a:r>
                        <a:rPr lang="nb-NO" sz="1400" b="1" dirty="0" smtClean="0"/>
                        <a:t>Miljømessig konkurranse</a:t>
                      </a:r>
                    </a:p>
                    <a:p>
                      <a:endParaRPr lang="nb-NO" sz="1400" b="1" dirty="0"/>
                    </a:p>
                  </a:txBody>
                  <a:tcPr marT="34290" marB="34290"/>
                </a:tc>
                <a:tc>
                  <a:txBody>
                    <a:bodyPr/>
                    <a:lstStyle/>
                    <a:p>
                      <a:endParaRPr lang="nb-NO" sz="1400" dirty="0"/>
                    </a:p>
                  </a:txBody>
                  <a:tcPr marT="34290" marB="34290"/>
                </a:tc>
              </a:tr>
              <a:tr h="480060">
                <a:tc>
                  <a:txBody>
                    <a:bodyPr/>
                    <a:lstStyle/>
                    <a:p>
                      <a:r>
                        <a:rPr lang="nb-NO" sz="1400" b="1" dirty="0" smtClean="0"/>
                        <a:t>Andre kampanjer/intervensjoner</a:t>
                      </a:r>
                    </a:p>
                    <a:p>
                      <a:endParaRPr lang="nb-NO" sz="1400" b="1" dirty="0"/>
                    </a:p>
                  </a:txBody>
                  <a:tcPr marT="34290" marB="34290"/>
                </a:tc>
                <a:tc>
                  <a:txBody>
                    <a:bodyPr/>
                    <a:lstStyle/>
                    <a:p>
                      <a:endParaRPr lang="nb-NO" sz="1400" dirty="0"/>
                    </a:p>
                  </a:txBody>
                  <a:tcPr marT="34290" marB="34290"/>
                </a:tc>
              </a:tr>
              <a:tr h="480060">
                <a:tc>
                  <a:txBody>
                    <a:bodyPr/>
                    <a:lstStyle/>
                    <a:p>
                      <a:r>
                        <a:rPr lang="nb-NO" sz="1400" b="1" dirty="0" smtClean="0"/>
                        <a:t>Andre konkurrenter</a:t>
                      </a:r>
                    </a:p>
                    <a:p>
                      <a:endParaRPr lang="nb-NO" sz="1400" b="1"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2786866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8: </a:t>
            </a:r>
            <a:r>
              <a:rPr lang="nb-NO" b="1" dirty="0"/>
              <a:t>Oppsummering av viktige </a:t>
            </a:r>
            <a:r>
              <a:rPr lang="nb-NO" b="1" dirty="0" smtClean="0"/>
              <a:t>data</a:t>
            </a:r>
            <a:endParaRPr lang="nb-NO" b="1" dirty="0"/>
          </a:p>
        </p:txBody>
      </p:sp>
      <p:sp>
        <p:nvSpPr>
          <p:cNvPr id="3" name="Plassholder for innhold 2"/>
          <p:cNvSpPr>
            <a:spLocks noGrp="1"/>
          </p:cNvSpPr>
          <p:nvPr>
            <p:ph idx="1"/>
          </p:nvPr>
        </p:nvSpPr>
        <p:spPr/>
        <p:txBody>
          <a:bodyPr>
            <a:normAutofit/>
          </a:bodyPr>
          <a:lstStyle/>
          <a:p>
            <a:pPr marL="0" indent="0">
              <a:buNone/>
            </a:pPr>
            <a:r>
              <a:rPr lang="nb-NO" b="1" dirty="0" smtClean="0"/>
              <a:t>Bruk </a:t>
            </a:r>
            <a:r>
              <a:rPr lang="nb-NO" b="1" dirty="0"/>
              <a:t>dette verktøyet for å oppsummere funn fra andre forskningsrapporter om hvordan du kan påvirke atferden du vil endre</a:t>
            </a:r>
          </a:p>
          <a:p>
            <a:pPr eaLnBrk="0"/>
            <a:r>
              <a:rPr lang="nb-NO" b="1" dirty="0" smtClean="0"/>
              <a:t>Hvordan </a:t>
            </a:r>
            <a:r>
              <a:rPr lang="nb-NO" b="1" dirty="0"/>
              <a:t>og hvorfor:</a:t>
            </a:r>
            <a:r>
              <a:rPr lang="nb-NO" dirty="0"/>
              <a:t> Dette verktøyet vil hjelpe deg med å oppsummere alle viktige data som finnes i eksisterende forsknings- og informasjonssystemer om utfordringen eller problemet. Det kan også hjelpe deg med å identifisere mulige datasett som mangler og som du kanskje må skaffe deg.</a:t>
            </a:r>
          </a:p>
          <a:p>
            <a:endParaRPr lang="nb-NO" dirty="0"/>
          </a:p>
        </p:txBody>
      </p:sp>
    </p:spTree>
    <p:extLst>
      <p:ext uri="{BB962C8B-B14F-4D97-AF65-F5344CB8AC3E}">
        <p14:creationId xmlns:p14="http://schemas.microsoft.com/office/powerpoint/2010/main" val="3303139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8</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63001398"/>
              </p:ext>
            </p:extLst>
          </p:nvPr>
        </p:nvGraphicFramePr>
        <p:xfrm>
          <a:off x="457200" y="1200150"/>
          <a:ext cx="8229600" cy="2263140"/>
        </p:xfrm>
        <a:graphic>
          <a:graphicData uri="http://schemas.openxmlformats.org/drawingml/2006/table">
            <a:tbl>
              <a:tblPr firstRow="1" bandRow="1">
                <a:tableStyleId>{ED083AE6-46FA-4A59-8FB0-9F97EB10719F}</a:tableStyleId>
              </a:tblPr>
              <a:tblGrid>
                <a:gridCol w="2743200"/>
                <a:gridCol w="2743200"/>
                <a:gridCol w="2743200"/>
              </a:tblGrid>
              <a:tr h="278130">
                <a:tc>
                  <a:txBody>
                    <a:bodyPr/>
                    <a:lstStyle/>
                    <a:p>
                      <a:r>
                        <a:rPr lang="nb-NO" sz="1400" dirty="0" smtClean="0"/>
                        <a:t>Datatype</a:t>
                      </a:r>
                      <a:endParaRPr lang="nb-NO" sz="1400" dirty="0"/>
                    </a:p>
                  </a:txBody>
                  <a:tcPr marT="34290" marB="34290"/>
                </a:tc>
                <a:tc>
                  <a:txBody>
                    <a:bodyPr/>
                    <a:lstStyle/>
                    <a:p>
                      <a:r>
                        <a:rPr lang="nb-NO" sz="1400" dirty="0" smtClean="0"/>
                        <a:t>Kilde</a:t>
                      </a:r>
                      <a:endParaRPr lang="nb-NO" sz="1400" dirty="0"/>
                    </a:p>
                  </a:txBody>
                  <a:tcPr marT="34290" marB="34290"/>
                </a:tc>
                <a:tc>
                  <a:txBody>
                    <a:bodyPr/>
                    <a:lstStyle/>
                    <a:p>
                      <a:r>
                        <a:rPr lang="nb-NO" sz="1400" dirty="0" smtClean="0"/>
                        <a:t>Potensielt evalueringsmål</a:t>
                      </a:r>
                      <a:endParaRPr lang="nb-NO" sz="1400" dirty="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257487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Verktøy 9: </a:t>
            </a:r>
            <a:r>
              <a:rPr lang="nb-NO" b="1" dirty="0"/>
              <a:t>Viktig lærdom fra kunnskapsoppsummeringen</a:t>
            </a:r>
            <a:endParaRPr lang="nb-NO" b="1" dirty="0"/>
          </a:p>
        </p:txBody>
      </p:sp>
      <p:sp>
        <p:nvSpPr>
          <p:cNvPr id="3" name="Plassholder for innhold 2"/>
          <p:cNvSpPr>
            <a:spLocks noGrp="1"/>
          </p:cNvSpPr>
          <p:nvPr>
            <p:ph idx="1"/>
          </p:nvPr>
        </p:nvSpPr>
        <p:spPr/>
        <p:txBody>
          <a:bodyPr/>
          <a:lstStyle/>
          <a:p>
            <a:pPr marL="0" indent="0">
              <a:buNone/>
            </a:pPr>
            <a:r>
              <a:rPr lang="nb-NO" b="1" dirty="0"/>
              <a:t>Bruk dette verktøyet for å oppsummere lærdom fra eksempelstudier, samt erfaring med hva som kan påvirke problemstillingen eller målgruppen du vil </a:t>
            </a:r>
            <a:r>
              <a:rPr lang="nb-NO" b="1" dirty="0" smtClean="0"/>
              <a:t>nå</a:t>
            </a:r>
          </a:p>
          <a:p>
            <a:pPr marL="0" indent="0">
              <a:buNone/>
            </a:pPr>
            <a:endParaRPr lang="nb-NO" b="1" dirty="0"/>
          </a:p>
          <a:p>
            <a:pPr eaLnBrk="0"/>
            <a:r>
              <a:rPr lang="nb-NO" b="1" dirty="0" smtClean="0"/>
              <a:t>Hvordan </a:t>
            </a:r>
            <a:r>
              <a:rPr lang="nb-NO" b="1" dirty="0"/>
              <a:t>og hvorfor:</a:t>
            </a:r>
            <a:r>
              <a:rPr lang="nb-NO" dirty="0"/>
              <a:t> Denne registreringen hjelper deg med å lage en oppsummering av alt man vet om planlegging og gjennomføring av </a:t>
            </a:r>
            <a:r>
              <a:rPr lang="nb-NO" dirty="0" smtClean="0"/>
              <a:t>den typen intervensjoner du </a:t>
            </a:r>
            <a:r>
              <a:rPr lang="nb-NO" dirty="0"/>
              <a:t>planlegger. Du får også en oversikt over hva du bør unngå å gjøre.</a:t>
            </a:r>
          </a:p>
          <a:p>
            <a:endParaRPr lang="nb-NO" dirty="0"/>
          </a:p>
        </p:txBody>
      </p:sp>
    </p:spTree>
    <p:extLst>
      <p:ext uri="{BB962C8B-B14F-4D97-AF65-F5344CB8AC3E}">
        <p14:creationId xmlns:p14="http://schemas.microsoft.com/office/powerpoint/2010/main" val="655502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9</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751437273"/>
              </p:ext>
            </p:extLst>
          </p:nvPr>
        </p:nvGraphicFramePr>
        <p:xfrm>
          <a:off x="457200" y="1200150"/>
          <a:ext cx="8229600" cy="3406140"/>
        </p:xfrm>
        <a:graphic>
          <a:graphicData uri="http://schemas.openxmlformats.org/drawingml/2006/table">
            <a:tbl>
              <a:tblPr firstRow="1" bandRow="1">
                <a:tableStyleId>{ED083AE6-46FA-4A59-8FB0-9F97EB10719F}</a:tableStyleId>
              </a:tblPr>
              <a:tblGrid>
                <a:gridCol w="2314600"/>
                <a:gridCol w="5915000"/>
              </a:tblGrid>
              <a:tr h="1097280">
                <a:tc>
                  <a:txBody>
                    <a:bodyPr/>
                    <a:lstStyle/>
                    <a:p>
                      <a:r>
                        <a:rPr lang="nb-NO" sz="1400" b="1" dirty="0" smtClean="0"/>
                        <a:t>Dette</a:t>
                      </a:r>
                      <a:r>
                        <a:rPr lang="nb-NO" sz="1400" b="1" baseline="0" dirty="0" smtClean="0"/>
                        <a:t> bør du gjøre</a:t>
                      </a:r>
                    </a:p>
                    <a:p>
                      <a:endParaRPr lang="nb-NO" sz="1400" b="1" dirty="0"/>
                    </a:p>
                  </a:txBody>
                  <a:tcPr marT="34290" marB="34290"/>
                </a:tc>
                <a:tc>
                  <a:txBody>
                    <a:bodyPr/>
                    <a:lstStyle/>
                    <a:p>
                      <a:endParaRPr lang="nb-NO" sz="1400" b="0" dirty="0" smtClean="0"/>
                    </a:p>
                    <a:p>
                      <a:endParaRPr lang="nb-NO" sz="1400" b="0" dirty="0" smtClean="0"/>
                    </a:p>
                    <a:p>
                      <a:endParaRPr lang="nb-NO" sz="1400" b="0" dirty="0" smtClean="0"/>
                    </a:p>
                    <a:p>
                      <a:endParaRPr lang="nb-NO" sz="1400" b="0" dirty="0" smtClean="0"/>
                    </a:p>
                    <a:p>
                      <a:endParaRPr lang="nb-NO" sz="1400" b="0" dirty="0"/>
                    </a:p>
                  </a:txBody>
                  <a:tcPr marT="34290" marB="34290"/>
                </a:tc>
              </a:tr>
              <a:tr h="1097280">
                <a:tc>
                  <a:txBody>
                    <a:bodyPr/>
                    <a:lstStyle/>
                    <a:p>
                      <a:r>
                        <a:rPr lang="nb-NO" sz="1400" b="1" dirty="0" smtClean="0"/>
                        <a:t>Dette bør du ikke gjøre</a:t>
                      </a:r>
                    </a:p>
                    <a:p>
                      <a:endParaRPr lang="nb-NO" sz="1400" b="1" dirty="0"/>
                    </a:p>
                  </a:txBody>
                  <a:tcPr marT="34290" marB="34290"/>
                </a:tc>
                <a:tc>
                  <a:txBody>
                    <a:bodyPr/>
                    <a:lstStyle/>
                    <a:p>
                      <a:endParaRPr lang="nb-NO" sz="1400" dirty="0" smtClean="0"/>
                    </a:p>
                    <a:p>
                      <a:endParaRPr lang="nb-NO" sz="1400" dirty="0" smtClean="0"/>
                    </a:p>
                    <a:p>
                      <a:endParaRPr lang="nb-NO" sz="1400" dirty="0" smtClean="0"/>
                    </a:p>
                    <a:p>
                      <a:endParaRPr lang="nb-NO" sz="1400" dirty="0" smtClean="0"/>
                    </a:p>
                    <a:p>
                      <a:endParaRPr lang="nb-NO" sz="1400" dirty="0"/>
                    </a:p>
                  </a:txBody>
                  <a:tcPr marT="34290" marB="34290"/>
                </a:tc>
              </a:tr>
              <a:tr h="1097280">
                <a:tc>
                  <a:txBody>
                    <a:bodyPr/>
                    <a:lstStyle/>
                    <a:p>
                      <a:r>
                        <a:rPr lang="nb-NO" sz="1400" b="1" dirty="0" smtClean="0"/>
                        <a:t>Dette bør du utforske</a:t>
                      </a:r>
                    </a:p>
                    <a:p>
                      <a:endParaRPr lang="nb-NO" sz="1400" b="1" dirty="0"/>
                    </a:p>
                  </a:txBody>
                  <a:tcPr marT="34290" marB="34290"/>
                </a:tc>
                <a:tc>
                  <a:txBody>
                    <a:bodyPr/>
                    <a:lstStyle/>
                    <a:p>
                      <a:endParaRPr lang="nb-NO" sz="1400" dirty="0" smtClean="0"/>
                    </a:p>
                    <a:p>
                      <a:endParaRPr lang="nb-NO" sz="1400" dirty="0" smtClean="0"/>
                    </a:p>
                    <a:p>
                      <a:endParaRPr lang="nb-NO" sz="1400" dirty="0" smtClean="0"/>
                    </a:p>
                    <a:p>
                      <a:endParaRPr lang="nb-NO" sz="1400" dirty="0" smtClean="0"/>
                    </a:p>
                    <a:p>
                      <a:endParaRPr lang="nb-NO" sz="1400" dirty="0"/>
                    </a:p>
                  </a:txBody>
                  <a:tcPr marT="34290" marB="34290"/>
                </a:tc>
              </a:tr>
            </a:tbl>
          </a:graphicData>
        </a:graphic>
      </p:graphicFrame>
    </p:spTree>
    <p:extLst>
      <p:ext uri="{BB962C8B-B14F-4D97-AF65-F5344CB8AC3E}">
        <p14:creationId xmlns:p14="http://schemas.microsoft.com/office/powerpoint/2010/main" val="424291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icture 6"/>
          <p:cNvPicPr>
            <a:picLocks noGrp="1"/>
          </p:cNvPicPr>
          <p:nvPr>
            <p:ph idx="1"/>
          </p:nvPr>
        </p:nvPicPr>
        <p:blipFill>
          <a:blip r:embed="rId2"/>
          <a:stretch>
            <a:fillRect/>
          </a:stretch>
        </p:blipFill>
        <p:spPr bwMode="auto">
          <a:xfrm>
            <a:off x="1266371" y="411510"/>
            <a:ext cx="6611258" cy="4183113"/>
          </a:xfrm>
          <a:prstGeom prst="rect">
            <a:avLst/>
          </a:prstGeom>
          <a:ln>
            <a:noFill/>
          </a:ln>
          <a:extLst>
            <a:ext uri="{53640926-AAD7-44D8-BBD7-CCE9431645EC}">
              <a14:shadowObscured xmlns:a14="http://schemas.microsoft.com/office/drawing/2010/main"/>
            </a:ext>
          </a:extLst>
        </p:spPr>
      </p:pic>
      <p:sp>
        <p:nvSpPr>
          <p:cNvPr id="5" name="TekstSylinder 4"/>
          <p:cNvSpPr txBox="1"/>
          <p:nvPr/>
        </p:nvSpPr>
        <p:spPr>
          <a:xfrm>
            <a:off x="8028384" y="4768216"/>
            <a:ext cx="936104" cy="369332"/>
          </a:xfrm>
          <a:prstGeom prst="rect">
            <a:avLst/>
          </a:prstGeom>
          <a:noFill/>
        </p:spPr>
        <p:txBody>
          <a:bodyPr wrap="square" rtlCol="0">
            <a:spAutoFit/>
          </a:bodyPr>
          <a:lstStyle/>
          <a:p>
            <a:r>
              <a:rPr lang="nb-NO" dirty="0" smtClean="0"/>
              <a:t>Figur 2</a:t>
            </a:r>
            <a:endParaRPr lang="nb-NO" dirty="0"/>
          </a:p>
        </p:txBody>
      </p:sp>
    </p:spTree>
    <p:extLst>
      <p:ext uri="{BB962C8B-B14F-4D97-AF65-F5344CB8AC3E}">
        <p14:creationId xmlns:p14="http://schemas.microsoft.com/office/powerpoint/2010/main" val="3575525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10: </a:t>
            </a:r>
            <a:r>
              <a:rPr lang="nb-NO" b="1" dirty="0"/>
              <a:t>Kartlegging av andre </a:t>
            </a:r>
            <a:r>
              <a:rPr lang="nb-NO" b="1" dirty="0" smtClean="0"/>
              <a:t>ressurser</a:t>
            </a:r>
            <a:endParaRPr lang="nb-NO" b="1" dirty="0"/>
          </a:p>
        </p:txBody>
      </p:sp>
      <p:sp>
        <p:nvSpPr>
          <p:cNvPr id="3" name="Plassholder for innhold 2"/>
          <p:cNvSpPr>
            <a:spLocks noGrp="1"/>
          </p:cNvSpPr>
          <p:nvPr>
            <p:ph idx="1"/>
          </p:nvPr>
        </p:nvSpPr>
        <p:spPr/>
        <p:txBody>
          <a:bodyPr/>
          <a:lstStyle/>
          <a:p>
            <a:pPr marL="0" indent="0">
              <a:buNone/>
            </a:pPr>
            <a:r>
              <a:rPr lang="nb-NO" b="1" dirty="0"/>
              <a:t>Dette verktøyet hjelper deg med å vurdere og registrere alle tilgjengelige ressurser som kan hjelpe deg med å nå målene for </a:t>
            </a:r>
            <a:r>
              <a:rPr lang="nb-NO" b="1" dirty="0" smtClean="0"/>
              <a:t>programmet</a:t>
            </a:r>
          </a:p>
          <a:p>
            <a:pPr marL="0" indent="0">
              <a:buNone/>
            </a:pPr>
            <a:endParaRPr lang="nb-NO" b="1" dirty="0"/>
          </a:p>
          <a:p>
            <a:pPr eaLnBrk="0"/>
            <a:r>
              <a:rPr lang="nb-NO" b="1" dirty="0" smtClean="0"/>
              <a:t>Hvordan </a:t>
            </a:r>
            <a:r>
              <a:rPr lang="nb-NO" b="1" dirty="0"/>
              <a:t>og hvorfor:</a:t>
            </a:r>
            <a:r>
              <a:rPr lang="nb-NO" dirty="0"/>
              <a:t> Lag så omfattende lister og estimater som mulig ut fra alle bidragene du har fått fra andre kilder til programmet. Denne kartleggingen hjelper deg med å analysere kostnad-nytte, avkastning på investering og verdi for pengene.</a:t>
            </a:r>
          </a:p>
          <a:p>
            <a:endParaRPr lang="nb-NO" dirty="0"/>
          </a:p>
        </p:txBody>
      </p:sp>
    </p:spTree>
    <p:extLst>
      <p:ext uri="{BB962C8B-B14F-4D97-AF65-F5344CB8AC3E}">
        <p14:creationId xmlns:p14="http://schemas.microsoft.com/office/powerpoint/2010/main" val="3437288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10</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744305756"/>
              </p:ext>
            </p:extLst>
          </p:nvPr>
        </p:nvGraphicFramePr>
        <p:xfrm>
          <a:off x="446400" y="1034501"/>
          <a:ext cx="8229600" cy="3726417"/>
        </p:xfrm>
        <a:graphic>
          <a:graphicData uri="http://schemas.openxmlformats.org/drawingml/2006/table">
            <a:tbl>
              <a:tblPr firstRow="1" bandRow="1">
                <a:tableStyleId>{ED083AE6-46FA-4A59-8FB0-9F97EB10719F}</a:tableStyleId>
              </a:tblPr>
              <a:tblGrid>
                <a:gridCol w="4114800"/>
                <a:gridCol w="4114800"/>
              </a:tblGrid>
              <a:tr h="383543">
                <a:tc>
                  <a:txBody>
                    <a:bodyPr/>
                    <a:lstStyle/>
                    <a:p>
                      <a:r>
                        <a:rPr lang="nb-NO" sz="1400" b="1" dirty="0" smtClean="0"/>
                        <a:t>Ressurser i målgruppen</a:t>
                      </a:r>
                      <a:endParaRPr lang="nb-NO" sz="1400" b="1" dirty="0"/>
                    </a:p>
                  </a:txBody>
                  <a:tcPr marT="34290" marB="34290"/>
                </a:tc>
                <a:tc>
                  <a:txBody>
                    <a:bodyPr/>
                    <a:lstStyle/>
                    <a:p>
                      <a:endParaRPr lang="nb-NO" sz="1400" b="0" dirty="0"/>
                    </a:p>
                  </a:txBody>
                  <a:tcPr marT="34290" marB="34290"/>
                </a:tc>
              </a:tr>
              <a:tr h="378288">
                <a:tc>
                  <a:txBody>
                    <a:bodyPr/>
                    <a:lstStyle/>
                    <a:p>
                      <a:r>
                        <a:rPr lang="nb-NO" sz="1400" b="1" dirty="0" smtClean="0"/>
                        <a:t>Ressurser i offentlig sektor</a:t>
                      </a:r>
                      <a:endParaRPr lang="nb-NO" sz="1400" b="1" dirty="0"/>
                    </a:p>
                  </a:txBody>
                  <a:tcPr marT="34290" marB="34290"/>
                </a:tc>
                <a:tc>
                  <a:txBody>
                    <a:bodyPr/>
                    <a:lstStyle/>
                    <a:p>
                      <a:endParaRPr lang="nb-NO" sz="1400" dirty="0"/>
                    </a:p>
                  </a:txBody>
                  <a:tcPr marT="34290" marB="34290"/>
                </a:tc>
              </a:tr>
              <a:tr h="384866">
                <a:tc>
                  <a:txBody>
                    <a:bodyPr/>
                    <a:lstStyle/>
                    <a:p>
                      <a:r>
                        <a:rPr lang="nb-NO" sz="1400" b="1" dirty="0" smtClean="0"/>
                        <a:t>Ressurser  i</a:t>
                      </a:r>
                      <a:r>
                        <a:rPr lang="nb-NO" sz="1400" b="1" baseline="0" dirty="0" smtClean="0"/>
                        <a:t> privat sektor</a:t>
                      </a:r>
                      <a:endParaRPr lang="nb-NO" sz="1400" b="1" dirty="0"/>
                    </a:p>
                  </a:txBody>
                  <a:tcPr marT="34290" marB="34290"/>
                </a:tc>
                <a:tc>
                  <a:txBody>
                    <a:bodyPr/>
                    <a:lstStyle/>
                    <a:p>
                      <a:endParaRPr lang="nb-NO" sz="1400" dirty="0"/>
                    </a:p>
                  </a:txBody>
                  <a:tcPr marT="34290" marB="34290"/>
                </a:tc>
              </a:tr>
              <a:tr h="383543">
                <a:tc>
                  <a:txBody>
                    <a:bodyPr/>
                    <a:lstStyle/>
                    <a:p>
                      <a:r>
                        <a:rPr lang="nb-NO" sz="1400" b="1" dirty="0" smtClean="0"/>
                        <a:t>Ressurser i frivillig sektor</a:t>
                      </a:r>
                      <a:endParaRPr lang="nb-NO" sz="1400" b="1" dirty="0"/>
                    </a:p>
                  </a:txBody>
                  <a:tcPr marT="34290" marB="34290"/>
                </a:tc>
                <a:tc>
                  <a:txBody>
                    <a:bodyPr/>
                    <a:lstStyle/>
                    <a:p>
                      <a:endParaRPr lang="nb-NO" sz="1400" dirty="0"/>
                    </a:p>
                  </a:txBody>
                  <a:tcPr marT="34290" marB="34290"/>
                </a:tc>
              </a:tr>
              <a:tr h="662005">
                <a:tc>
                  <a:txBody>
                    <a:bodyPr/>
                    <a:lstStyle/>
                    <a:p>
                      <a:r>
                        <a:rPr lang="nb-NO" sz="1400" b="1" dirty="0" smtClean="0"/>
                        <a:t>Ressurser i from av</a:t>
                      </a:r>
                      <a:r>
                        <a:rPr lang="nb-NO" sz="1400" b="1" baseline="0" dirty="0" smtClean="0"/>
                        <a:t> kunnskap hos medarbeidere</a:t>
                      </a:r>
                      <a:endParaRPr lang="nb-NO" sz="1400" b="1" dirty="0"/>
                    </a:p>
                  </a:txBody>
                  <a:tcPr marT="34290" marB="34290"/>
                </a:tc>
                <a:tc>
                  <a:txBody>
                    <a:bodyPr/>
                    <a:lstStyle/>
                    <a:p>
                      <a:endParaRPr lang="nb-NO" sz="1400" dirty="0"/>
                    </a:p>
                  </a:txBody>
                  <a:tcPr marT="34290" marB="34290"/>
                </a:tc>
              </a:tr>
              <a:tr h="383543">
                <a:tc>
                  <a:txBody>
                    <a:bodyPr/>
                    <a:lstStyle/>
                    <a:p>
                      <a:r>
                        <a:rPr lang="nb-NO" sz="1400" b="1" dirty="0" smtClean="0"/>
                        <a:t>Økonomiske ressurser</a:t>
                      </a:r>
                      <a:endParaRPr lang="nb-NO" sz="1400" b="1" dirty="0"/>
                    </a:p>
                  </a:txBody>
                  <a:tcPr marT="34290" marB="34290"/>
                </a:tc>
                <a:tc>
                  <a:txBody>
                    <a:bodyPr/>
                    <a:lstStyle/>
                    <a:p>
                      <a:endParaRPr lang="nb-NO" sz="1400" dirty="0"/>
                    </a:p>
                  </a:txBody>
                  <a:tcPr marT="34290" marB="34290"/>
                </a:tc>
              </a:tr>
              <a:tr h="383543">
                <a:tc>
                  <a:txBody>
                    <a:bodyPr/>
                    <a:lstStyle/>
                    <a:p>
                      <a:r>
                        <a:rPr lang="nb-NO" sz="1400" b="1" dirty="0" smtClean="0"/>
                        <a:t>Informasjonsressurser</a:t>
                      </a:r>
                      <a:endParaRPr lang="nb-NO" sz="1400" b="1" dirty="0"/>
                    </a:p>
                  </a:txBody>
                  <a:tcPr marT="34290" marB="34290"/>
                </a:tc>
                <a:tc>
                  <a:txBody>
                    <a:bodyPr/>
                    <a:lstStyle/>
                    <a:p>
                      <a:endParaRPr lang="nb-NO" sz="1400" dirty="0"/>
                    </a:p>
                  </a:txBody>
                  <a:tcPr marT="34290" marB="34290"/>
                </a:tc>
              </a:tr>
              <a:tr h="383543">
                <a:tc>
                  <a:txBody>
                    <a:bodyPr/>
                    <a:lstStyle/>
                    <a:p>
                      <a:r>
                        <a:rPr lang="nb-NO" sz="1400" b="1" dirty="0" smtClean="0"/>
                        <a:t>Ressurser i kommunikasjonskanalene</a:t>
                      </a:r>
                      <a:endParaRPr lang="nb-NO" sz="1400" b="1" dirty="0"/>
                    </a:p>
                  </a:txBody>
                  <a:tcPr marT="34290" marB="34290"/>
                </a:tc>
                <a:tc>
                  <a:txBody>
                    <a:bodyPr/>
                    <a:lstStyle/>
                    <a:p>
                      <a:endParaRPr lang="nb-NO" sz="1400" dirty="0"/>
                    </a:p>
                  </a:txBody>
                  <a:tcPr marT="34290" marB="34290"/>
                </a:tc>
              </a:tr>
              <a:tr h="383543">
                <a:tc>
                  <a:txBody>
                    <a:bodyPr/>
                    <a:lstStyle/>
                    <a:p>
                      <a:r>
                        <a:rPr lang="nb-NO" sz="1400" b="1" dirty="0" smtClean="0"/>
                        <a:t>Politiske ressurser og lederstøtte</a:t>
                      </a:r>
                      <a:endParaRPr lang="nb-NO" sz="1400" b="1"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4135180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11: </a:t>
            </a:r>
            <a:r>
              <a:rPr lang="nb-NO" b="1" dirty="0" smtClean="0"/>
              <a:t>Registrere </a:t>
            </a:r>
            <a:r>
              <a:rPr lang="nb-NO" b="1" dirty="0"/>
              <a:t>bidrag fra </a:t>
            </a:r>
            <a:r>
              <a:rPr lang="nb-NO" b="1" dirty="0" smtClean="0"/>
              <a:t>samarbeidspartnere/interessente</a:t>
            </a:r>
            <a:r>
              <a:rPr lang="nb-NO" dirty="0" smtClean="0"/>
              <a:t>r</a:t>
            </a:r>
            <a:endParaRPr lang="nb-NO" dirty="0"/>
          </a:p>
        </p:txBody>
      </p:sp>
      <p:sp>
        <p:nvSpPr>
          <p:cNvPr id="3" name="Plassholder for innhold 2"/>
          <p:cNvSpPr>
            <a:spLocks noGrp="1"/>
          </p:cNvSpPr>
          <p:nvPr>
            <p:ph idx="1"/>
          </p:nvPr>
        </p:nvSpPr>
        <p:spPr/>
        <p:txBody>
          <a:bodyPr>
            <a:normAutofit/>
          </a:bodyPr>
          <a:lstStyle/>
          <a:p>
            <a:pPr marL="0" indent="0">
              <a:buNone/>
            </a:pPr>
            <a:r>
              <a:rPr lang="nb-NO" b="1" dirty="0"/>
              <a:t>Bruk dette verktøyet for å registrere hvilke samarbeidspartnere du vil samarbeide med og hvordan de kan hjelpe deg med å gjennomføre </a:t>
            </a:r>
            <a:r>
              <a:rPr lang="nb-NO" b="1" dirty="0" err="1" smtClean="0"/>
              <a:t>atferdsprogrammet</a:t>
            </a:r>
            <a:endParaRPr lang="nb-NO" b="1" dirty="0" smtClean="0"/>
          </a:p>
          <a:p>
            <a:pPr marL="0" indent="0">
              <a:buNone/>
            </a:pPr>
            <a:r>
              <a:rPr lang="nb-NO" b="1" dirty="0"/>
              <a:t> </a:t>
            </a:r>
          </a:p>
          <a:p>
            <a:pPr eaLnBrk="0"/>
            <a:r>
              <a:rPr lang="nb-NO" b="1" dirty="0" smtClean="0"/>
              <a:t>Hvordan </a:t>
            </a:r>
            <a:r>
              <a:rPr lang="nb-NO" b="1" dirty="0"/>
              <a:t>og hvorfor:</a:t>
            </a:r>
            <a:r>
              <a:rPr lang="nb-NO" dirty="0"/>
              <a:t> Gi en detaljert beskrivelse av hvordan alle prioriterte samarbeidspartnere skal bidra til programmet, og hvordan både du og de skal evaluere bidragene. Denne planen er med på å </a:t>
            </a:r>
            <a:r>
              <a:rPr lang="nb-NO" dirty="0" err="1"/>
              <a:t>målrette</a:t>
            </a:r>
            <a:r>
              <a:rPr lang="nb-NO" dirty="0"/>
              <a:t> innsatsen for å engasjere viktige samarbeidende organisasjoner.</a:t>
            </a:r>
          </a:p>
          <a:p>
            <a:endParaRPr lang="nb-NO" dirty="0"/>
          </a:p>
        </p:txBody>
      </p:sp>
    </p:spTree>
    <p:extLst>
      <p:ext uri="{BB962C8B-B14F-4D97-AF65-F5344CB8AC3E}">
        <p14:creationId xmlns:p14="http://schemas.microsoft.com/office/powerpoint/2010/main" val="2624393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11</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50829265"/>
              </p:ext>
            </p:extLst>
          </p:nvPr>
        </p:nvGraphicFramePr>
        <p:xfrm>
          <a:off x="457200" y="1200150"/>
          <a:ext cx="8229600" cy="3116580"/>
        </p:xfrm>
        <a:graphic>
          <a:graphicData uri="http://schemas.openxmlformats.org/drawingml/2006/table">
            <a:tbl>
              <a:tblPr firstRow="1" bandRow="1">
                <a:tableStyleId>{ED083AE6-46FA-4A59-8FB0-9F97EB10719F}</a:tableStyleId>
              </a:tblPr>
              <a:tblGrid>
                <a:gridCol w="2743200"/>
                <a:gridCol w="2743200"/>
                <a:gridCol w="2743200"/>
              </a:tblGrid>
              <a:tr h="278130">
                <a:tc>
                  <a:txBody>
                    <a:bodyPr/>
                    <a:lstStyle/>
                    <a:p>
                      <a:r>
                        <a:rPr lang="nb-NO" sz="1400" dirty="0" smtClean="0"/>
                        <a:t>Samarbeidspartner</a:t>
                      </a:r>
                      <a:endParaRPr lang="nb-NO" sz="1400" dirty="0"/>
                    </a:p>
                  </a:txBody>
                  <a:tcPr marT="34290" marB="34290"/>
                </a:tc>
                <a:tc>
                  <a:txBody>
                    <a:bodyPr/>
                    <a:lstStyle/>
                    <a:p>
                      <a:r>
                        <a:rPr lang="nb-NO" sz="1400" dirty="0" smtClean="0"/>
                        <a:t>Mål for relasjon</a:t>
                      </a:r>
                      <a:endParaRPr lang="nb-NO" sz="1400" dirty="0"/>
                    </a:p>
                  </a:txBody>
                  <a:tcPr marT="34290" marB="34290"/>
                </a:tc>
                <a:tc>
                  <a:txBody>
                    <a:bodyPr/>
                    <a:lstStyle/>
                    <a:p>
                      <a:r>
                        <a:rPr lang="nb-NO" sz="1400" dirty="0" smtClean="0"/>
                        <a:t>Hvordan evaluere</a:t>
                      </a:r>
                      <a:endParaRPr lang="nb-NO" sz="1400" dirty="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bl>
          </a:graphicData>
        </a:graphic>
      </p:graphicFrame>
    </p:spTree>
    <p:extLst>
      <p:ext uri="{BB962C8B-B14F-4D97-AF65-F5344CB8AC3E}">
        <p14:creationId xmlns:p14="http://schemas.microsoft.com/office/powerpoint/2010/main" val="3914756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Definere Avgrensning</a:t>
            </a:r>
            <a:br>
              <a:rPr lang="nb-NO" sz="2800" dirty="0" smtClean="0">
                <a:solidFill>
                  <a:schemeClr val="accent4">
                    <a:lumMod val="75000"/>
                  </a:schemeClr>
                </a:solidFill>
              </a:rPr>
            </a:br>
            <a:r>
              <a:rPr lang="nb-NO" sz="2800" dirty="0"/>
              <a:t>Verktøy </a:t>
            </a:r>
            <a:r>
              <a:rPr lang="nb-NO" sz="2800" dirty="0" smtClean="0"/>
              <a:t>12-17: </a:t>
            </a:r>
            <a:br>
              <a:rPr lang="nb-NO" sz="2800" dirty="0" smtClean="0"/>
            </a:br>
            <a:r>
              <a:rPr lang="nb-NO" sz="2800" dirty="0" smtClean="0"/>
              <a:t>Forstå målgruppene</a:t>
            </a:r>
            <a:endParaRPr lang="nb-NO" sz="2800" dirty="0"/>
          </a:p>
        </p:txBody>
      </p:sp>
      <p:sp>
        <p:nvSpPr>
          <p:cNvPr id="3" name="Plassholder for tekst 2"/>
          <p:cNvSpPr>
            <a:spLocks noGrp="1"/>
          </p:cNvSpPr>
          <p:nvPr>
            <p:ph type="body" idx="1"/>
          </p:nvPr>
        </p:nvSpPr>
        <p:spPr/>
        <p:txBody>
          <a:bodyPr/>
          <a:lstStyle/>
          <a:p>
            <a:endParaRPr lang="nb-NO" dirty="0"/>
          </a:p>
        </p:txBody>
      </p:sp>
      <p:sp>
        <p:nvSpPr>
          <p:cNvPr id="5" name="Ellipse 4"/>
          <p:cNvSpPr/>
          <p:nvPr/>
        </p:nvSpPr>
        <p:spPr>
          <a:xfrm rot="1720081">
            <a:off x="5869540" y="348752"/>
            <a:ext cx="3168352" cy="1512168"/>
          </a:xfrm>
          <a:prstGeom prst="ellipse">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a:t>3</a:t>
            </a:r>
          </a:p>
        </p:txBody>
      </p:sp>
    </p:spTree>
    <p:extLst>
      <p:ext uri="{BB962C8B-B14F-4D97-AF65-F5344CB8AC3E}">
        <p14:creationId xmlns:p14="http://schemas.microsoft.com/office/powerpoint/2010/main" val="1962847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Aktiviteter under oppgave 3</a:t>
            </a:r>
            <a:endParaRPr lang="nb-NO" dirty="0"/>
          </a:p>
        </p:txBody>
      </p:sp>
      <p:sp>
        <p:nvSpPr>
          <p:cNvPr id="8" name="Plassholder for innhold 7"/>
          <p:cNvSpPr>
            <a:spLocks noGrp="1"/>
          </p:cNvSpPr>
          <p:nvPr>
            <p:ph idx="1"/>
          </p:nvPr>
        </p:nvSpPr>
        <p:spPr/>
        <p:txBody>
          <a:bodyPr/>
          <a:lstStyle/>
          <a:p>
            <a:pPr marL="36195" eaLnBrk="0" hangingPunct="0">
              <a:lnSpc>
                <a:spcPct val="115000"/>
              </a:lnSpc>
              <a:spcAft>
                <a:spcPts val="0"/>
              </a:spcAft>
            </a:pPr>
            <a:r>
              <a:rPr lang="nb-NO" sz="2400" spc="-10" dirty="0" smtClean="0"/>
              <a:t>Samle </a:t>
            </a:r>
            <a:r>
              <a:rPr lang="nb-NO" sz="2400" spc="-10" dirty="0"/>
              <a:t>innsikt om målgrupper </a:t>
            </a:r>
          </a:p>
          <a:p>
            <a:pPr marL="36195" eaLnBrk="0" hangingPunct="0">
              <a:lnSpc>
                <a:spcPct val="115000"/>
              </a:lnSpc>
              <a:spcAft>
                <a:spcPts val="0"/>
              </a:spcAft>
            </a:pPr>
            <a:r>
              <a:rPr lang="nb-NO" sz="2400" spc="-10" dirty="0" smtClean="0"/>
              <a:t>Segmentere </a:t>
            </a:r>
            <a:r>
              <a:rPr lang="nb-NO" sz="2400" spc="-10" dirty="0"/>
              <a:t>målgruppene </a:t>
            </a:r>
            <a:endParaRPr lang="nb-NO" sz="2400" spc="-10" dirty="0">
              <a:solidFill>
                <a:srgbClr val="000000"/>
              </a:solidFill>
              <a:latin typeface="Tahoma"/>
              <a:ea typeface="Batang"/>
              <a:cs typeface="Times New Roman"/>
            </a:endParaRPr>
          </a:p>
          <a:p>
            <a:endParaRPr lang="nb-NO" dirty="0"/>
          </a:p>
        </p:txBody>
      </p:sp>
      <p:sp>
        <p:nvSpPr>
          <p:cNvPr id="4" name="Plassholder for dato 3"/>
          <p:cNvSpPr>
            <a:spLocks noGrp="1"/>
          </p:cNvSpPr>
          <p:nvPr>
            <p:ph type="dt" sz="half" idx="2"/>
          </p:nvPr>
        </p:nvSpPr>
        <p:spPr/>
        <p:txBody>
          <a:bodyPr/>
          <a:lstStyle/>
          <a:p>
            <a:fld id="{514E9FD1-1663-4788-8E49-8D140AD049E4}" type="datetime1">
              <a:rPr lang="nb-NO" smtClean="0"/>
              <a:t>07.07.2016</a:t>
            </a:fld>
            <a:endParaRPr lang="nb-NO"/>
          </a:p>
        </p:txBody>
      </p:sp>
      <p:sp>
        <p:nvSpPr>
          <p:cNvPr id="5" name="Plassholder for bunntekst 4"/>
          <p:cNvSpPr>
            <a:spLocks noGrp="1"/>
          </p:cNvSpPr>
          <p:nvPr>
            <p:ph type="ftr" sz="quarter" idx="3"/>
          </p:nvPr>
        </p:nvSpPr>
        <p:spPr/>
        <p:txBody>
          <a:bodyPr/>
          <a:lstStyle/>
          <a:p>
            <a:endParaRPr lang="nb-NO"/>
          </a:p>
        </p:txBody>
      </p:sp>
      <p:sp>
        <p:nvSpPr>
          <p:cNvPr id="6" name="Plassholder for lysbildenummer 5"/>
          <p:cNvSpPr>
            <a:spLocks noGrp="1"/>
          </p:cNvSpPr>
          <p:nvPr>
            <p:ph type="sldNum" sz="quarter" idx="4"/>
          </p:nvPr>
        </p:nvSpPr>
        <p:spPr/>
        <p:txBody>
          <a:bodyPr/>
          <a:lstStyle/>
          <a:p>
            <a:fld id="{E344D7E1-7312-4A8E-923E-F9E3FA05BB35}" type="slidenum">
              <a:rPr lang="nb-NO" smtClean="0"/>
              <a:t>45</a:t>
            </a:fld>
            <a:endParaRPr lang="nb-NO"/>
          </a:p>
        </p:txBody>
      </p:sp>
    </p:spTree>
    <p:extLst>
      <p:ext uri="{BB962C8B-B14F-4D97-AF65-F5344CB8AC3E}">
        <p14:creationId xmlns:p14="http://schemas.microsoft.com/office/powerpoint/2010/main" val="1783835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12: </a:t>
            </a:r>
            <a:r>
              <a:rPr lang="nb-NO" b="1" dirty="0" smtClean="0"/>
              <a:t>Differensiering </a:t>
            </a:r>
            <a:r>
              <a:rPr lang="nb-NO" b="1" dirty="0"/>
              <a:t>av </a:t>
            </a:r>
            <a:r>
              <a:rPr lang="nb-NO" b="1" dirty="0" smtClean="0"/>
              <a:t>målgrupper</a:t>
            </a:r>
            <a:endParaRPr lang="nb-NO" b="1" dirty="0"/>
          </a:p>
        </p:txBody>
      </p:sp>
      <p:sp>
        <p:nvSpPr>
          <p:cNvPr id="3" name="Plassholder for innhold 2"/>
          <p:cNvSpPr>
            <a:spLocks noGrp="1"/>
          </p:cNvSpPr>
          <p:nvPr>
            <p:ph idx="1"/>
          </p:nvPr>
        </p:nvSpPr>
        <p:spPr/>
        <p:txBody>
          <a:bodyPr>
            <a:normAutofit fontScale="92500"/>
          </a:bodyPr>
          <a:lstStyle/>
          <a:p>
            <a:pPr marL="0" indent="0">
              <a:buNone/>
            </a:pPr>
            <a:r>
              <a:rPr lang="nb-NO" b="1" dirty="0"/>
              <a:t>Bruk dette verktøyet for å beskrive målgruppene du ønsker å </a:t>
            </a:r>
            <a:r>
              <a:rPr lang="nb-NO" b="1" dirty="0" smtClean="0"/>
              <a:t>påvirke</a:t>
            </a:r>
          </a:p>
          <a:p>
            <a:pPr marL="0" indent="0">
              <a:buNone/>
            </a:pPr>
            <a:endParaRPr lang="nb-NO" b="1" dirty="0"/>
          </a:p>
          <a:p>
            <a:pPr eaLnBrk="0"/>
            <a:r>
              <a:rPr lang="nb-NO" b="1" dirty="0" smtClean="0"/>
              <a:t>Hvordan </a:t>
            </a:r>
            <a:r>
              <a:rPr lang="nb-NO" b="1" dirty="0"/>
              <a:t>og hvorfor: </a:t>
            </a:r>
            <a:r>
              <a:rPr lang="nb-NO" dirty="0"/>
              <a:t>Registrer hvilke målgrupper som skal være hovedfokus for programmet, men også andre grupper som kanskje kan bidra til å påvirke primærmålgruppen. </a:t>
            </a:r>
            <a:r>
              <a:rPr lang="nb-NO" dirty="0" smtClean="0"/>
              <a:t>Hvis </a:t>
            </a:r>
            <a:r>
              <a:rPr lang="nb-NO" dirty="0"/>
              <a:t>for eksempel mødre er den primære målgruppen, kan det være lurt å fokusere på fedre som sekundærmålgruppe. Denne differensieringen av primære, sekundære og tertiære målgrupper vil bidra til å </a:t>
            </a:r>
            <a:r>
              <a:rPr lang="nb-NO" dirty="0" err="1"/>
              <a:t>målrette</a:t>
            </a:r>
            <a:r>
              <a:rPr lang="nb-NO" dirty="0"/>
              <a:t> innsatsen og ressursene </a:t>
            </a:r>
            <a:r>
              <a:rPr lang="nb-NO" dirty="0" smtClean="0"/>
              <a:t>og utvikle </a:t>
            </a:r>
            <a:r>
              <a:rPr lang="nb-NO" dirty="0"/>
              <a:t>distinkte strategier for hver gruppe.</a:t>
            </a:r>
          </a:p>
          <a:p>
            <a:endParaRPr lang="nb-NO" dirty="0"/>
          </a:p>
        </p:txBody>
      </p:sp>
    </p:spTree>
    <p:extLst>
      <p:ext uri="{BB962C8B-B14F-4D97-AF65-F5344CB8AC3E}">
        <p14:creationId xmlns:p14="http://schemas.microsoft.com/office/powerpoint/2010/main" val="1481790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12</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58254847"/>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389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13: </a:t>
            </a:r>
            <a:r>
              <a:rPr lang="nb-NO" b="1" dirty="0" smtClean="0"/>
              <a:t>Analyse </a:t>
            </a:r>
            <a:r>
              <a:rPr lang="nb-NO" b="1" dirty="0"/>
              <a:t>av eksisterende </a:t>
            </a:r>
            <a:r>
              <a:rPr lang="nb-NO" b="1" dirty="0" smtClean="0"/>
              <a:t>atferd</a:t>
            </a:r>
            <a:endParaRPr lang="nb-NO" b="1" dirty="0"/>
          </a:p>
        </p:txBody>
      </p:sp>
      <p:sp>
        <p:nvSpPr>
          <p:cNvPr id="3" name="Plassholder for innhold 2"/>
          <p:cNvSpPr>
            <a:spLocks noGrp="1"/>
          </p:cNvSpPr>
          <p:nvPr>
            <p:ph idx="1"/>
          </p:nvPr>
        </p:nvSpPr>
        <p:spPr/>
        <p:txBody>
          <a:bodyPr/>
          <a:lstStyle/>
          <a:p>
            <a:pPr marL="0" indent="0">
              <a:buNone/>
            </a:pPr>
            <a:r>
              <a:rPr lang="nb-NO" b="1" dirty="0"/>
              <a:t>Bruk dette verktøyet for å registrere både positiv og negativ eksisterende atferd. Dette gir deg innsikt i målgruppene og hvordan du kan hjelpe </a:t>
            </a:r>
            <a:r>
              <a:rPr lang="nb-NO" b="1" dirty="0" smtClean="0"/>
              <a:t>dem</a:t>
            </a:r>
          </a:p>
          <a:p>
            <a:pPr marL="0" indent="0">
              <a:buNone/>
            </a:pPr>
            <a:endParaRPr lang="nb-NO" b="1" dirty="0"/>
          </a:p>
          <a:p>
            <a:pPr eaLnBrk="0"/>
            <a:r>
              <a:rPr lang="nb-NO" b="1" dirty="0" smtClean="0"/>
              <a:t>Hvordan </a:t>
            </a:r>
            <a:r>
              <a:rPr lang="nb-NO" b="1" dirty="0"/>
              <a:t>og hvorfor: </a:t>
            </a:r>
            <a:r>
              <a:rPr lang="nb-NO" dirty="0"/>
              <a:t>Dette analyseverktøyet sikrer at du tydelig definerer hvilke spesifikke atferdstyper du ønsker å påvirke. Det vil hjelpe deg med både å planlegge og evaluere det endelige programmet.</a:t>
            </a:r>
          </a:p>
          <a:p>
            <a:endParaRPr lang="nb-NO" dirty="0"/>
          </a:p>
        </p:txBody>
      </p:sp>
    </p:spTree>
    <p:extLst>
      <p:ext uri="{BB962C8B-B14F-4D97-AF65-F5344CB8AC3E}">
        <p14:creationId xmlns:p14="http://schemas.microsoft.com/office/powerpoint/2010/main" val="3733773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13</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110643300"/>
              </p:ext>
            </p:extLst>
          </p:nvPr>
        </p:nvGraphicFramePr>
        <p:xfrm>
          <a:off x="457200" y="1200150"/>
          <a:ext cx="8229600" cy="2903220"/>
        </p:xfrm>
        <a:graphic>
          <a:graphicData uri="http://schemas.openxmlformats.org/drawingml/2006/table">
            <a:tbl>
              <a:tblPr firstRow="1" bandRow="1">
                <a:tableStyleId>{93296810-A885-4BE3-A3E7-6D5BEEA58F35}</a:tableStyleId>
              </a:tblPr>
              <a:tblGrid>
                <a:gridCol w="2743200"/>
                <a:gridCol w="2743200"/>
                <a:gridCol w="2743200"/>
              </a:tblGrid>
              <a:tr h="480060">
                <a:tc>
                  <a:txBody>
                    <a:bodyPr/>
                    <a:lstStyle/>
                    <a:p>
                      <a:r>
                        <a:rPr lang="nb-NO" sz="1400" dirty="0" smtClean="0"/>
                        <a:t>Målgruppesegment: </a:t>
                      </a:r>
                      <a:endParaRPr lang="nb-NO" sz="1400" dirty="0"/>
                    </a:p>
                  </a:txBody>
                  <a:tcPr marT="34290" marB="34290"/>
                </a:tc>
                <a:tc gridSpan="2">
                  <a:txBody>
                    <a:bodyPr/>
                    <a:lstStyle/>
                    <a:p>
                      <a:endParaRPr lang="nb-NO" sz="1400" dirty="0" smtClean="0"/>
                    </a:p>
                    <a:p>
                      <a:endParaRPr lang="nb-NO" sz="1400" dirty="0"/>
                    </a:p>
                  </a:txBody>
                  <a:tcPr marT="34290" marB="34290"/>
                </a:tc>
                <a:tc hMerge="1">
                  <a:txBody>
                    <a:bodyPr/>
                    <a:lstStyle/>
                    <a:p>
                      <a:endParaRPr lang="nb-NO" dirty="0" smtClean="0"/>
                    </a:p>
                  </a:txBody>
                  <a:tcPr>
                    <a:solidFill>
                      <a:schemeClr val="accent5">
                        <a:lumMod val="60000"/>
                        <a:lumOff val="40000"/>
                      </a:schemeClr>
                    </a:solidFill>
                  </a:tcPr>
                </a:tc>
              </a:tr>
              <a:tr h="278130">
                <a:tc>
                  <a:txBody>
                    <a:bodyPr/>
                    <a:lstStyle/>
                    <a:p>
                      <a:endParaRPr lang="nb-NO" sz="1400" dirty="0"/>
                    </a:p>
                  </a:txBody>
                  <a:tcPr marT="34290" marB="34290">
                    <a:solidFill>
                      <a:schemeClr val="accent6"/>
                    </a:solidFill>
                  </a:tcPr>
                </a:tc>
                <a:tc>
                  <a:txBody>
                    <a:bodyPr/>
                    <a:lstStyle/>
                    <a:p>
                      <a:endParaRPr lang="nb-NO" sz="1400" dirty="0"/>
                    </a:p>
                  </a:txBody>
                  <a:tcPr marT="34290" marB="34290">
                    <a:solidFill>
                      <a:schemeClr val="accent6"/>
                    </a:solidFill>
                  </a:tcPr>
                </a:tc>
                <a:tc>
                  <a:txBody>
                    <a:bodyPr/>
                    <a:lstStyle/>
                    <a:p>
                      <a:r>
                        <a:rPr lang="nb-NO" sz="1400" b="1" dirty="0" smtClean="0">
                          <a:solidFill>
                            <a:schemeClr val="bg1"/>
                          </a:solidFill>
                        </a:rPr>
                        <a:t>Datakilde:</a:t>
                      </a:r>
                    </a:p>
                  </a:txBody>
                  <a:tcPr marT="34290" marB="34290">
                    <a:solidFill>
                      <a:schemeClr val="accent6"/>
                    </a:solidFill>
                  </a:tcPr>
                </a:tc>
              </a:tr>
              <a:tr h="685800">
                <a:tc>
                  <a:txBody>
                    <a:bodyPr/>
                    <a:lstStyle/>
                    <a:p>
                      <a:r>
                        <a:rPr lang="nb-NO" sz="1400" dirty="0" smtClean="0"/>
                        <a:t>Eksisterende problematferd</a:t>
                      </a:r>
                      <a:endParaRPr lang="nb-NO" sz="1400" b="1" dirty="0"/>
                    </a:p>
                  </a:txBody>
                  <a:tcPr marT="34290" marB="34290"/>
                </a:tc>
                <a:tc>
                  <a:txBody>
                    <a:bodyPr/>
                    <a:lstStyle/>
                    <a:p>
                      <a:endParaRPr lang="nb-NO" sz="1400" dirty="0" smtClean="0"/>
                    </a:p>
                    <a:p>
                      <a:endParaRPr lang="nb-NO" sz="1400" dirty="0" smtClean="0"/>
                    </a:p>
                    <a:p>
                      <a:endParaRPr lang="nb-NO" sz="1400" dirty="0"/>
                    </a:p>
                  </a:txBody>
                  <a:tcPr marT="34290" marB="34290"/>
                </a:tc>
                <a:tc>
                  <a:txBody>
                    <a:bodyPr/>
                    <a:lstStyle/>
                    <a:p>
                      <a:endParaRPr lang="nb-NO" sz="1400" dirty="0"/>
                    </a:p>
                  </a:txBody>
                  <a:tcPr marT="34290" marB="34290"/>
                </a:tc>
              </a:tr>
              <a:tr h="685800">
                <a:tc>
                  <a:txBody>
                    <a:bodyPr/>
                    <a:lstStyle/>
                    <a:p>
                      <a:r>
                        <a:rPr lang="nb-NO" sz="1400" dirty="0" smtClean="0"/>
                        <a:t>Relatert problematferd</a:t>
                      </a:r>
                      <a:endParaRPr lang="nb-NO" sz="1400" b="1" dirty="0"/>
                    </a:p>
                  </a:txBody>
                  <a:tcPr marT="34290" marB="34290"/>
                </a:tc>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r>
              <a:tr h="685800">
                <a:tc>
                  <a:txBody>
                    <a:bodyPr/>
                    <a:lstStyle/>
                    <a:p>
                      <a:r>
                        <a:rPr lang="nb-NO" sz="1400" dirty="0" smtClean="0"/>
                        <a:t>Eksisterende gunstig atferd</a:t>
                      </a:r>
                      <a:endParaRPr lang="nb-NO" sz="1400" b="1" dirty="0"/>
                    </a:p>
                  </a:txBody>
                  <a:tcPr marT="34290" marB="34290"/>
                </a:tc>
                <a:tc>
                  <a:txBody>
                    <a:bodyPr/>
                    <a:lstStyle/>
                    <a:p>
                      <a:endParaRPr lang="nb-NO" sz="1400" dirty="0" smtClean="0"/>
                    </a:p>
                    <a:p>
                      <a:endParaRPr lang="nb-NO" sz="1400" dirty="0" smtClean="0"/>
                    </a:p>
                    <a:p>
                      <a:endParaRPr lang="nb-NO" sz="1400"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331740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nb-NO" dirty="0"/>
              <a:t>"Kunde/innbygger-triangelet" i sosial markedsføring </a:t>
            </a:r>
            <a:r>
              <a:rPr lang="nb-NO" dirty="0" smtClean="0"/>
              <a:t>[Figur 3] </a:t>
            </a:r>
            <a:r>
              <a:rPr lang="nb-NO" dirty="0"/>
              <a:t>er en svært </a:t>
            </a:r>
            <a:r>
              <a:rPr lang="nb-NO" dirty="0" smtClean="0"/>
              <a:t>måte </a:t>
            </a:r>
            <a:r>
              <a:rPr lang="nb-NO" dirty="0"/>
              <a:t>å få frem de viktigste egenskapene ved sosial markedsføring på. </a:t>
            </a:r>
            <a:endParaRPr lang="nb-NO" dirty="0" smtClean="0"/>
          </a:p>
          <a:p>
            <a:pPr marL="0" indent="0">
              <a:buNone/>
            </a:pPr>
            <a:r>
              <a:rPr lang="nb-NO" dirty="0" smtClean="0"/>
              <a:t>Det </a:t>
            </a:r>
            <a:r>
              <a:rPr lang="nb-NO" dirty="0"/>
              <a:t>legges vekt på seks hovedkonsepter: Innsikt, utveksling, konkurranse, segmentering av målgrupper, atferd og metodemiks. </a:t>
            </a:r>
            <a:endParaRPr lang="nb-NO" dirty="0" smtClean="0"/>
          </a:p>
          <a:p>
            <a:pPr marL="0" indent="0">
              <a:buNone/>
            </a:pPr>
            <a:r>
              <a:rPr lang="nb-NO" dirty="0" smtClean="0"/>
              <a:t>Innbygger/kunde/pasient </a:t>
            </a:r>
            <a:r>
              <a:rPr lang="nb-NO" dirty="0"/>
              <a:t>står i sentrum for prosessen og tilnærmingen. Disse sosiale markedsføringskonseptene er nødvendige ingredienser for å lykkes med </a:t>
            </a:r>
            <a:r>
              <a:rPr lang="nb-NO" dirty="0" smtClean="0"/>
              <a:t>programmer </a:t>
            </a:r>
            <a:r>
              <a:rPr lang="nb-NO" dirty="0"/>
              <a:t>som har som mål å påvirke atferd og oppnå støtte i befolkningen.</a:t>
            </a: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5</a:t>
            </a:fld>
            <a:endParaRPr lang="nb-NO" dirty="0"/>
          </a:p>
        </p:txBody>
      </p:sp>
    </p:spTree>
    <p:extLst>
      <p:ext uri="{BB962C8B-B14F-4D97-AF65-F5344CB8AC3E}">
        <p14:creationId xmlns:p14="http://schemas.microsoft.com/office/powerpoint/2010/main" val="2061064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14: </a:t>
            </a:r>
            <a:r>
              <a:rPr lang="nb-NO" b="1" dirty="0" smtClean="0"/>
              <a:t>Registrere </a:t>
            </a:r>
            <a:r>
              <a:rPr lang="nb-NO" b="1" dirty="0"/>
              <a:t>relevante modeller og </a:t>
            </a:r>
            <a:r>
              <a:rPr lang="nb-NO" b="1" dirty="0" smtClean="0"/>
              <a:t>teorier</a:t>
            </a:r>
            <a:endParaRPr lang="nb-NO" b="1" dirty="0"/>
          </a:p>
        </p:txBody>
      </p:sp>
      <p:sp>
        <p:nvSpPr>
          <p:cNvPr id="3" name="Plassholder for innhold 2"/>
          <p:cNvSpPr>
            <a:spLocks noGrp="1"/>
          </p:cNvSpPr>
          <p:nvPr>
            <p:ph idx="1"/>
          </p:nvPr>
        </p:nvSpPr>
        <p:spPr/>
        <p:txBody>
          <a:bodyPr>
            <a:normAutofit/>
          </a:bodyPr>
          <a:lstStyle/>
          <a:p>
            <a:pPr marL="0" indent="0">
              <a:buNone/>
            </a:pPr>
            <a:r>
              <a:rPr lang="nb-NO" b="1" dirty="0" smtClean="0"/>
              <a:t>Definer hva man vet om </a:t>
            </a:r>
            <a:r>
              <a:rPr lang="nb-NO" b="1" dirty="0"/>
              <a:t>bruk av atferdsteorier og modeller </a:t>
            </a:r>
            <a:r>
              <a:rPr lang="nb-NO" b="1" dirty="0" smtClean="0"/>
              <a:t>som </a:t>
            </a:r>
            <a:r>
              <a:rPr lang="nb-NO" b="1" dirty="0"/>
              <a:t>kan påvirke atferd og potensielle </a:t>
            </a:r>
            <a:r>
              <a:rPr lang="nb-NO" b="1" dirty="0" smtClean="0"/>
              <a:t>intervensjonspunkter</a:t>
            </a:r>
          </a:p>
          <a:p>
            <a:pPr marL="0" indent="0">
              <a:buNone/>
            </a:pPr>
            <a:endParaRPr lang="nb-NO" b="1" dirty="0"/>
          </a:p>
          <a:p>
            <a:pPr eaLnBrk="0"/>
            <a:r>
              <a:rPr lang="nb-NO" b="1" dirty="0" smtClean="0"/>
              <a:t>Hvordan </a:t>
            </a:r>
            <a:r>
              <a:rPr lang="nb-NO" b="1" dirty="0"/>
              <a:t>og hvorfor:</a:t>
            </a:r>
            <a:r>
              <a:rPr lang="nb-NO" dirty="0"/>
              <a:t> Det er viktig å sørge for at programmet </a:t>
            </a:r>
            <a:r>
              <a:rPr lang="nb-NO" dirty="0" smtClean="0"/>
              <a:t>er kunnskapsbasert, </a:t>
            </a:r>
            <a:r>
              <a:rPr lang="nb-NO" dirty="0"/>
              <a:t>siden dette vil øke sjansen for å lykkes. Denne registreringen vil vise at du har vurdert relevant teori og </a:t>
            </a:r>
            <a:r>
              <a:rPr lang="nb-NO" dirty="0" smtClean="0"/>
              <a:t>kan fungerer </a:t>
            </a:r>
            <a:r>
              <a:rPr lang="nb-NO" dirty="0"/>
              <a:t>som en guide for å planlegge intervensjonen.</a:t>
            </a:r>
          </a:p>
          <a:p>
            <a:endParaRPr lang="nb-NO" dirty="0"/>
          </a:p>
        </p:txBody>
      </p:sp>
    </p:spTree>
    <p:extLst>
      <p:ext uri="{BB962C8B-B14F-4D97-AF65-F5344CB8AC3E}">
        <p14:creationId xmlns:p14="http://schemas.microsoft.com/office/powerpoint/2010/main" val="1301281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14</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00257869"/>
              </p:ext>
            </p:extLst>
          </p:nvPr>
        </p:nvGraphicFramePr>
        <p:xfrm>
          <a:off x="457200" y="1200150"/>
          <a:ext cx="8229600" cy="3550920"/>
        </p:xfrm>
        <a:graphic>
          <a:graphicData uri="http://schemas.openxmlformats.org/drawingml/2006/table">
            <a:tbl>
              <a:tblPr firstRow="1" bandRow="1">
                <a:tableStyleId>{16D9F66E-5EB9-4882-86FB-DCBF35E3C3E4}</a:tableStyleId>
              </a:tblPr>
              <a:tblGrid>
                <a:gridCol w="4114800"/>
                <a:gridCol w="4114800"/>
              </a:tblGrid>
              <a:tr h="278130">
                <a:tc>
                  <a:txBody>
                    <a:bodyPr/>
                    <a:lstStyle/>
                    <a:p>
                      <a:r>
                        <a:rPr lang="nb-NO" sz="1400" dirty="0" smtClean="0"/>
                        <a:t>Bruk av teori</a:t>
                      </a:r>
                      <a:endParaRPr lang="nb-NO" sz="1400" dirty="0"/>
                    </a:p>
                  </a:txBody>
                  <a:tcPr marT="34290" marB="34290"/>
                </a:tc>
                <a:tc>
                  <a:txBody>
                    <a:bodyPr/>
                    <a:lstStyle/>
                    <a:p>
                      <a:r>
                        <a:rPr lang="nb-NO" sz="1400" dirty="0" smtClean="0"/>
                        <a:t>Relevans og potensiale</a:t>
                      </a:r>
                      <a:endParaRPr lang="nb-NO" sz="1400" dirty="0"/>
                    </a:p>
                  </a:txBody>
                  <a:tcPr marT="34290" marB="34290"/>
                </a:tc>
              </a:tr>
              <a:tr h="3154680">
                <a:tc>
                  <a:txBody>
                    <a:bodyPr/>
                    <a:lstStyle/>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968521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15</a:t>
            </a:r>
            <a:r>
              <a:rPr lang="nb-NO" dirty="0" smtClean="0"/>
              <a:t>: </a:t>
            </a:r>
            <a:r>
              <a:rPr lang="nb-NO" b="1" dirty="0" smtClean="0"/>
              <a:t>Dataoppsummeringslogg </a:t>
            </a:r>
            <a:r>
              <a:rPr lang="nb-NO" b="1" dirty="0"/>
              <a:t>for </a:t>
            </a:r>
            <a:r>
              <a:rPr lang="nb-NO" b="1" dirty="0" err="1" smtClean="0"/>
              <a:t>målgruppesinnsikt</a:t>
            </a:r>
            <a:endParaRPr lang="nb-NO" b="1" dirty="0"/>
          </a:p>
        </p:txBody>
      </p:sp>
      <p:sp>
        <p:nvSpPr>
          <p:cNvPr id="3" name="Plassholder for innhold 2"/>
          <p:cNvSpPr>
            <a:spLocks noGrp="1"/>
          </p:cNvSpPr>
          <p:nvPr>
            <p:ph idx="1"/>
          </p:nvPr>
        </p:nvSpPr>
        <p:spPr/>
        <p:txBody>
          <a:bodyPr/>
          <a:lstStyle/>
          <a:p>
            <a:pPr marL="0" indent="0">
              <a:buNone/>
            </a:pPr>
            <a:r>
              <a:rPr lang="nb-NO" b="1" dirty="0"/>
              <a:t>Oppsummer alle dataene og innsikten du har om målgruppene du vil </a:t>
            </a:r>
            <a:r>
              <a:rPr lang="nb-NO" b="1" dirty="0" smtClean="0"/>
              <a:t>påvirke</a:t>
            </a:r>
          </a:p>
          <a:p>
            <a:pPr marL="0" indent="0">
              <a:buNone/>
            </a:pPr>
            <a:endParaRPr lang="nb-NO" b="1" dirty="0"/>
          </a:p>
          <a:p>
            <a:pPr eaLnBrk="0"/>
            <a:r>
              <a:rPr lang="nb-NO" b="1" dirty="0" smtClean="0"/>
              <a:t>Hvordan </a:t>
            </a:r>
            <a:r>
              <a:rPr lang="nb-NO" b="1" dirty="0"/>
              <a:t>og hvorfor:</a:t>
            </a:r>
            <a:r>
              <a:rPr lang="nb-NO" dirty="0"/>
              <a:t> Du kan oppsummere ved å lage en liste over tilgjengelige datakilder som gir innsikt i målgruppenes kunnskaper, holdninger, overbevisninger og atferd. Oppsummeringen er nyttig for å vise både datakilder og viktige faktorer som kan påvirke atferd.</a:t>
            </a:r>
          </a:p>
          <a:p>
            <a:endParaRPr lang="nb-NO" dirty="0"/>
          </a:p>
        </p:txBody>
      </p:sp>
    </p:spTree>
    <p:extLst>
      <p:ext uri="{BB962C8B-B14F-4D97-AF65-F5344CB8AC3E}">
        <p14:creationId xmlns:p14="http://schemas.microsoft.com/office/powerpoint/2010/main" val="4109342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15</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741183849"/>
              </p:ext>
            </p:extLst>
          </p:nvPr>
        </p:nvGraphicFramePr>
        <p:xfrm>
          <a:off x="457200" y="1200150"/>
          <a:ext cx="8229600" cy="3550920"/>
        </p:xfrm>
        <a:graphic>
          <a:graphicData uri="http://schemas.openxmlformats.org/drawingml/2006/table">
            <a:tbl>
              <a:tblPr firstRow="1" bandRow="1">
                <a:tableStyleId>{93296810-A885-4BE3-A3E7-6D5BEEA58F35}</a:tableStyleId>
              </a:tblPr>
              <a:tblGrid>
                <a:gridCol w="2743200"/>
                <a:gridCol w="2743200"/>
                <a:gridCol w="2743200"/>
              </a:tblGrid>
              <a:tr h="278130">
                <a:tc>
                  <a:txBody>
                    <a:bodyPr/>
                    <a:lstStyle/>
                    <a:p>
                      <a:r>
                        <a:rPr lang="nb-NO" sz="1400" dirty="0" smtClean="0"/>
                        <a:t>Datareferanse og tittel</a:t>
                      </a:r>
                      <a:endParaRPr lang="nb-NO" sz="1400" dirty="0"/>
                    </a:p>
                  </a:txBody>
                  <a:tcPr marT="34290" marB="34290"/>
                </a:tc>
                <a:tc>
                  <a:txBody>
                    <a:bodyPr/>
                    <a:lstStyle/>
                    <a:p>
                      <a:r>
                        <a:rPr lang="nb-NO" sz="1400" dirty="0" smtClean="0"/>
                        <a:t>Kilde/utgiver</a:t>
                      </a:r>
                      <a:endParaRPr lang="nb-NO" sz="1400" dirty="0"/>
                    </a:p>
                  </a:txBody>
                  <a:tcPr marT="34290" marB="34290"/>
                </a:tc>
                <a:tc>
                  <a:txBody>
                    <a:bodyPr/>
                    <a:lstStyle/>
                    <a:p>
                      <a:r>
                        <a:rPr lang="nb-NO" sz="1400" dirty="0" smtClean="0"/>
                        <a:t>Viktige funn</a:t>
                      </a:r>
                      <a:endParaRPr lang="nb-NO" sz="1400" dirty="0"/>
                    </a:p>
                  </a:txBody>
                  <a:tcPr marT="34290" marB="34290"/>
                </a:tc>
              </a:tr>
              <a:tr h="3154680">
                <a:tc>
                  <a:txBody>
                    <a:bodyPr/>
                    <a:lstStyle/>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45964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16: </a:t>
            </a:r>
            <a:r>
              <a:rPr lang="nb-NO" b="1" dirty="0"/>
              <a:t>D</a:t>
            </a:r>
            <a:r>
              <a:rPr lang="nb-NO" b="1" dirty="0" smtClean="0"/>
              <a:t>efinere </a:t>
            </a:r>
            <a:r>
              <a:rPr lang="nb-NO" b="1" dirty="0"/>
              <a:t>første </a:t>
            </a:r>
            <a:r>
              <a:rPr lang="nb-NO" b="1" dirty="0" smtClean="0"/>
              <a:t>segmentering</a:t>
            </a:r>
            <a:endParaRPr lang="nb-NO" b="1" dirty="0"/>
          </a:p>
        </p:txBody>
      </p:sp>
      <p:sp>
        <p:nvSpPr>
          <p:cNvPr id="3" name="Plassholder for innhold 2"/>
          <p:cNvSpPr>
            <a:spLocks noGrp="1"/>
          </p:cNvSpPr>
          <p:nvPr>
            <p:ph idx="1"/>
          </p:nvPr>
        </p:nvSpPr>
        <p:spPr/>
        <p:txBody>
          <a:bodyPr>
            <a:normAutofit lnSpcReduction="10000"/>
          </a:bodyPr>
          <a:lstStyle/>
          <a:p>
            <a:pPr marL="0" indent="0">
              <a:buNone/>
            </a:pPr>
            <a:r>
              <a:rPr lang="nb-NO" b="1" dirty="0"/>
              <a:t>Bruk dette verktøyet for å beskrive hvert undersegment av befolkningen som du har identifisert eller som du tror </a:t>
            </a:r>
            <a:r>
              <a:rPr lang="nb-NO" b="1" dirty="0" smtClean="0"/>
              <a:t>finnes</a:t>
            </a:r>
          </a:p>
          <a:p>
            <a:pPr marL="0" indent="0">
              <a:buNone/>
            </a:pPr>
            <a:endParaRPr lang="nb-NO" b="1" dirty="0"/>
          </a:p>
          <a:p>
            <a:pPr eaLnBrk="0"/>
            <a:r>
              <a:rPr lang="nb-NO" b="1" dirty="0" smtClean="0"/>
              <a:t>Hvordan </a:t>
            </a:r>
            <a:r>
              <a:rPr lang="nb-NO" b="1" dirty="0"/>
              <a:t>og hvorfor:</a:t>
            </a:r>
            <a:r>
              <a:rPr lang="nb-NO" dirty="0"/>
              <a:t> For hvert av de potensielle segmentene i målgruppen kan du forsøke å svare på følgende spørsmål ved å bruke data fra analyse av innsikt, befolkningsdata, data om tjenesten og problemstillingen, markedsundersøkelsesdata samt kostnad-nytte-analyse og konkurrentanalyser. Denne prosessen hjelper deg med å definere de endelige segmentene for intervensjonen</a:t>
            </a:r>
            <a:r>
              <a:rPr lang="nb-NO" dirty="0" smtClean="0"/>
              <a:t>.</a:t>
            </a:r>
            <a:endParaRPr lang="nb-NO" dirty="0"/>
          </a:p>
        </p:txBody>
      </p:sp>
    </p:spTree>
    <p:extLst>
      <p:ext uri="{BB962C8B-B14F-4D97-AF65-F5344CB8AC3E}">
        <p14:creationId xmlns:p14="http://schemas.microsoft.com/office/powerpoint/2010/main" val="3945561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16</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599640678"/>
              </p:ext>
            </p:extLst>
          </p:nvPr>
        </p:nvGraphicFramePr>
        <p:xfrm>
          <a:off x="457200" y="1200150"/>
          <a:ext cx="8229600" cy="3131820"/>
        </p:xfrm>
        <a:graphic>
          <a:graphicData uri="http://schemas.openxmlformats.org/drawingml/2006/table">
            <a:tbl>
              <a:tblPr firstRow="1" bandRow="1">
                <a:tableStyleId>{E8B1032C-EA38-4F05-BA0D-38AFFFC7BED3}</a:tableStyleId>
              </a:tblPr>
              <a:tblGrid>
                <a:gridCol w="4114800"/>
                <a:gridCol w="4114800"/>
              </a:tblGrid>
              <a:tr h="480060">
                <a:tc>
                  <a:txBody>
                    <a:bodyPr/>
                    <a:lstStyle/>
                    <a:p>
                      <a:r>
                        <a:rPr lang="nb-NO" sz="1400" b="0" kern="1200" dirty="0" smtClean="0"/>
                        <a:t>Hva slags atferd har de?</a:t>
                      </a:r>
                      <a:endParaRPr lang="nb-NO" sz="1400" b="0" kern="1200" dirty="0">
                        <a:solidFill>
                          <a:schemeClr val="lt1"/>
                        </a:solidFill>
                        <a:latin typeface="+mn-lt"/>
                        <a:ea typeface="+mn-ea"/>
                        <a:cs typeface="+mn-cs"/>
                      </a:endParaRPr>
                    </a:p>
                  </a:txBody>
                  <a:tcPr marT="34290" marB="34290"/>
                </a:tc>
                <a:tc>
                  <a:txBody>
                    <a:bodyPr/>
                    <a:lstStyle/>
                    <a:p>
                      <a:endParaRPr lang="nb-NO" sz="1400" dirty="0" smtClean="0"/>
                    </a:p>
                    <a:p>
                      <a:endParaRPr lang="nb-NO" sz="1400" dirty="0">
                        <a:solidFill>
                          <a:schemeClr val="tx1"/>
                        </a:solidFill>
                      </a:endParaRPr>
                    </a:p>
                  </a:txBody>
                  <a:tcPr marT="34290" marB="34290"/>
                </a:tc>
              </a:tr>
              <a:tr h="480060">
                <a:tc>
                  <a:txBody>
                    <a:bodyPr/>
                    <a:lstStyle/>
                    <a:p>
                      <a:r>
                        <a:rPr lang="nb-NO" sz="1400" kern="1200" dirty="0" smtClean="0"/>
                        <a:t>Hva slags ambisjoner, overbevisninger, verdier har de?</a:t>
                      </a:r>
                      <a:endParaRPr lang="nb-NO" sz="1400" b="1" kern="1200" dirty="0">
                        <a:solidFill>
                          <a:schemeClr val="lt1"/>
                        </a:solidFill>
                        <a:latin typeface="+mn-lt"/>
                        <a:ea typeface="+mn-ea"/>
                        <a:cs typeface="+mn-cs"/>
                      </a:endParaRPr>
                    </a:p>
                  </a:txBody>
                  <a:tcPr marT="34290" marB="34290"/>
                </a:tc>
                <a:tc>
                  <a:txBody>
                    <a:bodyPr/>
                    <a:lstStyle/>
                    <a:p>
                      <a:endParaRPr lang="nb-NO" sz="1400" dirty="0">
                        <a:solidFill>
                          <a:schemeClr val="tx1"/>
                        </a:solidFill>
                      </a:endParaRPr>
                    </a:p>
                  </a:txBody>
                  <a:tcPr marT="34290" marB="34290"/>
                </a:tc>
              </a:tr>
              <a:tr h="685800">
                <a:tc>
                  <a:txBody>
                    <a:bodyPr/>
                    <a:lstStyle/>
                    <a:p>
                      <a:r>
                        <a:rPr lang="nb-NO" sz="1400" kern="1200" dirty="0" smtClean="0"/>
                        <a:t>Hva er fordelen ved den eksisterende/nye atferden for målgruppen?</a:t>
                      </a:r>
                      <a:endParaRPr lang="nb-NO" sz="1400" b="1" kern="1200" dirty="0">
                        <a:solidFill>
                          <a:schemeClr val="lt1"/>
                        </a:solidFill>
                        <a:latin typeface="+mn-lt"/>
                        <a:ea typeface="+mn-ea"/>
                        <a:cs typeface="+mn-cs"/>
                      </a:endParaRPr>
                    </a:p>
                  </a:txBody>
                  <a:tcPr marT="34290" marB="34290"/>
                </a:tc>
                <a:tc>
                  <a:txBody>
                    <a:bodyPr/>
                    <a:lstStyle/>
                    <a:p>
                      <a:endParaRPr lang="nb-NO" sz="1400" dirty="0">
                        <a:solidFill>
                          <a:schemeClr val="tx1"/>
                        </a:solidFill>
                      </a:endParaRPr>
                    </a:p>
                  </a:txBody>
                  <a:tcPr marT="34290" marB="34290"/>
                </a:tc>
              </a:tr>
              <a:tr h="480060">
                <a:tc>
                  <a:txBody>
                    <a:bodyPr/>
                    <a:lstStyle/>
                    <a:p>
                      <a:r>
                        <a:rPr lang="nb-NO" sz="1400" kern="1200" dirty="0" smtClean="0"/>
                        <a:t>Hva er kostnaden?</a:t>
                      </a:r>
                      <a:endParaRPr lang="nb-NO" sz="1400" b="1" kern="1200" dirty="0">
                        <a:solidFill>
                          <a:schemeClr val="lt1"/>
                        </a:solidFill>
                        <a:latin typeface="+mn-lt"/>
                        <a:ea typeface="+mn-ea"/>
                        <a:cs typeface="+mn-cs"/>
                      </a:endParaRPr>
                    </a:p>
                  </a:txBody>
                  <a:tcPr marT="34290" marB="34290"/>
                </a:tc>
                <a:tc>
                  <a:txBody>
                    <a:bodyPr/>
                    <a:lstStyle/>
                    <a:p>
                      <a:endParaRPr lang="nb-NO" sz="1400" dirty="0" smtClean="0"/>
                    </a:p>
                    <a:p>
                      <a:endParaRPr lang="nb-NO" sz="1400" dirty="0">
                        <a:solidFill>
                          <a:schemeClr val="tx1"/>
                        </a:solidFill>
                      </a:endParaRPr>
                    </a:p>
                  </a:txBody>
                  <a:tcPr marT="34290" marB="34290"/>
                </a:tc>
              </a:tr>
              <a:tr h="480060">
                <a:tc>
                  <a:txBody>
                    <a:bodyPr/>
                    <a:lstStyle/>
                    <a:p>
                      <a:r>
                        <a:rPr lang="nb-NO" sz="1400" kern="1200" dirty="0" smtClean="0"/>
                        <a:t>Hvilken konkurrerende atferd må du fokusere på? </a:t>
                      </a:r>
                      <a:endParaRPr lang="nb-NO" sz="1400" b="1" kern="1200" dirty="0">
                        <a:solidFill>
                          <a:schemeClr val="lt1"/>
                        </a:solidFill>
                        <a:latin typeface="+mn-lt"/>
                        <a:ea typeface="+mn-ea"/>
                        <a:cs typeface="+mn-cs"/>
                      </a:endParaRPr>
                    </a:p>
                  </a:txBody>
                  <a:tcPr marT="34290" marB="34290"/>
                </a:tc>
                <a:tc>
                  <a:txBody>
                    <a:bodyPr/>
                    <a:lstStyle/>
                    <a:p>
                      <a:endParaRPr lang="nb-NO" sz="1400" dirty="0">
                        <a:solidFill>
                          <a:schemeClr val="tx1"/>
                        </a:solidFill>
                      </a:endParaRPr>
                    </a:p>
                  </a:txBody>
                  <a:tcPr marT="34290" marB="34290"/>
                </a:tc>
              </a:tr>
              <a:tr h="480060">
                <a:tc>
                  <a:txBody>
                    <a:bodyPr/>
                    <a:lstStyle/>
                    <a:p>
                      <a:r>
                        <a:rPr lang="nb-NO" sz="1400" kern="1200" dirty="0" smtClean="0"/>
                        <a:t>Hvor klare er de for å endre atferd? </a:t>
                      </a:r>
                      <a:endParaRPr lang="nb-NO" sz="1400" b="1" kern="1200" dirty="0">
                        <a:solidFill>
                          <a:schemeClr val="lt1"/>
                        </a:solidFill>
                        <a:latin typeface="+mn-lt"/>
                        <a:ea typeface="+mn-ea"/>
                        <a:cs typeface="+mn-cs"/>
                      </a:endParaRPr>
                    </a:p>
                  </a:txBody>
                  <a:tcPr marT="34290" marB="34290"/>
                </a:tc>
                <a:tc>
                  <a:txBody>
                    <a:bodyPr/>
                    <a:lstStyle/>
                    <a:p>
                      <a:endParaRPr lang="nb-NO" sz="1400" dirty="0" smtClean="0"/>
                    </a:p>
                    <a:p>
                      <a:endParaRPr lang="nb-NO" sz="1400" dirty="0">
                        <a:solidFill>
                          <a:schemeClr val="tx1"/>
                        </a:solidFill>
                      </a:endParaRPr>
                    </a:p>
                  </a:txBody>
                  <a:tcPr marT="34290" marB="34290"/>
                </a:tc>
              </a:tr>
            </a:tbl>
          </a:graphicData>
        </a:graphic>
      </p:graphicFrame>
    </p:spTree>
    <p:extLst>
      <p:ext uri="{BB962C8B-B14F-4D97-AF65-F5344CB8AC3E}">
        <p14:creationId xmlns:p14="http://schemas.microsoft.com/office/powerpoint/2010/main" val="2882870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17: </a:t>
            </a:r>
            <a:r>
              <a:rPr lang="nb-NO" b="1" dirty="0" smtClean="0"/>
              <a:t>Første segmentering</a:t>
            </a:r>
            <a:endParaRPr lang="nb-NO" b="1" dirty="0"/>
          </a:p>
        </p:txBody>
      </p:sp>
      <p:sp>
        <p:nvSpPr>
          <p:cNvPr id="3" name="Plassholder for innhold 2"/>
          <p:cNvSpPr>
            <a:spLocks noGrp="1"/>
          </p:cNvSpPr>
          <p:nvPr>
            <p:ph idx="1"/>
          </p:nvPr>
        </p:nvSpPr>
        <p:spPr/>
        <p:txBody>
          <a:bodyPr>
            <a:normAutofit fontScale="85000" lnSpcReduction="20000"/>
          </a:bodyPr>
          <a:lstStyle/>
          <a:p>
            <a:pPr marL="0" indent="0">
              <a:buNone/>
            </a:pPr>
            <a:r>
              <a:rPr lang="nb-NO" b="1" dirty="0"/>
              <a:t>Definer den første segmenteringen for hver gruppe i målgruppen, inkludert atferd og holdninger </a:t>
            </a:r>
            <a:r>
              <a:rPr lang="nb-NO" b="1" dirty="0" smtClean="0"/>
              <a:t>sett opp mot den </a:t>
            </a:r>
            <a:r>
              <a:rPr lang="nb-NO" b="1" dirty="0"/>
              <a:t>anbefalte </a:t>
            </a:r>
            <a:r>
              <a:rPr lang="nb-NO" b="1" dirty="0" smtClean="0"/>
              <a:t>atferden</a:t>
            </a:r>
          </a:p>
          <a:p>
            <a:pPr marL="0" indent="0">
              <a:buNone/>
            </a:pPr>
            <a:endParaRPr lang="nb-NO" b="1" dirty="0" smtClean="0"/>
          </a:p>
          <a:p>
            <a:pPr eaLnBrk="0"/>
            <a:r>
              <a:rPr lang="nb-NO" b="1" dirty="0" smtClean="0"/>
              <a:t>Hvordan </a:t>
            </a:r>
            <a:r>
              <a:rPr lang="nb-NO" b="1" dirty="0"/>
              <a:t>og hvorfor:</a:t>
            </a:r>
            <a:r>
              <a:rPr lang="nb-NO" dirty="0"/>
              <a:t> Målgrupper kan segmenteres på mange måter. En av de mest effektive er å segmentere folk etter atferd og holdninger. Vurder hver atferd du forsøker å påvirke, og bruk de innsamlede dataene til å dele inn folk i grupper med liknende atferd og holdninger. Forsøk å holde antall grupper på 4–6 segmenter. Hvis det er flere segmenter enn dette, blir det stadig vanskeligere å få til fornuftige intervensjoner. Men hvis dataene tyder på at det bør være flere grupper, bør du ha det. Gi hvert segment et navn som beskriver de viktigste egenskapene ved segmentet, med tanke på atferden du prøver å påvirke</a:t>
            </a:r>
            <a:r>
              <a:rPr lang="nb-NO" dirty="0" smtClean="0"/>
              <a:t>.</a:t>
            </a:r>
            <a:endParaRPr lang="nb-NO" dirty="0"/>
          </a:p>
        </p:txBody>
      </p:sp>
    </p:spTree>
    <p:extLst>
      <p:ext uri="{BB962C8B-B14F-4D97-AF65-F5344CB8AC3E}">
        <p14:creationId xmlns:p14="http://schemas.microsoft.com/office/powerpoint/2010/main" val="1908214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17</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300467222"/>
              </p:ext>
            </p:extLst>
          </p:nvPr>
        </p:nvGraphicFramePr>
        <p:xfrm>
          <a:off x="457200" y="1200150"/>
          <a:ext cx="8229600" cy="3329940"/>
        </p:xfrm>
        <a:graphic>
          <a:graphicData uri="http://schemas.openxmlformats.org/drawingml/2006/table">
            <a:tbl>
              <a:tblPr firstRow="1" bandRow="1">
                <a:tableStyleId>{16D9F66E-5EB9-4882-86FB-DCBF35E3C3E4}</a:tableStyleId>
              </a:tblPr>
              <a:tblGrid>
                <a:gridCol w="2026568"/>
                <a:gridCol w="3024336"/>
                <a:gridCol w="3178696"/>
              </a:tblGrid>
              <a:tr h="480060">
                <a:tc>
                  <a:txBody>
                    <a:bodyPr/>
                    <a:lstStyle/>
                    <a:p>
                      <a:r>
                        <a:rPr lang="nb-NO" sz="1400" dirty="0" smtClean="0"/>
                        <a:t>Beskrivelse av/navn på målgruppesegment</a:t>
                      </a:r>
                      <a:endParaRPr lang="nb-NO" sz="1400" dirty="0"/>
                    </a:p>
                  </a:txBody>
                  <a:tcPr marT="34290" marB="34290"/>
                </a:tc>
                <a:tc>
                  <a:txBody>
                    <a:bodyPr/>
                    <a:lstStyle/>
                    <a:p>
                      <a:r>
                        <a:rPr lang="nb-NO" sz="1400" dirty="0" smtClean="0"/>
                        <a:t>Atferd</a:t>
                      </a:r>
                      <a:endParaRPr lang="nb-NO" sz="1400" dirty="0"/>
                    </a:p>
                  </a:txBody>
                  <a:tcPr marT="34290" marB="34290"/>
                </a:tc>
                <a:tc>
                  <a:txBody>
                    <a:bodyPr/>
                    <a:lstStyle/>
                    <a:p>
                      <a:r>
                        <a:rPr lang="nb-NO" sz="1400" dirty="0" smtClean="0"/>
                        <a:t>Holdninger</a:t>
                      </a:r>
                      <a:endParaRPr lang="nb-NO" sz="1400" dirty="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dirty="0"/>
                    </a:p>
                  </a:txBody>
                  <a:tcPr marT="34290" marB="34290"/>
                </a:tc>
                <a:tc>
                  <a:txBody>
                    <a:bodyPr/>
                    <a:lstStyle/>
                    <a:p>
                      <a:endParaRPr lang="nb-NO" sz="140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r>
              <a:tr h="685800">
                <a:tc>
                  <a:txBody>
                    <a:bodyPr/>
                    <a:lstStyle/>
                    <a:p>
                      <a:endParaRPr lang="nb-NO" sz="1400" dirty="0" smtClean="0"/>
                    </a:p>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255056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Definere Avgrensning</a:t>
            </a:r>
            <a:br>
              <a:rPr lang="nb-NO" sz="2800" dirty="0" smtClean="0">
                <a:solidFill>
                  <a:schemeClr val="accent4">
                    <a:lumMod val="75000"/>
                  </a:schemeClr>
                </a:solidFill>
              </a:rPr>
            </a:br>
            <a:r>
              <a:rPr lang="nb-NO" sz="2800" dirty="0"/>
              <a:t>Verktøy </a:t>
            </a:r>
            <a:r>
              <a:rPr lang="nb-NO" sz="2800" dirty="0" smtClean="0"/>
              <a:t>18-21: </a:t>
            </a:r>
            <a:br>
              <a:rPr lang="nb-NO" sz="2800" dirty="0" smtClean="0"/>
            </a:br>
            <a:r>
              <a:rPr lang="nb-NO" sz="2800" dirty="0" smtClean="0"/>
              <a:t>Utvikle forslag til formidling</a:t>
            </a:r>
            <a:endParaRPr lang="nb-NO" sz="2800" dirty="0"/>
          </a:p>
        </p:txBody>
      </p:sp>
      <p:sp>
        <p:nvSpPr>
          <p:cNvPr id="3" name="Plassholder for tekst 2"/>
          <p:cNvSpPr>
            <a:spLocks noGrp="1"/>
          </p:cNvSpPr>
          <p:nvPr>
            <p:ph type="body" idx="1"/>
          </p:nvPr>
        </p:nvSpPr>
        <p:spPr/>
        <p:txBody>
          <a:bodyPr/>
          <a:lstStyle/>
          <a:p>
            <a:endParaRPr lang="nb-NO" dirty="0"/>
          </a:p>
        </p:txBody>
      </p:sp>
      <p:sp>
        <p:nvSpPr>
          <p:cNvPr id="5" name="Ellipse 4"/>
          <p:cNvSpPr/>
          <p:nvPr/>
        </p:nvSpPr>
        <p:spPr>
          <a:xfrm rot="1720081">
            <a:off x="5869540" y="348752"/>
            <a:ext cx="3168352" cy="1512168"/>
          </a:xfrm>
          <a:prstGeom prst="ellipse">
            <a:avLst/>
          </a:prstGeom>
          <a:solidFill>
            <a:schemeClr val="accent1">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smtClean="0"/>
              <a:t>4</a:t>
            </a:r>
            <a:endParaRPr lang="nb-NO" sz="4000" dirty="0"/>
          </a:p>
        </p:txBody>
      </p:sp>
    </p:spTree>
    <p:extLst>
      <p:ext uri="{BB962C8B-B14F-4D97-AF65-F5344CB8AC3E}">
        <p14:creationId xmlns:p14="http://schemas.microsoft.com/office/powerpoint/2010/main" val="3313231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 under oppgave 4</a:t>
            </a:r>
            <a:endParaRPr lang="nb-NO" dirty="0"/>
          </a:p>
        </p:txBody>
      </p:sp>
      <p:sp>
        <p:nvSpPr>
          <p:cNvPr id="3" name="Plassholder for innhold 2"/>
          <p:cNvSpPr>
            <a:spLocks noGrp="1"/>
          </p:cNvSpPr>
          <p:nvPr>
            <p:ph idx="1"/>
          </p:nvPr>
        </p:nvSpPr>
        <p:spPr/>
        <p:txBody>
          <a:bodyPr/>
          <a:lstStyle/>
          <a:p>
            <a:pPr marL="36195" eaLnBrk="0" hangingPunct="0">
              <a:lnSpc>
                <a:spcPct val="115000"/>
              </a:lnSpc>
              <a:spcAft>
                <a:spcPts val="0"/>
              </a:spcAft>
            </a:pPr>
            <a:r>
              <a:rPr lang="nb-NO" sz="2400" spc="-10" dirty="0" smtClean="0"/>
              <a:t>Utvikle </a:t>
            </a:r>
            <a:r>
              <a:rPr lang="nb-NO" sz="2400" spc="-10" dirty="0"/>
              <a:t>promoteringsstrategier for atferd</a:t>
            </a:r>
          </a:p>
          <a:p>
            <a:pPr marL="36195" eaLnBrk="0" hangingPunct="0">
              <a:lnSpc>
                <a:spcPct val="115000"/>
              </a:lnSpc>
              <a:spcAft>
                <a:spcPts val="0"/>
              </a:spcAft>
            </a:pPr>
            <a:r>
              <a:rPr lang="nb-NO" sz="2400" spc="-10" dirty="0" smtClean="0"/>
              <a:t>Argumenter </a:t>
            </a:r>
            <a:r>
              <a:rPr lang="nb-NO" sz="2400" spc="-10" dirty="0"/>
              <a:t>for å følge rådene </a:t>
            </a:r>
            <a:endParaRPr lang="nb-NO" sz="2400" spc="-10" dirty="0">
              <a:solidFill>
                <a:srgbClr val="000000"/>
              </a:solidFill>
              <a:latin typeface="Tahoma"/>
              <a:ea typeface="Batang"/>
              <a:cs typeface="Times New Roman"/>
            </a:endParaRP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59</a:t>
            </a:fld>
            <a:endParaRPr lang="nb-NO" dirty="0"/>
          </a:p>
        </p:txBody>
      </p:sp>
    </p:spTree>
    <p:extLst>
      <p:ext uri="{BB962C8B-B14F-4D97-AF65-F5344CB8AC3E}">
        <p14:creationId xmlns:p14="http://schemas.microsoft.com/office/powerpoint/2010/main" val="67701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987574"/>
            <a:ext cx="5052582" cy="36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dirty="0" smtClean="0"/>
              <a:t>Kunde/innbygger-triangelet</a:t>
            </a:r>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6</a:t>
            </a:fld>
            <a:endParaRPr lang="nb-NO" dirty="0"/>
          </a:p>
        </p:txBody>
      </p:sp>
      <p:sp>
        <p:nvSpPr>
          <p:cNvPr id="7" name="TekstSylinder 6"/>
          <p:cNvSpPr txBox="1"/>
          <p:nvPr/>
        </p:nvSpPr>
        <p:spPr>
          <a:xfrm>
            <a:off x="8172400" y="4443958"/>
            <a:ext cx="824265" cy="369332"/>
          </a:xfrm>
          <a:prstGeom prst="rect">
            <a:avLst/>
          </a:prstGeom>
          <a:noFill/>
        </p:spPr>
        <p:txBody>
          <a:bodyPr wrap="none" rtlCol="0">
            <a:spAutoFit/>
          </a:bodyPr>
          <a:lstStyle/>
          <a:p>
            <a:r>
              <a:rPr lang="nb-NO" dirty="0" smtClean="0"/>
              <a:t>Figur 3</a:t>
            </a:r>
            <a:endParaRPr lang="nb-NO" dirty="0"/>
          </a:p>
        </p:txBody>
      </p:sp>
    </p:spTree>
    <p:extLst>
      <p:ext uri="{BB962C8B-B14F-4D97-AF65-F5344CB8AC3E}">
        <p14:creationId xmlns:p14="http://schemas.microsoft.com/office/powerpoint/2010/main" val="614384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Verktøy 18-19: </a:t>
            </a:r>
            <a:r>
              <a:rPr lang="nb-NO" b="1" dirty="0"/>
              <a:t>U</a:t>
            </a:r>
            <a:r>
              <a:rPr lang="nb-NO" b="1" dirty="0" smtClean="0"/>
              <a:t>tvikle </a:t>
            </a:r>
            <a:r>
              <a:rPr lang="nb-NO" b="1" dirty="0"/>
              <a:t>pris/utveksling </a:t>
            </a:r>
          </a:p>
        </p:txBody>
      </p:sp>
      <p:sp>
        <p:nvSpPr>
          <p:cNvPr id="5" name="Plassholder for innhold 4"/>
          <p:cNvSpPr>
            <a:spLocks noGrp="1"/>
          </p:cNvSpPr>
          <p:nvPr>
            <p:ph idx="1"/>
          </p:nvPr>
        </p:nvSpPr>
        <p:spPr/>
        <p:txBody>
          <a:bodyPr>
            <a:normAutofit fontScale="92500" lnSpcReduction="10000"/>
          </a:bodyPr>
          <a:lstStyle/>
          <a:p>
            <a:pPr marL="0" indent="0">
              <a:buNone/>
            </a:pPr>
            <a:r>
              <a:rPr lang="nb-NO" b="1" dirty="0"/>
              <a:t>Bruk dette verktøyet for å definere fordelene og kostnadene ved det du foreslår for hvert målgruppesegment</a:t>
            </a:r>
          </a:p>
          <a:p>
            <a:pPr eaLnBrk="0"/>
            <a:r>
              <a:rPr lang="nb-NO" b="1" dirty="0" smtClean="0"/>
              <a:t>Hvordan </a:t>
            </a:r>
            <a:r>
              <a:rPr lang="nb-NO" b="1" dirty="0"/>
              <a:t>og hvorfor: </a:t>
            </a:r>
            <a:r>
              <a:rPr lang="nb-NO" dirty="0"/>
              <a:t>En utveksling danner grunnlag for hvilken form for intervensjon(er) du vil gjennomføre. En utveksling er en analyse av kostnad-nytte (uttrykt i økonomi, tid, bekvemmelighet, selvbilde osv.), slik den oppfattes av målgruppen når ny atferd skal innføres eller eksisterende atferd skal opprettholdes.</a:t>
            </a:r>
          </a:p>
          <a:p>
            <a:pPr eaLnBrk="0"/>
            <a:r>
              <a:rPr lang="nb-NO" dirty="0"/>
              <a:t>Bruk de følgende to verktøyene til å definere kostnadene og nytten for målgruppene du har kommet frem til etter å ha gått gjennom forskning, teori, data og innsikt. Fyll ut ett ark for hver målgruppe.</a:t>
            </a:r>
          </a:p>
          <a:p>
            <a:endParaRPr lang="nb-NO" dirty="0"/>
          </a:p>
        </p:txBody>
      </p:sp>
    </p:spTree>
    <p:extLst>
      <p:ext uri="{BB962C8B-B14F-4D97-AF65-F5344CB8AC3E}">
        <p14:creationId xmlns:p14="http://schemas.microsoft.com/office/powerpoint/2010/main" val="1153548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18</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3949650880"/>
              </p:ext>
            </p:extLst>
          </p:nvPr>
        </p:nvGraphicFramePr>
        <p:xfrm>
          <a:off x="611560" y="1383618"/>
          <a:ext cx="7859216" cy="3192780"/>
        </p:xfrm>
        <a:graphic>
          <a:graphicData uri="http://schemas.openxmlformats.org/drawingml/2006/table">
            <a:tbl>
              <a:tblPr firstRow="1" bandRow="1">
                <a:tableStyleId>{5C22544A-7EE6-4342-B048-85BDC9FD1C3A}</a:tableStyleId>
              </a:tblPr>
              <a:tblGrid>
                <a:gridCol w="1964804"/>
                <a:gridCol w="1964804"/>
                <a:gridCol w="1964804"/>
                <a:gridCol w="1964804"/>
              </a:tblGrid>
              <a:tr h="278130">
                <a:tc>
                  <a:txBody>
                    <a:bodyPr/>
                    <a:lstStyle/>
                    <a:p>
                      <a:r>
                        <a:rPr lang="nb-NO" sz="1400" dirty="0" smtClean="0"/>
                        <a:t>Segmentnavn:</a:t>
                      </a:r>
                      <a:endParaRPr lang="nb-NO" sz="1400" dirty="0"/>
                    </a:p>
                  </a:txBody>
                  <a:tcPr marT="34290" marB="34290"/>
                </a:tc>
                <a:tc gridSpan="3">
                  <a:txBody>
                    <a:bodyPr/>
                    <a:lstStyle/>
                    <a:p>
                      <a:endParaRPr lang="nb-NO" sz="1400" dirty="0"/>
                    </a:p>
                  </a:txBody>
                  <a:tcPr marT="34290" marB="34290"/>
                </a:tc>
                <a:tc hMerge="1">
                  <a:txBody>
                    <a:bodyPr/>
                    <a:lstStyle/>
                    <a:p>
                      <a:endParaRPr lang="nb-NO"/>
                    </a:p>
                  </a:txBody>
                  <a:tcPr/>
                </a:tc>
                <a:tc hMerge="1">
                  <a:txBody>
                    <a:bodyPr/>
                    <a:lstStyle/>
                    <a:p>
                      <a:endParaRPr lang="nb-NO" dirty="0"/>
                    </a:p>
                  </a:txBody>
                  <a:tcPr/>
                </a:tc>
              </a:tr>
              <a:tr h="480060">
                <a:tc>
                  <a:txBody>
                    <a:bodyPr/>
                    <a:lstStyle/>
                    <a:p>
                      <a:r>
                        <a:rPr lang="nb-NO" sz="1400" b="1" kern="1200" dirty="0" smtClean="0">
                          <a:solidFill>
                            <a:schemeClr val="lt1"/>
                          </a:solidFill>
                          <a:latin typeface="+mn-lt"/>
                          <a:ea typeface="+mn-ea"/>
                          <a:cs typeface="+mn-cs"/>
                        </a:rPr>
                        <a:t>Atferd</a:t>
                      </a:r>
                      <a:endParaRPr lang="nb-NO" sz="1400" b="1" kern="1200" dirty="0">
                        <a:solidFill>
                          <a:schemeClr val="lt1"/>
                        </a:solidFill>
                        <a:latin typeface="+mn-lt"/>
                        <a:ea typeface="+mn-ea"/>
                        <a:cs typeface="+mn-cs"/>
                      </a:endParaRPr>
                    </a:p>
                  </a:txBody>
                  <a:tcPr marT="34290" marB="34290">
                    <a:solidFill>
                      <a:schemeClr val="accent1"/>
                    </a:solidFill>
                  </a:tcPr>
                </a:tc>
                <a:tc>
                  <a:txBody>
                    <a:bodyPr/>
                    <a:lstStyle/>
                    <a:p>
                      <a:r>
                        <a:rPr lang="nb-NO" sz="1400" b="1" kern="1200" dirty="0" smtClean="0">
                          <a:solidFill>
                            <a:schemeClr val="lt1"/>
                          </a:solidFill>
                          <a:latin typeface="+mn-lt"/>
                          <a:ea typeface="+mn-ea"/>
                          <a:cs typeface="+mn-cs"/>
                        </a:rPr>
                        <a:t>Kostnader for målgruppen</a:t>
                      </a:r>
                      <a:endParaRPr lang="nb-NO" sz="1400" b="1" kern="1200" dirty="0">
                        <a:solidFill>
                          <a:schemeClr val="lt1"/>
                        </a:solidFill>
                        <a:latin typeface="+mn-lt"/>
                        <a:ea typeface="+mn-ea"/>
                        <a:cs typeface="+mn-cs"/>
                      </a:endParaRPr>
                    </a:p>
                  </a:txBody>
                  <a:tcPr marT="34290" marB="34290">
                    <a:solidFill>
                      <a:schemeClr val="accent1"/>
                    </a:solidFill>
                  </a:tcPr>
                </a:tc>
                <a:tc>
                  <a:txBody>
                    <a:bodyPr/>
                    <a:lstStyle/>
                    <a:p>
                      <a:r>
                        <a:rPr lang="nb-NO" sz="1400" b="1" kern="1200" dirty="0" smtClean="0">
                          <a:solidFill>
                            <a:schemeClr val="lt1"/>
                          </a:solidFill>
                          <a:latin typeface="+mn-lt"/>
                          <a:ea typeface="+mn-ea"/>
                          <a:cs typeface="+mn-cs"/>
                        </a:rPr>
                        <a:t>Nytte/gevinster for målgruppen</a:t>
                      </a:r>
                      <a:endParaRPr lang="nb-NO" sz="1400" b="1" kern="1200" dirty="0">
                        <a:solidFill>
                          <a:schemeClr val="lt1"/>
                        </a:solidFill>
                        <a:latin typeface="+mn-lt"/>
                        <a:ea typeface="+mn-ea"/>
                        <a:cs typeface="+mn-cs"/>
                      </a:endParaRPr>
                    </a:p>
                  </a:txBody>
                  <a:tcPr marT="34290" marB="34290">
                    <a:solidFill>
                      <a:schemeClr val="accent1"/>
                    </a:solidFill>
                  </a:tcPr>
                </a:tc>
                <a:tc>
                  <a:txBody>
                    <a:bodyPr/>
                    <a:lstStyle/>
                    <a:p>
                      <a:r>
                        <a:rPr lang="nb-NO" sz="1400" b="1" kern="1200" dirty="0" smtClean="0">
                          <a:solidFill>
                            <a:schemeClr val="lt1"/>
                          </a:solidFill>
                          <a:latin typeface="+mn-lt"/>
                          <a:ea typeface="+mn-ea"/>
                          <a:cs typeface="+mn-cs"/>
                        </a:rPr>
                        <a:t>Utveksling som tilbys</a:t>
                      </a:r>
                      <a:endParaRPr lang="nb-NO" sz="1400" b="1" kern="1200" dirty="0">
                        <a:solidFill>
                          <a:schemeClr val="lt1"/>
                        </a:solidFill>
                        <a:latin typeface="+mn-lt"/>
                        <a:ea typeface="+mn-ea"/>
                        <a:cs typeface="+mn-cs"/>
                      </a:endParaRPr>
                    </a:p>
                  </a:txBody>
                  <a:tcPr marT="34290" marB="34290">
                    <a:solidFill>
                      <a:schemeClr val="accent1"/>
                    </a:solidFill>
                  </a:tcPr>
                </a:tc>
              </a:tr>
              <a:tr h="2331720">
                <a:tc>
                  <a:txBody>
                    <a:bodyPr/>
                    <a:lstStyle/>
                    <a:p>
                      <a:endParaRPr lang="nb-NO" sz="140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txBody>
                  <a:tcPr marT="34290" marB="34290"/>
                </a:tc>
              </a:tr>
            </a:tbl>
          </a:graphicData>
        </a:graphic>
      </p:graphicFrame>
    </p:spTree>
    <p:extLst>
      <p:ext uri="{BB962C8B-B14F-4D97-AF65-F5344CB8AC3E}">
        <p14:creationId xmlns:p14="http://schemas.microsoft.com/office/powerpoint/2010/main" val="186602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19</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742550055"/>
              </p:ext>
            </p:extLst>
          </p:nvPr>
        </p:nvGraphicFramePr>
        <p:xfrm>
          <a:off x="611560" y="1383618"/>
          <a:ext cx="7859216" cy="3192780"/>
        </p:xfrm>
        <a:graphic>
          <a:graphicData uri="http://schemas.openxmlformats.org/drawingml/2006/table">
            <a:tbl>
              <a:tblPr firstRow="1" bandRow="1">
                <a:tableStyleId>{5C22544A-7EE6-4342-B048-85BDC9FD1C3A}</a:tableStyleId>
              </a:tblPr>
              <a:tblGrid>
                <a:gridCol w="1964804"/>
                <a:gridCol w="1964804"/>
                <a:gridCol w="1964804"/>
                <a:gridCol w="1964804"/>
              </a:tblGrid>
              <a:tr h="278130">
                <a:tc>
                  <a:txBody>
                    <a:bodyPr/>
                    <a:lstStyle/>
                    <a:p>
                      <a:r>
                        <a:rPr lang="nb-NO" sz="1400" dirty="0" smtClean="0"/>
                        <a:t>Segmentnavn:</a:t>
                      </a:r>
                      <a:endParaRPr lang="nb-NO" sz="1400" dirty="0"/>
                    </a:p>
                  </a:txBody>
                  <a:tcPr marT="34290" marB="34290"/>
                </a:tc>
                <a:tc gridSpan="3">
                  <a:txBody>
                    <a:bodyPr/>
                    <a:lstStyle/>
                    <a:p>
                      <a:endParaRPr lang="nb-NO" sz="1400" dirty="0"/>
                    </a:p>
                  </a:txBody>
                  <a:tcPr marT="34290" marB="34290"/>
                </a:tc>
                <a:tc hMerge="1">
                  <a:txBody>
                    <a:bodyPr/>
                    <a:lstStyle/>
                    <a:p>
                      <a:endParaRPr lang="nb-NO"/>
                    </a:p>
                  </a:txBody>
                  <a:tcPr/>
                </a:tc>
                <a:tc hMerge="1">
                  <a:txBody>
                    <a:bodyPr/>
                    <a:lstStyle/>
                    <a:p>
                      <a:endParaRPr lang="nb-NO" dirty="0"/>
                    </a:p>
                  </a:txBody>
                  <a:tcPr/>
                </a:tc>
              </a:tr>
              <a:tr h="480060">
                <a:tc>
                  <a:txBody>
                    <a:bodyPr/>
                    <a:lstStyle/>
                    <a:p>
                      <a:r>
                        <a:rPr lang="nb-NO" sz="1400" kern="1200" dirty="0" smtClean="0"/>
                        <a:t>Atferd</a:t>
                      </a:r>
                      <a:endParaRPr lang="nb-NO" sz="1400" b="1" kern="1200" dirty="0">
                        <a:solidFill>
                          <a:schemeClr val="lt1"/>
                        </a:solidFill>
                        <a:latin typeface="+mn-lt"/>
                        <a:ea typeface="+mn-ea"/>
                        <a:cs typeface="+mn-cs"/>
                      </a:endParaRPr>
                    </a:p>
                  </a:txBody>
                  <a:tcPr marT="34290" marB="34290">
                    <a:solidFill>
                      <a:schemeClr val="accent1">
                        <a:lumMod val="60000"/>
                        <a:lumOff val="40000"/>
                      </a:schemeClr>
                    </a:solidFill>
                  </a:tcPr>
                </a:tc>
                <a:tc>
                  <a:txBody>
                    <a:bodyPr/>
                    <a:lstStyle/>
                    <a:p>
                      <a:r>
                        <a:rPr lang="nb-NO" sz="1400" kern="1200" dirty="0" smtClean="0"/>
                        <a:t>Kostnader for målgruppen</a:t>
                      </a:r>
                      <a:endParaRPr lang="nb-NO" sz="1400" b="1" kern="1200" dirty="0">
                        <a:solidFill>
                          <a:schemeClr val="lt1"/>
                        </a:solidFill>
                        <a:latin typeface="+mn-lt"/>
                        <a:ea typeface="+mn-ea"/>
                        <a:cs typeface="+mn-cs"/>
                      </a:endParaRPr>
                    </a:p>
                  </a:txBody>
                  <a:tcPr marT="34290" marB="34290">
                    <a:solidFill>
                      <a:schemeClr val="accent1">
                        <a:lumMod val="60000"/>
                        <a:lumOff val="40000"/>
                      </a:schemeClr>
                    </a:solidFill>
                  </a:tcPr>
                </a:tc>
                <a:tc>
                  <a:txBody>
                    <a:bodyPr/>
                    <a:lstStyle/>
                    <a:p>
                      <a:r>
                        <a:rPr lang="nb-NO" sz="1400" kern="1200" dirty="0" smtClean="0"/>
                        <a:t>Nytte/gevinster for målgruppen</a:t>
                      </a:r>
                      <a:endParaRPr lang="nb-NO" sz="1400" b="1" kern="1200" dirty="0">
                        <a:solidFill>
                          <a:schemeClr val="lt1"/>
                        </a:solidFill>
                        <a:latin typeface="+mn-lt"/>
                        <a:ea typeface="+mn-ea"/>
                        <a:cs typeface="+mn-cs"/>
                      </a:endParaRPr>
                    </a:p>
                  </a:txBody>
                  <a:tcPr marT="34290" marB="34290">
                    <a:solidFill>
                      <a:schemeClr val="accent1">
                        <a:lumMod val="60000"/>
                        <a:lumOff val="40000"/>
                      </a:schemeClr>
                    </a:solidFill>
                  </a:tcPr>
                </a:tc>
                <a:tc>
                  <a:txBody>
                    <a:bodyPr/>
                    <a:lstStyle/>
                    <a:p>
                      <a:r>
                        <a:rPr lang="nb-NO" sz="1400" kern="1200" dirty="0" smtClean="0"/>
                        <a:t>Utveksling som tilbys</a:t>
                      </a:r>
                      <a:endParaRPr lang="nb-NO" sz="1400" b="1" kern="1200" dirty="0">
                        <a:solidFill>
                          <a:schemeClr val="lt1"/>
                        </a:solidFill>
                        <a:latin typeface="+mn-lt"/>
                        <a:ea typeface="+mn-ea"/>
                        <a:cs typeface="+mn-cs"/>
                      </a:endParaRPr>
                    </a:p>
                  </a:txBody>
                  <a:tcPr marT="34290" marB="34290">
                    <a:solidFill>
                      <a:schemeClr val="accent1">
                        <a:lumMod val="60000"/>
                        <a:lumOff val="40000"/>
                      </a:schemeClr>
                    </a:solidFill>
                  </a:tcPr>
                </a:tc>
              </a:tr>
              <a:tr h="2331720">
                <a:tc>
                  <a:txBody>
                    <a:bodyPr/>
                    <a:lstStyle/>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txBody>
                  <a:tcPr marT="34290" marB="34290"/>
                </a:tc>
              </a:tr>
            </a:tbl>
          </a:graphicData>
        </a:graphic>
      </p:graphicFrame>
    </p:spTree>
    <p:extLst>
      <p:ext uri="{BB962C8B-B14F-4D97-AF65-F5344CB8AC3E}">
        <p14:creationId xmlns:p14="http://schemas.microsoft.com/office/powerpoint/2010/main" val="921933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20: </a:t>
            </a:r>
            <a:r>
              <a:rPr lang="nb-NO" b="1" dirty="0"/>
              <a:t>Beskrivelse av </a:t>
            </a:r>
            <a:r>
              <a:rPr lang="nb-NO" b="1" dirty="0" smtClean="0"/>
              <a:t>produkt/tjeneste</a:t>
            </a:r>
            <a:endParaRPr lang="nb-NO" b="1" dirty="0"/>
          </a:p>
        </p:txBody>
      </p:sp>
      <p:sp>
        <p:nvSpPr>
          <p:cNvPr id="3" name="Plassholder for innhold 2"/>
          <p:cNvSpPr>
            <a:spLocks noGrp="1"/>
          </p:cNvSpPr>
          <p:nvPr>
            <p:ph idx="1"/>
          </p:nvPr>
        </p:nvSpPr>
        <p:spPr/>
        <p:txBody>
          <a:bodyPr>
            <a:normAutofit fontScale="92500" lnSpcReduction="10000"/>
          </a:bodyPr>
          <a:lstStyle/>
          <a:p>
            <a:pPr marL="0" indent="0">
              <a:buNone/>
            </a:pPr>
            <a:r>
              <a:rPr lang="nb-NO" b="1" dirty="0"/>
              <a:t>Bruk dette verktøyet for å beskrive alle fordelene ved det sosiale produktet du vil </a:t>
            </a:r>
            <a:r>
              <a:rPr lang="nb-NO" b="1" dirty="0" smtClean="0"/>
              <a:t>promotere</a:t>
            </a:r>
          </a:p>
          <a:p>
            <a:pPr marL="0" indent="0">
              <a:buNone/>
            </a:pPr>
            <a:endParaRPr lang="nb-NO" b="1" dirty="0"/>
          </a:p>
          <a:p>
            <a:pPr eaLnBrk="0"/>
            <a:r>
              <a:rPr lang="nb-NO" b="1" dirty="0" smtClean="0"/>
              <a:t>Hvordan </a:t>
            </a:r>
            <a:r>
              <a:rPr lang="nb-NO" b="1" dirty="0"/>
              <a:t>og hvorfor:</a:t>
            </a:r>
            <a:r>
              <a:rPr lang="nb-NO" dirty="0"/>
              <a:t> Bruk dette </a:t>
            </a:r>
            <a:r>
              <a:rPr lang="nb-NO" dirty="0" err="1"/>
              <a:t>registreringsarket</a:t>
            </a:r>
            <a:r>
              <a:rPr lang="nb-NO" dirty="0"/>
              <a:t> til å beskrive de viktigste fordelene med de ulike produkt- eller tjenesteelementene i programmet og hvordan tjenesten faktisk vil bli gjennomført for å oppnå disse fordelene. Skjemaet kan også brukes til å registrere hvordan tjenesten eller produktet skal promoteres. Denne oppsummeringen vil sikre at det er tydelig hva som skal leveres, og at fordelene med og funksjonene for tjenesten er samkjørt.</a:t>
            </a:r>
          </a:p>
          <a:p>
            <a:endParaRPr lang="nb-NO" dirty="0"/>
          </a:p>
        </p:txBody>
      </p:sp>
    </p:spTree>
    <p:extLst>
      <p:ext uri="{BB962C8B-B14F-4D97-AF65-F5344CB8AC3E}">
        <p14:creationId xmlns:p14="http://schemas.microsoft.com/office/powerpoint/2010/main" val="2627713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20</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861283829"/>
              </p:ext>
            </p:extLst>
          </p:nvPr>
        </p:nvGraphicFramePr>
        <p:xfrm>
          <a:off x="457200" y="1200150"/>
          <a:ext cx="8229600" cy="3360420"/>
        </p:xfrm>
        <a:graphic>
          <a:graphicData uri="http://schemas.openxmlformats.org/drawingml/2006/table">
            <a:tbl>
              <a:tblPr firstRow="1" bandRow="1">
                <a:tableStyleId>{5C22544A-7EE6-4342-B048-85BDC9FD1C3A}</a:tableStyleId>
              </a:tblPr>
              <a:tblGrid>
                <a:gridCol w="2743200"/>
                <a:gridCol w="2743200"/>
                <a:gridCol w="2743200"/>
              </a:tblGrid>
              <a:tr h="480060">
                <a:tc>
                  <a:txBody>
                    <a:bodyPr/>
                    <a:lstStyle/>
                    <a:p>
                      <a:r>
                        <a:rPr lang="nb-NO" sz="1400" dirty="0" smtClean="0"/>
                        <a:t>Kjerneprodukt/-tjeneste</a:t>
                      </a:r>
                      <a:endParaRPr lang="nb-NO" sz="1400" dirty="0"/>
                    </a:p>
                  </a:txBody>
                  <a:tcPr marT="34290" marB="34290"/>
                </a:tc>
                <a:tc>
                  <a:txBody>
                    <a:bodyPr/>
                    <a:lstStyle/>
                    <a:p>
                      <a:r>
                        <a:rPr lang="nb-NO" sz="1400" dirty="0" smtClean="0"/>
                        <a:t>Faktisk produkt/tjeneste</a:t>
                      </a:r>
                      <a:endParaRPr lang="nb-NO" sz="1400" dirty="0"/>
                    </a:p>
                  </a:txBody>
                  <a:tcPr marT="34290" marB="34290"/>
                </a:tc>
                <a:tc>
                  <a:txBody>
                    <a:bodyPr/>
                    <a:lstStyle/>
                    <a:p>
                      <a:r>
                        <a:rPr lang="nb-NO" sz="1400" dirty="0" smtClean="0"/>
                        <a:t>Implementert</a:t>
                      </a:r>
                      <a:r>
                        <a:rPr lang="nb-NO" sz="1400" baseline="0" dirty="0" smtClean="0"/>
                        <a:t> produkt/tjeneste</a:t>
                      </a:r>
                      <a:endParaRPr lang="nb-NO" sz="1400" dirty="0"/>
                    </a:p>
                  </a:txBody>
                  <a:tcPr marT="34290" marB="34290"/>
                </a:tc>
              </a:tr>
              <a:tr h="891540">
                <a:tc>
                  <a:txBody>
                    <a:bodyPr/>
                    <a:lstStyle/>
                    <a:p>
                      <a:r>
                        <a:rPr lang="nb-NO" sz="1400" dirty="0" smtClean="0"/>
                        <a:t>(fordeler som</a:t>
                      </a:r>
                      <a:r>
                        <a:rPr lang="nb-NO" sz="1400" baseline="0" dirty="0" smtClean="0"/>
                        <a:t> er lovet)</a:t>
                      </a:r>
                      <a:endParaRPr lang="nb-NO" sz="1400" dirty="0"/>
                    </a:p>
                  </a:txBody>
                  <a:tcPr marT="34290" marB="34290"/>
                </a:tc>
                <a:tc>
                  <a:txBody>
                    <a:bodyPr/>
                    <a:lstStyle/>
                    <a:p>
                      <a:r>
                        <a:rPr lang="nb-NO" sz="1400" dirty="0" smtClean="0"/>
                        <a:t>(produktet</a:t>
                      </a:r>
                      <a:r>
                        <a:rPr lang="nb-NO" sz="1400" baseline="0" dirty="0" smtClean="0"/>
                        <a:t> eller tjenesten du vil utvikle for å levere fordelene ved kjerneproduktet)</a:t>
                      </a:r>
                      <a:endParaRPr lang="nb-NO" sz="1400" dirty="0"/>
                    </a:p>
                  </a:txBody>
                  <a:tcPr marT="34290" marB="34290"/>
                </a:tc>
                <a:tc>
                  <a:txBody>
                    <a:bodyPr/>
                    <a:lstStyle/>
                    <a:p>
                      <a:r>
                        <a:rPr lang="nb-NO" sz="1400" dirty="0" smtClean="0"/>
                        <a:t>(funksjonene</a:t>
                      </a:r>
                      <a:r>
                        <a:rPr lang="nb-NO" sz="1400" baseline="0" dirty="0" smtClean="0"/>
                        <a:t> som oppmuntrer til og støtter bruk av det faktiske produktet eller tjenesten)</a:t>
                      </a:r>
                    </a:p>
                  </a:txBody>
                  <a:tcPr marT="34290" marB="34290"/>
                </a:tc>
              </a:tr>
              <a:tr h="1920240">
                <a:tc>
                  <a:txBody>
                    <a:bodyPr/>
                    <a:lstStyle/>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902062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21: </a:t>
            </a:r>
            <a:r>
              <a:rPr lang="nb-NO" b="1" dirty="0"/>
              <a:t>Endelig anbefaling om tilbud/forslag</a:t>
            </a:r>
          </a:p>
        </p:txBody>
      </p:sp>
      <p:sp>
        <p:nvSpPr>
          <p:cNvPr id="3" name="Plassholder for innhold 2"/>
          <p:cNvSpPr>
            <a:spLocks noGrp="1"/>
          </p:cNvSpPr>
          <p:nvPr>
            <p:ph idx="1"/>
          </p:nvPr>
        </p:nvSpPr>
        <p:spPr/>
        <p:txBody>
          <a:bodyPr>
            <a:normAutofit/>
          </a:bodyPr>
          <a:lstStyle/>
          <a:p>
            <a:pPr marL="0" indent="0">
              <a:buNone/>
            </a:pPr>
            <a:r>
              <a:rPr lang="nb-NO" b="1" dirty="0"/>
              <a:t>Bruk dette verktøyet for å definere forslaget du vil komme med for hvert målgruppesegment. Dette vil hjelpe deg med å utvikle konsekvente promoteringstiltak basert på dataene og innsikten du har samlet inn</a:t>
            </a:r>
          </a:p>
          <a:p>
            <a:pPr eaLnBrk="0"/>
            <a:r>
              <a:rPr lang="nb-NO" b="1" dirty="0" smtClean="0"/>
              <a:t>Hvordan </a:t>
            </a:r>
            <a:r>
              <a:rPr lang="nb-NO" b="1" dirty="0"/>
              <a:t>og hvorfor:</a:t>
            </a:r>
            <a:r>
              <a:rPr lang="nb-NO" dirty="0"/>
              <a:t> Definer hvordan forslaget skal utformes, dvs. skal det være et positivt insentiv eller </a:t>
            </a:r>
            <a:r>
              <a:rPr lang="nb-NO" dirty="0" err="1"/>
              <a:t>disinsentiv</a:t>
            </a:r>
            <a:r>
              <a:rPr lang="nb-NO" dirty="0"/>
              <a:t>, vil det være behov for aktiv kognitivt engasjement, eller vil folk få hjelp gjennom en endring i utforming eller miljø som kan hjelpe dem til å endre atferd.</a:t>
            </a:r>
          </a:p>
          <a:p>
            <a:endParaRPr lang="nb-NO" dirty="0"/>
          </a:p>
        </p:txBody>
      </p:sp>
    </p:spTree>
    <p:extLst>
      <p:ext uri="{BB962C8B-B14F-4D97-AF65-F5344CB8AC3E}">
        <p14:creationId xmlns:p14="http://schemas.microsoft.com/office/powerpoint/2010/main" val="2535587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21</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56847295"/>
              </p:ext>
            </p:extLst>
          </p:nvPr>
        </p:nvGraphicFramePr>
        <p:xfrm>
          <a:off x="457200" y="1200150"/>
          <a:ext cx="8229600" cy="3315816"/>
        </p:xfrm>
        <a:graphic>
          <a:graphicData uri="http://schemas.openxmlformats.org/drawingml/2006/table">
            <a:tbl>
              <a:tblPr firstRow="1" bandRow="1">
                <a:tableStyleId>{5C22544A-7EE6-4342-B048-85BDC9FD1C3A}</a:tableStyleId>
              </a:tblPr>
              <a:tblGrid>
                <a:gridCol w="1810544"/>
                <a:gridCol w="6419056"/>
              </a:tblGrid>
              <a:tr h="305239">
                <a:tc>
                  <a:txBody>
                    <a:bodyPr/>
                    <a:lstStyle/>
                    <a:p>
                      <a:r>
                        <a:rPr lang="nb-NO" sz="1400" dirty="0" smtClean="0"/>
                        <a:t>Segmentnavn:</a:t>
                      </a:r>
                      <a:endParaRPr lang="nb-NO" sz="14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400" dirty="0" smtClean="0"/>
                    </a:p>
                  </a:txBody>
                  <a:tcPr marT="34290" marB="34290"/>
                </a:tc>
              </a:tr>
              <a:tr h="3010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b="1" dirty="0" smtClean="0">
                          <a:solidFill>
                            <a:schemeClr val="tx1"/>
                          </a:solidFill>
                        </a:rPr>
                        <a:t>Beskrivelse av tilbud/forslag</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400" b="0" dirty="0" smtClean="0">
                          <a:solidFill>
                            <a:schemeClr val="tx1"/>
                          </a:solidFill>
                        </a:rPr>
                        <a:t>(Er</a:t>
                      </a:r>
                      <a:r>
                        <a:rPr lang="nb-NO" sz="1400" b="0" baseline="0" dirty="0" smtClean="0">
                          <a:solidFill>
                            <a:schemeClr val="tx1"/>
                          </a:solidFill>
                        </a:rPr>
                        <a:t> det en negativ straff eller positiv belønning?)</a:t>
                      </a:r>
                      <a:endParaRPr lang="nb-NO" sz="1400" b="0" dirty="0" smtClean="0">
                        <a:solidFill>
                          <a:schemeClr val="tx1"/>
                        </a:solidFill>
                      </a:endParaRPr>
                    </a:p>
                    <a:p>
                      <a:endParaRPr lang="nb-NO" sz="1400" dirty="0"/>
                    </a:p>
                  </a:txBody>
                  <a:tcPr marT="34290" marB="34290"/>
                </a:tc>
                <a:tc>
                  <a:txBody>
                    <a:bodyPr/>
                    <a:lstStyle/>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a:p>
                  </a:txBody>
                  <a:tcPr marT="34290" marB="34290"/>
                </a:tc>
              </a:tr>
            </a:tbl>
          </a:graphicData>
        </a:graphic>
      </p:graphicFrame>
    </p:spTree>
    <p:extLst>
      <p:ext uri="{BB962C8B-B14F-4D97-AF65-F5344CB8AC3E}">
        <p14:creationId xmlns:p14="http://schemas.microsoft.com/office/powerpoint/2010/main" val="2705097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22: </a:t>
            </a:r>
            <a:r>
              <a:rPr lang="nb-NO" b="1" dirty="0"/>
              <a:t>Endelige </a:t>
            </a:r>
            <a:r>
              <a:rPr lang="nb-NO" b="1" dirty="0" smtClean="0"/>
              <a:t>intervensjonsbeskrivelser</a:t>
            </a:r>
            <a:endParaRPr lang="nb-NO" b="1" dirty="0"/>
          </a:p>
        </p:txBody>
      </p:sp>
      <p:sp>
        <p:nvSpPr>
          <p:cNvPr id="3" name="Plassholder for innhold 2"/>
          <p:cNvSpPr>
            <a:spLocks noGrp="1"/>
          </p:cNvSpPr>
          <p:nvPr>
            <p:ph idx="1"/>
          </p:nvPr>
        </p:nvSpPr>
        <p:spPr/>
        <p:txBody>
          <a:bodyPr>
            <a:normAutofit fontScale="92500" lnSpcReduction="10000"/>
          </a:bodyPr>
          <a:lstStyle/>
          <a:p>
            <a:pPr marL="0" indent="0">
              <a:buNone/>
            </a:pPr>
            <a:r>
              <a:rPr lang="nb-NO" b="1" dirty="0"/>
              <a:t>Bruk dette verktøyet for å beskrive alle typer intervensjon som dataene, innsikten, </a:t>
            </a:r>
            <a:r>
              <a:rPr lang="nb-NO" b="1" dirty="0" err="1"/>
              <a:t>atferdsmodelleringen</a:t>
            </a:r>
            <a:r>
              <a:rPr lang="nb-NO" b="1" dirty="0"/>
              <a:t> og innsiktsforskningen du har gjort, indikerer at kan </a:t>
            </a:r>
            <a:r>
              <a:rPr lang="nb-NO" b="1" dirty="0" smtClean="0"/>
              <a:t>fungere</a:t>
            </a:r>
          </a:p>
          <a:p>
            <a:pPr eaLnBrk="0"/>
            <a:endParaRPr lang="nb-NO" b="1" dirty="0"/>
          </a:p>
          <a:p>
            <a:pPr eaLnBrk="0"/>
            <a:r>
              <a:rPr lang="nb-NO" b="1" dirty="0" smtClean="0"/>
              <a:t>Hvordan </a:t>
            </a:r>
            <a:r>
              <a:rPr lang="nb-NO" b="1" dirty="0"/>
              <a:t>og hvorfor: </a:t>
            </a:r>
            <a:r>
              <a:rPr lang="nb-NO" dirty="0"/>
              <a:t>Denne oppsummeringen kan utvikles ved at du setter opp all viktig informasjon som er utviklet på de forrige trinnene i planleggingen og analysen. Denne beskrivelsen hjelper medarbeidere, samarbeidspartnere og sponsorer med å få et tydelig bilde av hvilken aktivitet som skal utføres overfor hvert målgruppesegment</a:t>
            </a:r>
            <a:r>
              <a:rPr lang="nb-NO" dirty="0" smtClean="0"/>
              <a:t>.</a:t>
            </a:r>
          </a:p>
          <a:p>
            <a:pPr eaLnBrk="0"/>
            <a:r>
              <a:rPr lang="nb-NO" dirty="0" smtClean="0"/>
              <a:t>Utarbeides for hver intervensjon</a:t>
            </a:r>
            <a:endParaRPr lang="nb-NO" dirty="0"/>
          </a:p>
          <a:p>
            <a:endParaRPr lang="nb-NO" dirty="0"/>
          </a:p>
        </p:txBody>
      </p:sp>
    </p:spTree>
    <p:extLst>
      <p:ext uri="{BB962C8B-B14F-4D97-AF65-F5344CB8AC3E}">
        <p14:creationId xmlns:p14="http://schemas.microsoft.com/office/powerpoint/2010/main" val="4220091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22</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88160963"/>
              </p:ext>
            </p:extLst>
          </p:nvPr>
        </p:nvGraphicFramePr>
        <p:xfrm>
          <a:off x="395536" y="1118715"/>
          <a:ext cx="8229600" cy="3680460"/>
        </p:xfrm>
        <a:graphic>
          <a:graphicData uri="http://schemas.openxmlformats.org/drawingml/2006/table">
            <a:tbl>
              <a:tblPr firstRow="1" bandRow="1">
                <a:tableStyleId>{5C22544A-7EE6-4342-B048-85BDC9FD1C3A}</a:tableStyleId>
              </a:tblPr>
              <a:tblGrid>
                <a:gridCol w="2952328"/>
                <a:gridCol w="5277272"/>
              </a:tblGrid>
              <a:tr h="472806">
                <a:tc>
                  <a:txBody>
                    <a:bodyPr/>
                    <a:lstStyle/>
                    <a:p>
                      <a:r>
                        <a:rPr lang="nb-NO" sz="1400" b="1" kern="1200" dirty="0" smtClean="0">
                          <a:solidFill>
                            <a:schemeClr val="bg1"/>
                          </a:solidFill>
                        </a:rPr>
                        <a:t>Målgruppe</a:t>
                      </a:r>
                      <a:endParaRPr lang="nb-NO" sz="1400" b="1" kern="1200" dirty="0">
                        <a:solidFill>
                          <a:schemeClr val="bg1"/>
                        </a:solidFill>
                        <a:latin typeface="+mn-lt"/>
                        <a:ea typeface="+mn-ea"/>
                        <a:cs typeface="+mn-cs"/>
                      </a:endParaRPr>
                    </a:p>
                  </a:txBody>
                  <a:tcPr marT="34290" marB="34290"/>
                </a:tc>
                <a:tc>
                  <a:txBody>
                    <a:bodyPr/>
                    <a:lstStyle/>
                    <a:p>
                      <a:endParaRPr lang="nb-NO" sz="1400" kern="1200" dirty="0" smtClean="0">
                        <a:solidFill>
                          <a:schemeClr val="dk1"/>
                        </a:solidFill>
                        <a:latin typeface="+mn-lt"/>
                        <a:ea typeface="+mn-ea"/>
                        <a:cs typeface="+mn-cs"/>
                      </a:endParaRPr>
                    </a:p>
                    <a:p>
                      <a:endParaRPr lang="nb-NO" sz="1400" kern="1200" dirty="0">
                        <a:solidFill>
                          <a:schemeClr val="dk1"/>
                        </a:solidFill>
                        <a:latin typeface="+mn-lt"/>
                        <a:ea typeface="+mn-ea"/>
                        <a:cs typeface="+mn-cs"/>
                      </a:endParaRPr>
                    </a:p>
                  </a:txBody>
                  <a:tcPr marT="34290" marB="34290">
                    <a:noFill/>
                  </a:tcPr>
                </a:tc>
              </a:tr>
              <a:tr h="472806">
                <a:tc>
                  <a:txBody>
                    <a:bodyPr/>
                    <a:lstStyle/>
                    <a:p>
                      <a:r>
                        <a:rPr lang="nb-NO" sz="1400" b="1" kern="1200" dirty="0" smtClean="0">
                          <a:solidFill>
                            <a:schemeClr val="bg1"/>
                          </a:solidFill>
                        </a:rPr>
                        <a:t>Mål</a:t>
                      </a:r>
                      <a:endParaRPr lang="nb-NO" sz="1400" b="1" kern="1200" dirty="0">
                        <a:solidFill>
                          <a:schemeClr val="bg1"/>
                        </a:solidFill>
                        <a:latin typeface="+mn-lt"/>
                        <a:ea typeface="+mn-ea"/>
                        <a:cs typeface="+mn-cs"/>
                      </a:endParaRPr>
                    </a:p>
                  </a:txBody>
                  <a:tcPr marT="34290" marB="34290">
                    <a:solidFill>
                      <a:schemeClr val="accent1"/>
                    </a:solidFill>
                  </a:tcPr>
                </a:tc>
                <a:tc>
                  <a:txBody>
                    <a:bodyPr/>
                    <a:lstStyle/>
                    <a:p>
                      <a:endParaRPr lang="nb-NO" sz="1400" dirty="0" smtClean="0"/>
                    </a:p>
                    <a:p>
                      <a:endParaRPr lang="nb-NO" sz="1400" dirty="0"/>
                    </a:p>
                  </a:txBody>
                  <a:tcPr marT="34290" marB="34290"/>
                </a:tc>
              </a:tr>
              <a:tr h="472806">
                <a:tc>
                  <a:txBody>
                    <a:bodyPr/>
                    <a:lstStyle/>
                    <a:p>
                      <a:r>
                        <a:rPr lang="nb-NO" sz="1400" b="1" kern="1200" dirty="0" err="1" smtClean="0">
                          <a:solidFill>
                            <a:schemeClr val="bg1"/>
                          </a:solidFill>
                        </a:rPr>
                        <a:t>SMARTe</a:t>
                      </a:r>
                      <a:r>
                        <a:rPr lang="nb-NO" sz="1400" b="1" kern="1200" dirty="0" smtClean="0">
                          <a:solidFill>
                            <a:schemeClr val="bg1"/>
                          </a:solidFill>
                        </a:rPr>
                        <a:t> mål</a:t>
                      </a:r>
                      <a:endParaRPr lang="nb-NO" sz="1400" b="1" kern="1200" dirty="0">
                        <a:solidFill>
                          <a:schemeClr val="bg1"/>
                        </a:solidFill>
                        <a:latin typeface="+mn-lt"/>
                        <a:ea typeface="+mn-ea"/>
                        <a:cs typeface="+mn-cs"/>
                      </a:endParaRPr>
                    </a:p>
                  </a:txBody>
                  <a:tcPr marT="34290" marB="34290">
                    <a:solidFill>
                      <a:schemeClr val="accent1"/>
                    </a:solidFill>
                  </a:tcPr>
                </a:tc>
                <a:tc>
                  <a:txBody>
                    <a:bodyPr/>
                    <a:lstStyle/>
                    <a:p>
                      <a:endParaRPr lang="nb-NO" sz="1400" dirty="0" smtClean="0"/>
                    </a:p>
                    <a:p>
                      <a:endParaRPr lang="nb-NO" sz="1400" dirty="0"/>
                    </a:p>
                  </a:txBody>
                  <a:tcPr marT="34290" marB="34290"/>
                </a:tc>
              </a:tr>
              <a:tr h="472806">
                <a:tc>
                  <a:txBody>
                    <a:bodyPr/>
                    <a:lstStyle/>
                    <a:p>
                      <a:r>
                        <a:rPr lang="nb-NO" sz="1400" b="1" kern="1200" dirty="0" smtClean="0">
                          <a:solidFill>
                            <a:schemeClr val="bg1"/>
                          </a:solidFill>
                        </a:rPr>
                        <a:t>Metode</a:t>
                      </a:r>
                      <a:endParaRPr lang="nb-NO" sz="1400" b="1" kern="1200" dirty="0">
                        <a:solidFill>
                          <a:schemeClr val="bg1"/>
                        </a:solidFill>
                        <a:latin typeface="+mn-lt"/>
                        <a:ea typeface="+mn-ea"/>
                        <a:cs typeface="+mn-cs"/>
                      </a:endParaRPr>
                    </a:p>
                  </a:txBody>
                  <a:tcPr marT="34290" marB="34290">
                    <a:solidFill>
                      <a:schemeClr val="accent1"/>
                    </a:solidFill>
                  </a:tcPr>
                </a:tc>
                <a:tc>
                  <a:txBody>
                    <a:bodyPr/>
                    <a:lstStyle/>
                    <a:p>
                      <a:endParaRPr lang="nb-NO" sz="1400" dirty="0" smtClean="0"/>
                    </a:p>
                    <a:p>
                      <a:endParaRPr lang="nb-NO" sz="1400" dirty="0"/>
                    </a:p>
                  </a:txBody>
                  <a:tcPr marT="34290" marB="34290"/>
                </a:tc>
              </a:tr>
              <a:tr h="472806">
                <a:tc>
                  <a:txBody>
                    <a:bodyPr/>
                    <a:lstStyle/>
                    <a:p>
                      <a:r>
                        <a:rPr lang="nb-NO" sz="1400" b="1" kern="1200" dirty="0" smtClean="0">
                          <a:solidFill>
                            <a:schemeClr val="bg1"/>
                          </a:solidFill>
                        </a:rPr>
                        <a:t>Budsjett og andre ressurser</a:t>
                      </a:r>
                      <a:endParaRPr lang="nb-NO" sz="1400" b="1" kern="1200" dirty="0">
                        <a:solidFill>
                          <a:schemeClr val="bg1"/>
                        </a:solidFill>
                        <a:latin typeface="+mn-lt"/>
                        <a:ea typeface="+mn-ea"/>
                        <a:cs typeface="+mn-cs"/>
                      </a:endParaRPr>
                    </a:p>
                  </a:txBody>
                  <a:tcPr marT="34290" marB="34290">
                    <a:solidFill>
                      <a:schemeClr val="accent1"/>
                    </a:solidFill>
                  </a:tcPr>
                </a:tc>
                <a:tc>
                  <a:txBody>
                    <a:bodyPr/>
                    <a:lstStyle/>
                    <a:p>
                      <a:endParaRPr lang="nb-NO" sz="1400" dirty="0" smtClean="0"/>
                    </a:p>
                    <a:p>
                      <a:endParaRPr lang="nb-NO" sz="1400" dirty="0"/>
                    </a:p>
                  </a:txBody>
                  <a:tcPr marT="34290" marB="34290"/>
                </a:tc>
              </a:tr>
              <a:tr h="472806">
                <a:tc>
                  <a:txBody>
                    <a:bodyPr/>
                    <a:lstStyle/>
                    <a:p>
                      <a:r>
                        <a:rPr lang="nb-NO" sz="1400" b="1" kern="1200" dirty="0" smtClean="0">
                          <a:solidFill>
                            <a:schemeClr val="bg1"/>
                          </a:solidFill>
                        </a:rPr>
                        <a:t>Intervensjonsform </a:t>
                      </a:r>
                      <a:r>
                        <a:rPr lang="nb-NO" sz="1400" b="0" kern="1200" dirty="0" smtClean="0">
                          <a:solidFill>
                            <a:schemeClr val="bg1"/>
                          </a:solidFill>
                        </a:rPr>
                        <a:t>(</a:t>
                      </a:r>
                      <a:r>
                        <a:rPr lang="nb-NO" sz="1400" b="0" kern="1200" dirty="0" err="1" smtClean="0">
                          <a:solidFill>
                            <a:schemeClr val="bg1"/>
                          </a:solidFill>
                        </a:rPr>
                        <a:t>smack</a:t>
                      </a:r>
                      <a:r>
                        <a:rPr lang="nb-NO" sz="1400" b="0" kern="1200" dirty="0" smtClean="0">
                          <a:solidFill>
                            <a:schemeClr val="bg1"/>
                          </a:solidFill>
                        </a:rPr>
                        <a:t>, </a:t>
                      </a:r>
                      <a:r>
                        <a:rPr lang="nb-NO" sz="1400" b="0" kern="1200" dirty="0" err="1" smtClean="0">
                          <a:solidFill>
                            <a:schemeClr val="bg1"/>
                          </a:solidFill>
                        </a:rPr>
                        <a:t>shove</a:t>
                      </a:r>
                      <a:r>
                        <a:rPr lang="nb-NO" sz="1400" b="0" kern="1200" dirty="0" smtClean="0">
                          <a:solidFill>
                            <a:schemeClr val="bg1"/>
                          </a:solidFill>
                        </a:rPr>
                        <a:t>, </a:t>
                      </a:r>
                      <a:r>
                        <a:rPr lang="nb-NO" sz="1400" b="0" kern="1200" dirty="0" err="1" smtClean="0">
                          <a:solidFill>
                            <a:schemeClr val="bg1"/>
                          </a:solidFill>
                        </a:rPr>
                        <a:t>nudge</a:t>
                      </a:r>
                      <a:r>
                        <a:rPr lang="nb-NO" sz="1400" b="0" kern="1200" dirty="0" smtClean="0">
                          <a:solidFill>
                            <a:schemeClr val="bg1"/>
                          </a:solidFill>
                        </a:rPr>
                        <a:t>, hug)</a:t>
                      </a:r>
                      <a:endParaRPr lang="nb-NO" sz="1400" b="0" kern="1200" dirty="0">
                        <a:solidFill>
                          <a:schemeClr val="bg1"/>
                        </a:solidFill>
                        <a:latin typeface="+mn-lt"/>
                        <a:ea typeface="+mn-ea"/>
                        <a:cs typeface="+mn-cs"/>
                      </a:endParaRPr>
                    </a:p>
                  </a:txBody>
                  <a:tcPr marT="34290" marB="34290">
                    <a:solidFill>
                      <a:schemeClr val="accent1"/>
                    </a:solidFill>
                  </a:tcPr>
                </a:tc>
                <a:tc>
                  <a:txBody>
                    <a:bodyPr/>
                    <a:lstStyle/>
                    <a:p>
                      <a:endParaRPr lang="nb-NO" sz="1400" dirty="0"/>
                    </a:p>
                  </a:txBody>
                  <a:tcPr marT="34290" marB="34290"/>
                </a:tc>
              </a:tr>
              <a:tr h="676477">
                <a:tc>
                  <a:txBody>
                    <a:bodyPr/>
                    <a:lstStyle/>
                    <a:p>
                      <a:r>
                        <a:rPr lang="nb-NO" sz="1400" b="1" kern="1200" dirty="0" smtClean="0">
                          <a:solidFill>
                            <a:schemeClr val="bg1"/>
                          </a:solidFill>
                        </a:rPr>
                        <a:t>Intervensjonstype </a:t>
                      </a:r>
                      <a:r>
                        <a:rPr lang="nb-NO" sz="1400" b="0" kern="1200" dirty="0" smtClean="0">
                          <a:solidFill>
                            <a:schemeClr val="bg1"/>
                          </a:solidFill>
                        </a:rPr>
                        <a:t>(kontroll, informasjon, utforming, opplæring, støtte)</a:t>
                      </a:r>
                      <a:endParaRPr lang="nb-NO" sz="1400" b="0" kern="1200" dirty="0">
                        <a:solidFill>
                          <a:schemeClr val="bg1"/>
                        </a:solidFill>
                        <a:latin typeface="+mn-lt"/>
                        <a:ea typeface="+mn-ea"/>
                        <a:cs typeface="+mn-cs"/>
                      </a:endParaRPr>
                    </a:p>
                  </a:txBody>
                  <a:tcPr marT="34290" marB="34290">
                    <a:solidFill>
                      <a:schemeClr val="accent1"/>
                    </a:solidFill>
                  </a:tcPr>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753709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Definere Avgrensning</a:t>
            </a:r>
            <a:br>
              <a:rPr lang="nb-NO" sz="2800" dirty="0" smtClean="0">
                <a:solidFill>
                  <a:schemeClr val="accent4">
                    <a:lumMod val="75000"/>
                  </a:schemeClr>
                </a:solidFill>
              </a:rPr>
            </a:br>
            <a:r>
              <a:rPr lang="nb-NO" sz="2800" dirty="0"/>
              <a:t>Verktøy </a:t>
            </a:r>
            <a:r>
              <a:rPr lang="nb-NO" sz="2800" dirty="0" smtClean="0"/>
              <a:t>22-26: </a:t>
            </a:r>
            <a:br>
              <a:rPr lang="nb-NO" sz="2800" dirty="0" smtClean="0"/>
            </a:br>
            <a:r>
              <a:rPr lang="nb-NO" sz="2800" dirty="0" smtClean="0"/>
              <a:t>Velge markedsføringsintervensjoner</a:t>
            </a:r>
            <a:endParaRPr lang="nb-NO" sz="2800" dirty="0"/>
          </a:p>
        </p:txBody>
      </p:sp>
      <p:sp>
        <p:nvSpPr>
          <p:cNvPr id="3" name="Plassholder for tekst 2"/>
          <p:cNvSpPr>
            <a:spLocks noGrp="1"/>
          </p:cNvSpPr>
          <p:nvPr>
            <p:ph type="body" idx="1"/>
          </p:nvPr>
        </p:nvSpPr>
        <p:spPr/>
        <p:txBody>
          <a:bodyPr/>
          <a:lstStyle/>
          <a:p>
            <a:endParaRPr lang="nb-NO" dirty="0"/>
          </a:p>
        </p:txBody>
      </p:sp>
      <p:sp>
        <p:nvSpPr>
          <p:cNvPr id="5" name="Ellipse 4"/>
          <p:cNvSpPr/>
          <p:nvPr/>
        </p:nvSpPr>
        <p:spPr>
          <a:xfrm rot="1720081">
            <a:off x="5869540" y="348752"/>
            <a:ext cx="3168352" cy="1512168"/>
          </a:xfrm>
          <a:prstGeom prst="ellipse">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a:t>5</a:t>
            </a:r>
          </a:p>
        </p:txBody>
      </p:sp>
    </p:spTree>
    <p:extLst>
      <p:ext uri="{BB962C8B-B14F-4D97-AF65-F5344CB8AC3E}">
        <p14:creationId xmlns:p14="http://schemas.microsoft.com/office/powerpoint/2010/main" val="66842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Insentiver og barrierer for atferdsendring </a:t>
            </a:r>
          </a:p>
        </p:txBody>
      </p:sp>
      <p:sp>
        <p:nvSpPr>
          <p:cNvPr id="3" name="Plassholder for innhold 2"/>
          <p:cNvSpPr>
            <a:spLocks noGrp="1"/>
          </p:cNvSpPr>
          <p:nvPr>
            <p:ph idx="1"/>
          </p:nvPr>
        </p:nvSpPr>
        <p:spPr/>
        <p:txBody>
          <a:bodyPr>
            <a:normAutofit fontScale="92500" lnSpcReduction="10000"/>
          </a:bodyPr>
          <a:lstStyle/>
          <a:p>
            <a:pPr marL="0" indent="0">
              <a:buNone/>
            </a:pPr>
            <a:r>
              <a:rPr lang="nb-NO" dirty="0"/>
              <a:t>Som angitt i figur </a:t>
            </a:r>
            <a:r>
              <a:rPr lang="nb-NO" dirty="0"/>
              <a:t>4</a:t>
            </a:r>
            <a:r>
              <a:rPr lang="nb-NO" dirty="0" smtClean="0"/>
              <a:t>, </a:t>
            </a:r>
            <a:r>
              <a:rPr lang="nb-NO" dirty="0"/>
              <a:t>analyserer sosial markedsføring både problematferd som må endres, og positiv atferd som må oppmuntres og støttes. Både eksisterende tilretteleggingsfaktorer og de miljømessige barrierene som oppstår når folk skal endre til ønsket atferd, vurderes. </a:t>
            </a:r>
            <a:endParaRPr lang="nb-NO" dirty="0" smtClean="0"/>
          </a:p>
          <a:p>
            <a:pPr marL="0" indent="0">
              <a:buNone/>
            </a:pPr>
            <a:endParaRPr lang="nb-NO" dirty="0"/>
          </a:p>
          <a:p>
            <a:pPr marL="0" indent="0">
              <a:buNone/>
            </a:pPr>
            <a:r>
              <a:rPr lang="nb-NO" dirty="0" smtClean="0"/>
              <a:t>Formålet er </a:t>
            </a:r>
            <a:r>
              <a:rPr lang="nb-NO" dirty="0"/>
              <a:t>å utvikle intervensjoner som fjerner eller reduserer barrierene for positiv helseatferd, for eksempel ved å redusere eller fjerne kostnader knyttet til bruk av vaksinasjonstilbudet. Et annet mål med sosial markedsføring er å forbedre tilretteleggende faktorer, for eksempel ved å arbeide for at bruk av vaksinasjonstilbudet skal bli en ønsket sosial norm.</a:t>
            </a:r>
          </a:p>
          <a:p>
            <a:endParaRPr lang="nb-NO" dirty="0"/>
          </a:p>
        </p:txBody>
      </p:sp>
    </p:spTree>
    <p:extLst>
      <p:ext uri="{BB962C8B-B14F-4D97-AF65-F5344CB8AC3E}">
        <p14:creationId xmlns:p14="http://schemas.microsoft.com/office/powerpoint/2010/main" val="82263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 under oppgave 5</a:t>
            </a:r>
            <a:endParaRPr lang="nb-NO" dirty="0"/>
          </a:p>
        </p:txBody>
      </p:sp>
      <p:sp>
        <p:nvSpPr>
          <p:cNvPr id="3" name="Plassholder for innhold 2"/>
          <p:cNvSpPr>
            <a:spLocks noGrp="1"/>
          </p:cNvSpPr>
          <p:nvPr>
            <p:ph idx="1"/>
          </p:nvPr>
        </p:nvSpPr>
        <p:spPr/>
        <p:txBody>
          <a:bodyPr/>
          <a:lstStyle/>
          <a:p>
            <a:pPr marL="36195" eaLnBrk="0" hangingPunct="0">
              <a:lnSpc>
                <a:spcPct val="115000"/>
              </a:lnSpc>
              <a:spcAft>
                <a:spcPts val="0"/>
              </a:spcAft>
            </a:pPr>
            <a:r>
              <a:rPr lang="nb-NO" sz="2400" spc="-10" dirty="0" smtClean="0"/>
              <a:t>Velge </a:t>
            </a:r>
            <a:r>
              <a:rPr lang="nb-NO" sz="2400" spc="-10" dirty="0"/>
              <a:t>intervensjoner </a:t>
            </a:r>
          </a:p>
          <a:p>
            <a:pPr marL="36195" eaLnBrk="0" hangingPunct="0">
              <a:lnSpc>
                <a:spcPct val="115000"/>
              </a:lnSpc>
              <a:spcAft>
                <a:spcPts val="0"/>
              </a:spcAft>
            </a:pPr>
            <a:r>
              <a:rPr lang="nb-NO" sz="2400" spc="-10" dirty="0" smtClean="0"/>
              <a:t>Kostnad-nytte-analyse </a:t>
            </a:r>
            <a:r>
              <a:rPr lang="nb-NO" sz="2400" spc="-10" dirty="0"/>
              <a:t>for intervensjoner </a:t>
            </a:r>
            <a:endParaRPr lang="nb-NO" sz="2400" spc="-10" dirty="0">
              <a:solidFill>
                <a:srgbClr val="000000"/>
              </a:solidFill>
              <a:latin typeface="Tahoma"/>
              <a:ea typeface="Batang"/>
              <a:cs typeface="Times New Roman"/>
            </a:endParaRPr>
          </a:p>
          <a:p>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70</a:t>
            </a:fld>
            <a:endParaRPr lang="nb-NO" dirty="0"/>
          </a:p>
        </p:txBody>
      </p:sp>
    </p:spTree>
    <p:extLst>
      <p:ext uri="{BB962C8B-B14F-4D97-AF65-F5344CB8AC3E}">
        <p14:creationId xmlns:p14="http://schemas.microsoft.com/office/powerpoint/2010/main" val="2261870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dirty="0" smtClean="0"/>
              <a:t>Verktøy 23: </a:t>
            </a:r>
            <a:r>
              <a:rPr lang="nb-NO" b="1" dirty="0" smtClean="0"/>
              <a:t>Vurdering av </a:t>
            </a:r>
            <a:r>
              <a:rPr lang="nb-NO" b="1" dirty="0" smtClean="0"/>
              <a:t>intervensjons-alternativer</a:t>
            </a:r>
            <a:endParaRPr lang="nb-NO" b="1" dirty="0"/>
          </a:p>
        </p:txBody>
      </p:sp>
      <p:sp>
        <p:nvSpPr>
          <p:cNvPr id="5" name="Plassholder for innhold 4"/>
          <p:cNvSpPr>
            <a:spLocks noGrp="1"/>
          </p:cNvSpPr>
          <p:nvPr>
            <p:ph idx="1"/>
          </p:nvPr>
        </p:nvSpPr>
        <p:spPr/>
        <p:txBody>
          <a:bodyPr/>
          <a:lstStyle/>
          <a:p>
            <a:pPr marL="0" indent="0">
              <a:buNone/>
            </a:pPr>
            <a:r>
              <a:rPr lang="nb-NO" b="1" dirty="0" smtClean="0"/>
              <a:t>Bruk </a:t>
            </a:r>
            <a:r>
              <a:rPr lang="nb-NO" b="1" dirty="0"/>
              <a:t>dette verktøyet for å </a:t>
            </a:r>
            <a:r>
              <a:rPr lang="nb-NO" b="1" dirty="0" smtClean="0"/>
              <a:t>vurdere </a:t>
            </a:r>
            <a:r>
              <a:rPr lang="nb-NO" b="1" dirty="0"/>
              <a:t>alle alternativene du definerer med verktøy 22</a:t>
            </a:r>
          </a:p>
          <a:p>
            <a:pPr marL="0" indent="0">
              <a:buNone/>
            </a:pPr>
            <a:endParaRPr lang="nb-NO" dirty="0"/>
          </a:p>
        </p:txBody>
      </p:sp>
    </p:spTree>
    <p:extLst>
      <p:ext uri="{BB962C8B-B14F-4D97-AF65-F5344CB8AC3E}">
        <p14:creationId xmlns:p14="http://schemas.microsoft.com/office/powerpoint/2010/main" val="11903584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23</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35599617"/>
              </p:ext>
            </p:extLst>
          </p:nvPr>
        </p:nvGraphicFramePr>
        <p:xfrm>
          <a:off x="179512" y="1118715"/>
          <a:ext cx="8784976" cy="4015740"/>
        </p:xfrm>
        <a:graphic>
          <a:graphicData uri="http://schemas.openxmlformats.org/drawingml/2006/table">
            <a:tbl>
              <a:tblPr firstRow="1" bandRow="1">
                <a:tableStyleId>{21E4AEA4-8DFA-4A89-87EB-49C32662AFE0}</a:tableStyleId>
              </a:tblPr>
              <a:tblGrid>
                <a:gridCol w="3997109"/>
                <a:gridCol w="4787867"/>
              </a:tblGrid>
              <a:tr h="278130">
                <a:tc gridSpan="2">
                  <a:txBody>
                    <a:bodyPr/>
                    <a:lstStyle/>
                    <a:p>
                      <a:r>
                        <a:rPr lang="nb-NO" sz="1400" dirty="0" smtClean="0"/>
                        <a:t>Intervensjon</a:t>
                      </a:r>
                      <a:r>
                        <a:rPr lang="nb-NO" sz="1400" dirty="0" smtClean="0"/>
                        <a:t>:</a:t>
                      </a:r>
                    </a:p>
                    <a:p>
                      <a:endParaRPr lang="nb-NO" sz="1400" dirty="0"/>
                    </a:p>
                  </a:txBody>
                  <a:tcPr marT="34290" marB="34290"/>
                </a:tc>
                <a:tc hMerge="1">
                  <a:txBody>
                    <a:bodyPr/>
                    <a:lstStyle/>
                    <a:p>
                      <a:endParaRPr lang="nb-NO" dirty="0"/>
                    </a:p>
                  </a:txBody>
                  <a:tcPr/>
                </a:tc>
              </a:tr>
              <a:tr h="800100">
                <a:tc>
                  <a:txBody>
                    <a:bodyPr/>
                    <a:lstStyle/>
                    <a:p>
                      <a:r>
                        <a:rPr lang="nb-NO" sz="1200" dirty="0" smtClean="0"/>
                        <a:t>Egnethet </a:t>
                      </a:r>
                    </a:p>
                    <a:p>
                      <a:r>
                        <a:rPr lang="nb-NO" sz="1200" dirty="0" smtClean="0"/>
                        <a:t>(tar</a:t>
                      </a:r>
                      <a:r>
                        <a:rPr lang="nb-NO" sz="1200" baseline="0" dirty="0" smtClean="0"/>
                        <a:t> det hensyn til analysen, er det bærekraftig, samsvarer det med visjon og etikk?</a:t>
                      </a:r>
                      <a:endParaRPr lang="nb-NO" sz="1200" dirty="0"/>
                    </a:p>
                  </a:txBody>
                  <a:tcPr marT="34290" marB="34290"/>
                </a:tc>
                <a:tc>
                  <a:txBody>
                    <a:bodyPr/>
                    <a:lstStyle/>
                    <a:p>
                      <a:endParaRPr lang="nb-NO" sz="1400" dirty="0"/>
                    </a:p>
                  </a:txBody>
                  <a:tcPr marT="34290" marB="34290"/>
                </a:tc>
              </a:tr>
              <a:tr h="434340">
                <a:tc>
                  <a:txBody>
                    <a:bodyPr/>
                    <a:lstStyle/>
                    <a:p>
                      <a:r>
                        <a:rPr lang="nb-NO" sz="1200" dirty="0" smtClean="0"/>
                        <a:t>Realisme</a:t>
                      </a:r>
                    </a:p>
                    <a:p>
                      <a:r>
                        <a:rPr lang="nb-NO" sz="1200" dirty="0" smtClean="0"/>
                        <a:t>(er målene realistiske?)</a:t>
                      </a:r>
                      <a:endParaRPr lang="nb-NO" sz="1200" dirty="0"/>
                    </a:p>
                  </a:txBody>
                  <a:tcPr marT="34290" marB="34290"/>
                </a:tc>
                <a:tc>
                  <a:txBody>
                    <a:bodyPr/>
                    <a:lstStyle/>
                    <a:p>
                      <a:endParaRPr lang="nb-NO" sz="1400"/>
                    </a:p>
                  </a:txBody>
                  <a:tcPr marT="34290" marB="34290"/>
                </a:tc>
              </a:tr>
              <a:tr h="617220">
                <a:tc>
                  <a:txBody>
                    <a:bodyPr/>
                    <a:lstStyle/>
                    <a:p>
                      <a:r>
                        <a:rPr lang="nb-NO" sz="1200" dirty="0" smtClean="0"/>
                        <a:t>Konsekvens</a:t>
                      </a:r>
                    </a:p>
                    <a:p>
                      <a:r>
                        <a:rPr lang="nb-NO" sz="1200" dirty="0" smtClean="0"/>
                        <a:t>(utfyller alle</a:t>
                      </a:r>
                      <a:r>
                        <a:rPr lang="nb-NO" sz="1200" baseline="0" dirty="0" smtClean="0"/>
                        <a:t> elementene i strategien hverandre?)</a:t>
                      </a:r>
                      <a:endParaRPr lang="nb-NO" sz="1200" dirty="0"/>
                    </a:p>
                  </a:txBody>
                  <a:tcPr marT="34290" marB="34290"/>
                </a:tc>
                <a:tc>
                  <a:txBody>
                    <a:bodyPr/>
                    <a:lstStyle/>
                    <a:p>
                      <a:endParaRPr lang="nb-NO" sz="1400"/>
                    </a:p>
                  </a:txBody>
                  <a:tcPr marT="34290" marB="34290"/>
                </a:tc>
              </a:tr>
              <a:tr h="434340">
                <a:tc>
                  <a:txBody>
                    <a:bodyPr/>
                    <a:lstStyle/>
                    <a:p>
                      <a:r>
                        <a:rPr lang="nb-NO" sz="1200" dirty="0" smtClean="0"/>
                        <a:t>Gjennomførbarhet</a:t>
                      </a:r>
                    </a:p>
                    <a:p>
                      <a:r>
                        <a:rPr lang="nb-NO" sz="1200" dirty="0" smtClean="0"/>
                        <a:t>(har du tid,</a:t>
                      </a:r>
                      <a:r>
                        <a:rPr lang="nb-NO" sz="1200" baseline="0" dirty="0" smtClean="0"/>
                        <a:t> ressurser, kunnskap, ekspertise?)</a:t>
                      </a:r>
                      <a:endParaRPr lang="nb-NO" sz="1200" dirty="0"/>
                    </a:p>
                  </a:txBody>
                  <a:tcPr marT="34290" marB="34290"/>
                </a:tc>
                <a:tc>
                  <a:txBody>
                    <a:bodyPr/>
                    <a:lstStyle/>
                    <a:p>
                      <a:endParaRPr lang="nb-NO" sz="1400"/>
                    </a:p>
                  </a:txBody>
                  <a:tcPr marT="34290" marB="34290"/>
                </a:tc>
              </a:tr>
              <a:tr h="617220">
                <a:tc>
                  <a:txBody>
                    <a:bodyPr/>
                    <a:lstStyle/>
                    <a:p>
                      <a:r>
                        <a:rPr lang="nb-NO" sz="1200" dirty="0" smtClean="0"/>
                        <a:t>Risikoer</a:t>
                      </a:r>
                    </a:p>
                    <a:p>
                      <a:r>
                        <a:rPr lang="nb-NO" sz="1200" dirty="0" smtClean="0"/>
                        <a:t>(Hva er risikoene, og hvordan kan du håndtere dem?)</a:t>
                      </a:r>
                      <a:endParaRPr lang="nb-NO" sz="1200" dirty="0"/>
                    </a:p>
                  </a:txBody>
                  <a:tcPr marT="34290" marB="34290"/>
                </a:tc>
                <a:tc>
                  <a:txBody>
                    <a:bodyPr/>
                    <a:lstStyle/>
                    <a:p>
                      <a:endParaRPr lang="nb-NO" sz="1400" dirty="0"/>
                    </a:p>
                  </a:txBody>
                  <a:tcPr marT="34290" marB="34290"/>
                </a:tc>
              </a:tr>
              <a:tr h="617220">
                <a:tc>
                  <a:txBody>
                    <a:bodyPr/>
                    <a:lstStyle/>
                    <a:p>
                      <a:r>
                        <a:rPr lang="nb-NO" sz="1200" dirty="0" smtClean="0"/>
                        <a:t>Belønninger</a:t>
                      </a:r>
                    </a:p>
                    <a:p>
                      <a:r>
                        <a:rPr lang="nb-NO" sz="1200" dirty="0" smtClean="0"/>
                        <a:t>(er de planlagte resultatene verdt investeringen?)</a:t>
                      </a:r>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410660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24: </a:t>
            </a:r>
            <a:r>
              <a:rPr lang="nb-NO" b="1" dirty="0"/>
              <a:t>Registrering av etiske spørsmål og </a:t>
            </a:r>
            <a:r>
              <a:rPr lang="nb-NO" b="1" dirty="0" smtClean="0"/>
              <a:t>aktuelle tiltak</a:t>
            </a:r>
            <a:endParaRPr lang="nb-NO" b="1" dirty="0"/>
          </a:p>
        </p:txBody>
      </p:sp>
      <p:sp>
        <p:nvSpPr>
          <p:cNvPr id="3" name="Plassholder for innhold 2"/>
          <p:cNvSpPr>
            <a:spLocks noGrp="1"/>
          </p:cNvSpPr>
          <p:nvPr>
            <p:ph idx="1"/>
          </p:nvPr>
        </p:nvSpPr>
        <p:spPr/>
        <p:txBody>
          <a:bodyPr/>
          <a:lstStyle/>
          <a:p>
            <a:pPr marL="0" indent="0">
              <a:buNone/>
            </a:pPr>
            <a:r>
              <a:rPr lang="nb-NO" b="1" dirty="0"/>
              <a:t>Du bør også bruke dette verktøyet når du evaluerer potensielle intervensjonsalternativer sammen med verktøy </a:t>
            </a:r>
            <a:r>
              <a:rPr lang="nb-NO" b="1" dirty="0" smtClean="0"/>
              <a:t>23</a:t>
            </a:r>
          </a:p>
          <a:p>
            <a:pPr marL="0" indent="0">
              <a:buNone/>
            </a:pPr>
            <a:endParaRPr lang="nb-NO" b="1" dirty="0"/>
          </a:p>
          <a:p>
            <a:pPr eaLnBrk="0"/>
            <a:r>
              <a:rPr lang="nb-NO" b="1" dirty="0" smtClean="0"/>
              <a:t>Hvordan </a:t>
            </a:r>
            <a:r>
              <a:rPr lang="nb-NO" b="1" dirty="0"/>
              <a:t>og hvorfor:</a:t>
            </a:r>
            <a:r>
              <a:rPr lang="nb-NO" dirty="0"/>
              <a:t> Du kan bruke dette verktøyet for å registrere alle relevante etiske spørsmål som kan oppstå som en del av et program. Hvert etiske spørsmål som registreres, skal følges av en tiltaksplan for å håndtere det.</a:t>
            </a:r>
          </a:p>
          <a:p>
            <a:endParaRPr lang="nb-NO" dirty="0"/>
          </a:p>
        </p:txBody>
      </p:sp>
    </p:spTree>
    <p:extLst>
      <p:ext uri="{BB962C8B-B14F-4D97-AF65-F5344CB8AC3E}">
        <p14:creationId xmlns:p14="http://schemas.microsoft.com/office/powerpoint/2010/main" val="38444724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24</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686104784"/>
              </p:ext>
            </p:extLst>
          </p:nvPr>
        </p:nvGraphicFramePr>
        <p:xfrm>
          <a:off x="457200" y="1200150"/>
          <a:ext cx="8229600" cy="3253740"/>
        </p:xfrm>
        <a:graphic>
          <a:graphicData uri="http://schemas.openxmlformats.org/drawingml/2006/table">
            <a:tbl>
              <a:tblPr firstRow="1" bandRow="1">
                <a:tableStyleId>{21E4AEA4-8DFA-4A89-87EB-49C32662AFE0}</a:tableStyleId>
              </a:tblPr>
              <a:tblGrid>
                <a:gridCol w="4114800"/>
                <a:gridCol w="4114800"/>
              </a:tblGrid>
              <a:tr h="278130">
                <a:tc>
                  <a:txBody>
                    <a:bodyPr/>
                    <a:lstStyle/>
                    <a:p>
                      <a:r>
                        <a:rPr lang="nb-NO" sz="1400" dirty="0" smtClean="0"/>
                        <a:t>Spørsmål:</a:t>
                      </a:r>
                      <a:endParaRPr lang="nb-NO" sz="1400" dirty="0"/>
                    </a:p>
                  </a:txBody>
                  <a:tcPr marT="34290" marB="34290"/>
                </a:tc>
                <a:tc>
                  <a:txBody>
                    <a:bodyPr/>
                    <a:lstStyle/>
                    <a:p>
                      <a:r>
                        <a:rPr lang="nb-NO" sz="1400" dirty="0" smtClean="0"/>
                        <a:t>Slik</a:t>
                      </a:r>
                      <a:r>
                        <a:rPr lang="nb-NO" sz="1400" baseline="0" dirty="0" smtClean="0"/>
                        <a:t> håndterer du det:</a:t>
                      </a:r>
                      <a:endParaRPr lang="nb-NO" sz="1400" dirty="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a:p>
                  </a:txBody>
                  <a:tcPr marT="34290" marB="34290"/>
                </a:tc>
              </a:tr>
              <a:tr h="480060">
                <a:tc>
                  <a:txBody>
                    <a:bodyPr/>
                    <a:lstStyle/>
                    <a:p>
                      <a:endParaRPr lang="nb-NO" sz="1400" dirty="0" smtClean="0"/>
                    </a:p>
                    <a:p>
                      <a:endParaRPr lang="nb-NO" sz="1400" dirty="0" smtClean="0"/>
                    </a:p>
                  </a:txBody>
                  <a:tcPr marT="34290" marB="34290"/>
                </a:tc>
                <a:tc>
                  <a:txBody>
                    <a:bodyPr/>
                    <a:lstStyle/>
                    <a:p>
                      <a:endParaRPr lang="nb-NO" sz="140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a:p>
                  </a:txBody>
                  <a:tcPr marT="34290" marB="34290"/>
                </a:tc>
              </a:tr>
              <a:tr h="480060">
                <a:tc>
                  <a:txBody>
                    <a:bodyPr/>
                    <a:lstStyle/>
                    <a:p>
                      <a:endParaRPr lang="nb-NO" sz="1400" dirty="0" smtClean="0"/>
                    </a:p>
                    <a:p>
                      <a:endParaRPr lang="nb-NO" sz="1400" dirty="0"/>
                    </a:p>
                  </a:txBody>
                  <a:tcPr marT="34290" marB="34290"/>
                </a:tc>
                <a:tc>
                  <a:txBody>
                    <a:bodyPr/>
                    <a:lstStyle/>
                    <a:p>
                      <a:endParaRPr lang="nb-NO" sz="1400" dirty="0"/>
                    </a:p>
                  </a:txBody>
                  <a:tcPr marT="34290" marB="34290"/>
                </a:tc>
              </a:tr>
              <a:tr h="480060">
                <a:tc>
                  <a:txBody>
                    <a:bodyPr/>
                    <a:lstStyle/>
                    <a:p>
                      <a:endParaRPr lang="nb-NO" sz="1400" dirty="0"/>
                    </a:p>
                  </a:txBody>
                  <a:tcPr marT="34290" marB="34290"/>
                </a:tc>
                <a:tc>
                  <a:txBody>
                    <a:bodyPr/>
                    <a:lstStyle/>
                    <a:p>
                      <a:endParaRPr lang="nb-NO" sz="1400" dirty="0" smtClean="0"/>
                    </a:p>
                    <a:p>
                      <a:endParaRPr lang="nb-NO" sz="1400" dirty="0"/>
                    </a:p>
                  </a:txBody>
                  <a:tcPr marT="34290" marB="34290"/>
                </a:tc>
              </a:tr>
            </a:tbl>
          </a:graphicData>
        </a:graphic>
      </p:graphicFrame>
    </p:spTree>
    <p:extLst>
      <p:ext uri="{BB962C8B-B14F-4D97-AF65-F5344CB8AC3E}">
        <p14:creationId xmlns:p14="http://schemas.microsoft.com/office/powerpoint/2010/main" val="3052633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dirty="0"/>
              <a:t/>
            </a:r>
            <a:br>
              <a:rPr lang="nb-NO" dirty="0"/>
            </a:br>
            <a:r>
              <a:rPr lang="nb-NO" sz="3600" dirty="0"/>
              <a:t>Verktøy 25: </a:t>
            </a:r>
            <a:r>
              <a:rPr lang="nb-NO" sz="3600" b="1" dirty="0"/>
              <a:t>Begrunnelse for anbefalingene ut fra innsikt, data, teori og testtrinnevaluering</a:t>
            </a:r>
            <a:endParaRPr lang="nb-NO" b="1" dirty="0"/>
          </a:p>
        </p:txBody>
      </p:sp>
      <p:sp>
        <p:nvSpPr>
          <p:cNvPr id="3" name="Plassholder for innhold 2"/>
          <p:cNvSpPr>
            <a:spLocks noGrp="1"/>
          </p:cNvSpPr>
          <p:nvPr>
            <p:ph idx="1"/>
          </p:nvPr>
        </p:nvSpPr>
        <p:spPr/>
        <p:txBody>
          <a:bodyPr>
            <a:normAutofit fontScale="92500" lnSpcReduction="10000"/>
          </a:bodyPr>
          <a:lstStyle/>
          <a:p>
            <a:pPr marL="0" indent="0">
              <a:buNone/>
            </a:pPr>
            <a:endParaRPr lang="nb-NO" b="1" dirty="0" smtClean="0"/>
          </a:p>
          <a:p>
            <a:pPr marL="0" indent="0">
              <a:buNone/>
            </a:pPr>
            <a:r>
              <a:rPr lang="nb-NO" b="1" dirty="0" smtClean="0"/>
              <a:t>Bruk </a:t>
            </a:r>
            <a:r>
              <a:rPr lang="nb-NO" b="1" dirty="0"/>
              <a:t>dette verktøyet for å begrunne de endelige anbefalingene dine om hvilken intervensjonsmiks du vil bruke for å påvirke atferden for hvert </a:t>
            </a:r>
            <a:r>
              <a:rPr lang="nb-NO" b="1" dirty="0" smtClean="0"/>
              <a:t>målgruppesegment</a:t>
            </a:r>
          </a:p>
          <a:p>
            <a:pPr marL="0" indent="0">
              <a:buNone/>
            </a:pPr>
            <a:r>
              <a:rPr lang="nb-NO" b="1" dirty="0" smtClean="0"/>
              <a:t> </a:t>
            </a:r>
          </a:p>
          <a:p>
            <a:r>
              <a:rPr lang="nb-NO" b="1" dirty="0" smtClean="0"/>
              <a:t>Hvordan </a:t>
            </a:r>
            <a:r>
              <a:rPr lang="nb-NO" b="1" dirty="0"/>
              <a:t>og hvorfor:</a:t>
            </a:r>
            <a:r>
              <a:rPr lang="nb-NO" dirty="0"/>
              <a:t> Oppsummer innsikten og funnene fra testtrinnet som gjelder segmentering, mål, intervensjonstyper og </a:t>
            </a:r>
            <a:r>
              <a:rPr lang="nb-NO" dirty="0" smtClean="0"/>
              <a:t>–former, </a:t>
            </a:r>
            <a:r>
              <a:rPr lang="nb-NO" dirty="0"/>
              <a:t>samt eventuelle spesifikke intervensjonsfunksjoner. Denne registreringen definerer logikk og innsikt for programmet og bidrar til både den videre prosessen og effekten.</a:t>
            </a:r>
          </a:p>
          <a:p>
            <a:endParaRPr lang="nb-NO" dirty="0"/>
          </a:p>
        </p:txBody>
      </p:sp>
    </p:spTree>
    <p:extLst>
      <p:ext uri="{BB962C8B-B14F-4D97-AF65-F5344CB8AC3E}">
        <p14:creationId xmlns:p14="http://schemas.microsoft.com/office/powerpoint/2010/main" val="2394953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25</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42719700"/>
              </p:ext>
            </p:extLst>
          </p:nvPr>
        </p:nvGraphicFramePr>
        <p:xfrm>
          <a:off x="457200" y="1200150"/>
          <a:ext cx="8229600" cy="1973580"/>
        </p:xfrm>
        <a:graphic>
          <a:graphicData uri="http://schemas.openxmlformats.org/drawingml/2006/table">
            <a:tbl>
              <a:tblPr firstRow="1" bandRow="1">
                <a:tableStyleId>{21E4AEA4-8DFA-4A89-87EB-49C32662AFE0}</a:tableStyleId>
              </a:tblPr>
              <a:tblGrid>
                <a:gridCol w="8229600"/>
              </a:tblGrid>
              <a:tr h="278130">
                <a:tc>
                  <a:txBody>
                    <a:bodyPr/>
                    <a:lstStyle/>
                    <a:p>
                      <a:r>
                        <a:rPr lang="nb-NO" sz="1400" dirty="0" smtClean="0"/>
                        <a:t>Oppsummering av anbefalinger:</a:t>
                      </a:r>
                    </a:p>
                  </a:txBody>
                  <a:tcPr marT="34290" marB="34290"/>
                </a:tc>
              </a:tr>
              <a:tr h="278130">
                <a:tc>
                  <a:txBody>
                    <a:bodyPr/>
                    <a:lstStyle/>
                    <a:p>
                      <a:endParaRPr lang="nb-NO" sz="1400" dirty="0"/>
                    </a:p>
                  </a:txBody>
                  <a:tcPr marT="34290" marB="34290"/>
                </a:tc>
              </a:tr>
              <a:tr h="278130">
                <a:tc>
                  <a:txBody>
                    <a:bodyPr/>
                    <a:lstStyle/>
                    <a:p>
                      <a:endParaRPr lang="nb-NO" sz="1400"/>
                    </a:p>
                  </a:txBody>
                  <a:tcPr marT="34290" marB="34290"/>
                </a:tc>
              </a:tr>
              <a:tr h="278130">
                <a:tc>
                  <a:txBody>
                    <a:bodyPr/>
                    <a:lstStyle/>
                    <a:p>
                      <a:endParaRPr lang="nb-NO" sz="1400" dirty="0"/>
                    </a:p>
                  </a:txBody>
                  <a:tcPr marT="34290" marB="34290"/>
                </a:tc>
              </a:tr>
              <a:tr h="278130">
                <a:tc>
                  <a:txBody>
                    <a:bodyPr/>
                    <a:lstStyle/>
                    <a:p>
                      <a:endParaRPr lang="nb-NO" sz="1400" dirty="0"/>
                    </a:p>
                  </a:txBody>
                  <a:tcPr marT="34290" marB="34290"/>
                </a:tc>
              </a:tr>
              <a:tr h="278130">
                <a:tc>
                  <a:txBody>
                    <a:bodyPr/>
                    <a:lstStyle/>
                    <a:p>
                      <a:endParaRPr lang="nb-NO" sz="1400" dirty="0"/>
                    </a:p>
                  </a:txBody>
                  <a:tcPr marT="34290" marB="34290"/>
                </a:tc>
              </a:tr>
              <a:tr h="278130">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9861069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26: </a:t>
            </a:r>
            <a:r>
              <a:rPr lang="nb-NO" b="1" dirty="0"/>
              <a:t>Første </a:t>
            </a:r>
            <a:r>
              <a:rPr lang="nb-NO" b="1" dirty="0" smtClean="0"/>
              <a:t>intervensjonsmatrise</a:t>
            </a:r>
            <a:endParaRPr lang="nb-NO" b="1" dirty="0"/>
          </a:p>
        </p:txBody>
      </p:sp>
      <p:sp>
        <p:nvSpPr>
          <p:cNvPr id="3" name="Plassholder for innhold 2"/>
          <p:cNvSpPr>
            <a:spLocks noGrp="1"/>
          </p:cNvSpPr>
          <p:nvPr>
            <p:ph idx="1"/>
          </p:nvPr>
        </p:nvSpPr>
        <p:spPr/>
        <p:txBody>
          <a:bodyPr/>
          <a:lstStyle/>
          <a:p>
            <a:pPr marL="0" indent="0">
              <a:buNone/>
            </a:pPr>
            <a:r>
              <a:rPr lang="nb-NO" b="1" dirty="0"/>
              <a:t>Bruk dette verktøyet for å registrere den første intervensjonsmiksen som skal testes for hvert målgruppesegment</a:t>
            </a:r>
          </a:p>
          <a:p>
            <a:pPr eaLnBrk="0"/>
            <a:endParaRPr lang="nb-NO" dirty="0" smtClean="0"/>
          </a:p>
          <a:p>
            <a:pPr eaLnBrk="0"/>
            <a:r>
              <a:rPr lang="nb-NO" dirty="0" smtClean="0"/>
              <a:t>Definerer </a:t>
            </a:r>
            <a:r>
              <a:rPr lang="nb-NO" dirty="0"/>
              <a:t>intervensjonsmiksen du vil teste for å påvirke atferden for hver ønsket atferd og hvert målgruppesegment</a:t>
            </a:r>
          </a:p>
          <a:p>
            <a:endParaRPr lang="nb-NO" dirty="0"/>
          </a:p>
        </p:txBody>
      </p:sp>
    </p:spTree>
    <p:extLst>
      <p:ext uri="{BB962C8B-B14F-4D97-AF65-F5344CB8AC3E}">
        <p14:creationId xmlns:p14="http://schemas.microsoft.com/office/powerpoint/2010/main" val="2537074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26</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18749496"/>
              </p:ext>
            </p:extLst>
          </p:nvPr>
        </p:nvGraphicFramePr>
        <p:xfrm>
          <a:off x="457200" y="1200150"/>
          <a:ext cx="8229600" cy="3040380"/>
        </p:xfrm>
        <a:graphic>
          <a:graphicData uri="http://schemas.openxmlformats.org/drawingml/2006/table">
            <a:tbl>
              <a:tblPr firstRow="1" bandRow="1">
                <a:tableStyleId>{21E4AEA4-8DFA-4A89-87EB-49C32662AFE0}</a:tableStyleId>
              </a:tblPr>
              <a:tblGrid>
                <a:gridCol w="1371600"/>
                <a:gridCol w="1371600"/>
                <a:gridCol w="1371600"/>
                <a:gridCol w="1371600"/>
                <a:gridCol w="1371600"/>
                <a:gridCol w="1371600"/>
              </a:tblGrid>
              <a:tr h="278130">
                <a:tc gridSpan="3">
                  <a:txBody>
                    <a:bodyPr/>
                    <a:lstStyle/>
                    <a:p>
                      <a:r>
                        <a:rPr lang="nb-NO" sz="1400" dirty="0" smtClean="0"/>
                        <a:t>Målgruppe:</a:t>
                      </a:r>
                      <a:endParaRPr lang="nb-NO" sz="1400" dirty="0"/>
                    </a:p>
                  </a:txBody>
                  <a:tcPr marT="34290" marB="34290"/>
                </a:tc>
                <a:tc hMerge="1">
                  <a:txBody>
                    <a:bodyPr/>
                    <a:lstStyle/>
                    <a:p>
                      <a:endParaRPr lang="nb-NO"/>
                    </a:p>
                  </a:txBody>
                  <a:tcPr/>
                </a:tc>
                <a:tc hMerge="1">
                  <a:txBody>
                    <a:bodyPr/>
                    <a:lstStyle/>
                    <a:p>
                      <a:endParaRPr lang="nb-NO" dirty="0"/>
                    </a:p>
                  </a:txBody>
                  <a:tcPr/>
                </a:tc>
                <a:tc gridSpan="3">
                  <a:txBody>
                    <a:bodyPr/>
                    <a:lstStyle/>
                    <a:p>
                      <a:r>
                        <a:rPr lang="nb-NO" sz="1400" dirty="0" smtClean="0"/>
                        <a:t>Atferd:</a:t>
                      </a:r>
                      <a:endParaRPr lang="nb-NO" sz="1400" dirty="0"/>
                    </a:p>
                  </a:txBody>
                  <a:tcPr marT="34290" marB="34290"/>
                </a:tc>
                <a:tc hMerge="1">
                  <a:txBody>
                    <a:bodyPr/>
                    <a:lstStyle/>
                    <a:p>
                      <a:endParaRPr lang="nb-NO"/>
                    </a:p>
                  </a:txBody>
                  <a:tcPr/>
                </a:tc>
                <a:tc hMerge="1">
                  <a:txBody>
                    <a:bodyPr/>
                    <a:lstStyle/>
                    <a:p>
                      <a:endParaRPr lang="nb-NO" dirty="0"/>
                    </a:p>
                  </a:txBody>
                  <a:tcPr/>
                </a:tc>
              </a:tr>
              <a:tr h="278130">
                <a:tc gridSpan="2">
                  <a:txBody>
                    <a:bodyPr/>
                    <a:lstStyle/>
                    <a:p>
                      <a:r>
                        <a:rPr lang="nb-NO" sz="1400" dirty="0" smtClean="0"/>
                        <a:t>Intervensjonstype:</a:t>
                      </a:r>
                      <a:endParaRPr lang="nb-NO" sz="1400" dirty="0"/>
                    </a:p>
                  </a:txBody>
                  <a:tcPr marT="34290" marB="34290"/>
                </a:tc>
                <a:tc hMerge="1">
                  <a:txBody>
                    <a:bodyPr/>
                    <a:lstStyle/>
                    <a:p>
                      <a:endParaRPr lang="nb-NO" dirty="0"/>
                    </a:p>
                  </a:txBody>
                  <a:tcPr/>
                </a:tc>
                <a:tc>
                  <a:txBody>
                    <a:bodyPr/>
                    <a:lstStyle/>
                    <a:p>
                      <a:r>
                        <a:rPr lang="nb-NO" sz="1400" dirty="0" smtClean="0"/>
                        <a:t>Hug</a:t>
                      </a:r>
                      <a:endParaRPr lang="nb-NO" sz="1400" dirty="0"/>
                    </a:p>
                  </a:txBody>
                  <a:tcPr marT="34290" marB="34290"/>
                </a:tc>
                <a:tc>
                  <a:txBody>
                    <a:bodyPr/>
                    <a:lstStyle/>
                    <a:p>
                      <a:r>
                        <a:rPr lang="nb-NO" sz="1400" dirty="0" err="1" smtClean="0"/>
                        <a:t>Nudge</a:t>
                      </a:r>
                      <a:endParaRPr lang="nb-NO" sz="1400" dirty="0"/>
                    </a:p>
                  </a:txBody>
                  <a:tcPr marT="34290" marB="34290"/>
                </a:tc>
                <a:tc>
                  <a:txBody>
                    <a:bodyPr/>
                    <a:lstStyle/>
                    <a:p>
                      <a:r>
                        <a:rPr lang="nb-NO" sz="1400" dirty="0" err="1" smtClean="0"/>
                        <a:t>Shove</a:t>
                      </a:r>
                      <a:endParaRPr lang="nb-NO" sz="1400" dirty="0"/>
                    </a:p>
                  </a:txBody>
                  <a:tcPr marT="34290" marB="34290"/>
                </a:tc>
                <a:tc>
                  <a:txBody>
                    <a:bodyPr/>
                    <a:lstStyle/>
                    <a:p>
                      <a:r>
                        <a:rPr lang="nb-NO" sz="1400" dirty="0" err="1" smtClean="0"/>
                        <a:t>Smack</a:t>
                      </a:r>
                      <a:endParaRPr lang="nb-NO" sz="1400" dirty="0"/>
                    </a:p>
                  </a:txBody>
                  <a:tcPr marT="34290" marB="34290"/>
                </a:tc>
              </a:tr>
              <a:tr h="480060">
                <a:tc>
                  <a:txBody>
                    <a:bodyPr/>
                    <a:lstStyle/>
                    <a:p>
                      <a:r>
                        <a:rPr lang="nb-NO" sz="1400" dirty="0" smtClean="0"/>
                        <a:t>Kontroll</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r h="480060">
                <a:tc>
                  <a:txBody>
                    <a:bodyPr/>
                    <a:lstStyle/>
                    <a:p>
                      <a:r>
                        <a:rPr lang="nb-NO" sz="1400" dirty="0" smtClean="0"/>
                        <a:t>Informasjon</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a:p>
                  </a:txBody>
                  <a:tcPr marT="34290" marB="34290"/>
                </a:tc>
              </a:tr>
              <a:tr h="480060">
                <a:tc>
                  <a:txBody>
                    <a:bodyPr/>
                    <a:lstStyle/>
                    <a:p>
                      <a:r>
                        <a:rPr lang="nb-NO" sz="1400" dirty="0" smtClean="0"/>
                        <a:t>Utforming</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r h="480060">
                <a:tc>
                  <a:txBody>
                    <a:bodyPr/>
                    <a:lstStyle/>
                    <a:p>
                      <a:r>
                        <a:rPr lang="nb-NO" sz="1400" dirty="0" smtClean="0"/>
                        <a:t>Opplæring</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a:p>
                  </a:txBody>
                  <a:tcPr marT="34290" marB="34290"/>
                </a:tc>
              </a:tr>
              <a:tr h="480060">
                <a:tc>
                  <a:txBody>
                    <a:bodyPr/>
                    <a:lstStyle/>
                    <a:p>
                      <a:r>
                        <a:rPr lang="nb-NO" sz="1400" dirty="0" smtClean="0"/>
                        <a:t>Støtte</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25598803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Teste</a:t>
            </a:r>
            <a:br>
              <a:rPr lang="nb-NO" sz="2800" dirty="0" smtClean="0">
                <a:solidFill>
                  <a:schemeClr val="accent4">
                    <a:lumMod val="75000"/>
                  </a:schemeClr>
                </a:solidFill>
              </a:rPr>
            </a:br>
            <a:r>
              <a:rPr lang="nb-NO" sz="2800" dirty="0"/>
              <a:t>Verktøy </a:t>
            </a:r>
            <a:r>
              <a:rPr lang="nb-NO" sz="2800" dirty="0" smtClean="0"/>
              <a:t>22-26: </a:t>
            </a:r>
            <a:br>
              <a:rPr lang="nb-NO" sz="2800" dirty="0" smtClean="0"/>
            </a:br>
            <a:r>
              <a:rPr lang="nb-NO" sz="2800" dirty="0" smtClean="0"/>
              <a:t>Forhåndstesting og pilotprogram</a:t>
            </a:r>
            <a:endParaRPr lang="nb-NO" sz="2800" dirty="0"/>
          </a:p>
        </p:txBody>
      </p:sp>
      <p:sp>
        <p:nvSpPr>
          <p:cNvPr id="3" name="Plassholder for tekst 2"/>
          <p:cNvSpPr>
            <a:spLocks noGrp="1"/>
          </p:cNvSpPr>
          <p:nvPr>
            <p:ph type="body" idx="1"/>
          </p:nvPr>
        </p:nvSpPr>
        <p:spPr/>
        <p:txBody>
          <a:bodyPr/>
          <a:lstStyle/>
          <a:p>
            <a:endParaRPr lang="nb-NO" dirty="0"/>
          </a:p>
        </p:txBody>
      </p:sp>
      <p:sp>
        <p:nvSpPr>
          <p:cNvPr id="5" name="Ellipse 4"/>
          <p:cNvSpPr/>
          <p:nvPr/>
        </p:nvSpPr>
        <p:spPr>
          <a:xfrm rot="1720081">
            <a:off x="5869540" y="348752"/>
            <a:ext cx="3168352" cy="1512168"/>
          </a:xfrm>
          <a:prstGeom prst="ellipse">
            <a:avLst/>
          </a:prstGeom>
          <a:solidFill>
            <a:schemeClr val="accent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smtClean="0"/>
              <a:t>6</a:t>
            </a:r>
            <a:endParaRPr lang="nb-NO" sz="4000" dirty="0"/>
          </a:p>
        </p:txBody>
      </p:sp>
    </p:spTree>
    <p:extLst>
      <p:ext uri="{BB962C8B-B14F-4D97-AF65-F5344CB8AC3E}">
        <p14:creationId xmlns:p14="http://schemas.microsoft.com/office/powerpoint/2010/main" val="334340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141480"/>
            <a:ext cx="8229600" cy="857250"/>
          </a:xfrm>
        </p:spPr>
        <p:txBody>
          <a:bodyPr>
            <a:normAutofit fontScale="90000"/>
          </a:bodyPr>
          <a:lstStyle/>
          <a:p>
            <a:r>
              <a:rPr lang="nb-NO" b="1" dirty="0"/>
              <a:t/>
            </a:r>
            <a:br>
              <a:rPr lang="nb-NO" b="1" dirty="0"/>
            </a:br>
            <a:endParaRPr lang="nb-NO" dirty="0"/>
          </a:p>
        </p:txBody>
      </p:sp>
      <p:pic>
        <p:nvPicPr>
          <p:cNvPr id="4" name="Picture 2"/>
          <p:cNvPicPr>
            <a:picLocks noGrp="1"/>
          </p:cNvPicPr>
          <p:nvPr>
            <p:ph idx="1"/>
          </p:nvPr>
        </p:nvPicPr>
        <p:blipFill>
          <a:blip r:embed="rId2"/>
          <a:stretch>
            <a:fillRect/>
          </a:stretch>
        </p:blipFill>
        <p:spPr bwMode="auto">
          <a:xfrm>
            <a:off x="899592" y="195486"/>
            <a:ext cx="7344816" cy="4482498"/>
          </a:xfrm>
          <a:prstGeom prst="rect">
            <a:avLst/>
          </a:prstGeom>
          <a:noFill/>
          <a:ln>
            <a:noFill/>
          </a:ln>
        </p:spPr>
      </p:pic>
      <p:sp>
        <p:nvSpPr>
          <p:cNvPr id="5" name="TekstSylinder 4"/>
          <p:cNvSpPr txBox="1"/>
          <p:nvPr/>
        </p:nvSpPr>
        <p:spPr>
          <a:xfrm>
            <a:off x="7884369" y="4691189"/>
            <a:ext cx="824265" cy="369332"/>
          </a:xfrm>
          <a:prstGeom prst="rect">
            <a:avLst/>
          </a:prstGeom>
          <a:noFill/>
        </p:spPr>
        <p:txBody>
          <a:bodyPr wrap="none" rtlCol="0">
            <a:spAutoFit/>
          </a:bodyPr>
          <a:lstStyle/>
          <a:p>
            <a:r>
              <a:rPr lang="nb-NO" dirty="0" smtClean="0"/>
              <a:t>Figur </a:t>
            </a:r>
            <a:r>
              <a:rPr lang="nb-NO" dirty="0" smtClean="0"/>
              <a:t>4</a:t>
            </a:r>
            <a:endParaRPr lang="nb-NO" dirty="0"/>
          </a:p>
        </p:txBody>
      </p:sp>
    </p:spTree>
    <p:extLst>
      <p:ext uri="{BB962C8B-B14F-4D97-AF65-F5344CB8AC3E}">
        <p14:creationId xmlns:p14="http://schemas.microsoft.com/office/powerpoint/2010/main" val="1615596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Aktiviteter under oppgave 6</a:t>
            </a:r>
            <a:endParaRPr lang="nb-NO" dirty="0"/>
          </a:p>
        </p:txBody>
      </p:sp>
      <p:sp>
        <p:nvSpPr>
          <p:cNvPr id="3" name="Plassholder for innhold 2"/>
          <p:cNvSpPr>
            <a:spLocks noGrp="1"/>
          </p:cNvSpPr>
          <p:nvPr>
            <p:ph idx="1"/>
          </p:nvPr>
        </p:nvSpPr>
        <p:spPr/>
        <p:txBody>
          <a:bodyPr/>
          <a:lstStyle/>
          <a:p>
            <a:r>
              <a:rPr lang="nb-NO" dirty="0" smtClean="0"/>
              <a:t>Teste hver potensielle intervensjon og hypotese</a:t>
            </a:r>
          </a:p>
          <a:p>
            <a:r>
              <a:rPr lang="nb-NO" dirty="0" smtClean="0"/>
              <a:t>Rapportere om effekten av pilotprogrammet</a:t>
            </a:r>
            <a:endParaRPr lang="nb-NO" dirty="0"/>
          </a:p>
        </p:txBody>
      </p:sp>
      <p:sp>
        <p:nvSpPr>
          <p:cNvPr id="4" name="Plassholder for dato 3"/>
          <p:cNvSpPr>
            <a:spLocks noGrp="1"/>
          </p:cNvSpPr>
          <p:nvPr>
            <p:ph type="dt" sz="half" idx="2"/>
          </p:nvPr>
        </p:nvSpPr>
        <p:spPr/>
        <p:txBody>
          <a:bodyPr/>
          <a:lstStyle/>
          <a:p>
            <a:fld id="{A3E3BE67-5063-4F18-937F-5211CBE29090}" type="datetime1">
              <a:rPr lang="nb-NO" smtClean="0"/>
              <a:t>07.07.2016</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80</a:t>
            </a:fld>
            <a:endParaRPr lang="nb-NO" dirty="0"/>
          </a:p>
        </p:txBody>
      </p:sp>
    </p:spTree>
    <p:extLst>
      <p:ext uri="{BB962C8B-B14F-4D97-AF65-F5344CB8AC3E}">
        <p14:creationId xmlns:p14="http://schemas.microsoft.com/office/powerpoint/2010/main" val="1162520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27: </a:t>
            </a:r>
            <a:r>
              <a:rPr lang="nb-NO" b="1" dirty="0"/>
              <a:t>Intervensjonsspørsmål som skal </a:t>
            </a:r>
            <a:r>
              <a:rPr lang="nb-NO" b="1" dirty="0" smtClean="0"/>
              <a:t>undersøkes</a:t>
            </a:r>
            <a:endParaRPr lang="nb-NO" b="1" dirty="0"/>
          </a:p>
        </p:txBody>
      </p:sp>
      <p:sp>
        <p:nvSpPr>
          <p:cNvPr id="3" name="Plassholder for innhold 2"/>
          <p:cNvSpPr>
            <a:spLocks noGrp="1"/>
          </p:cNvSpPr>
          <p:nvPr>
            <p:ph idx="1"/>
          </p:nvPr>
        </p:nvSpPr>
        <p:spPr/>
        <p:txBody>
          <a:bodyPr>
            <a:normAutofit/>
          </a:bodyPr>
          <a:lstStyle/>
          <a:p>
            <a:pPr marL="0" indent="0">
              <a:buNone/>
            </a:pPr>
            <a:r>
              <a:rPr lang="nb-NO" b="1" dirty="0"/>
              <a:t>Bruk dette verktøyet for å lage en liste over intervensjonene du har valgt som mulige elementer i den endelige intervensjonsmiksen</a:t>
            </a:r>
          </a:p>
          <a:p>
            <a:pPr eaLnBrk="0"/>
            <a:r>
              <a:rPr lang="nb-NO" b="1" dirty="0" smtClean="0"/>
              <a:t>Hvordan </a:t>
            </a:r>
            <a:r>
              <a:rPr lang="nb-NO" b="1" dirty="0"/>
              <a:t>og hvorfor: </a:t>
            </a:r>
            <a:r>
              <a:rPr lang="nb-NO" dirty="0"/>
              <a:t>Denne oppsummeringen skal </a:t>
            </a:r>
            <a:r>
              <a:rPr lang="nb-NO" dirty="0" smtClean="0"/>
              <a:t>synliggjøre </a:t>
            </a:r>
            <a:r>
              <a:rPr lang="nb-NO" dirty="0"/>
              <a:t>alle mulige spørsmål om implementering som identifiseres på trinnet for avgrensningsdefinisjon, og som du vil undersøke eller </a:t>
            </a:r>
            <a:r>
              <a:rPr lang="nb-NO" dirty="0" err="1"/>
              <a:t>pilotteste</a:t>
            </a:r>
            <a:r>
              <a:rPr lang="nb-NO" dirty="0"/>
              <a:t> på testtrinnet. Denne listen skal være en nyttig referanse for deg og samarbeidspartnerne dine når dere planlegger aktiviteter på testtrinnet.</a:t>
            </a:r>
          </a:p>
          <a:p>
            <a:endParaRPr lang="nb-NO" dirty="0"/>
          </a:p>
        </p:txBody>
      </p:sp>
    </p:spTree>
    <p:extLst>
      <p:ext uri="{BB962C8B-B14F-4D97-AF65-F5344CB8AC3E}">
        <p14:creationId xmlns:p14="http://schemas.microsoft.com/office/powerpoint/2010/main" val="2522823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27</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00135997"/>
              </p:ext>
            </p:extLst>
          </p:nvPr>
        </p:nvGraphicFramePr>
        <p:xfrm>
          <a:off x="457200" y="1200150"/>
          <a:ext cx="8229600" cy="3253740"/>
        </p:xfrm>
        <a:graphic>
          <a:graphicData uri="http://schemas.openxmlformats.org/drawingml/2006/table">
            <a:tbl>
              <a:tblPr firstRow="1" bandRow="1">
                <a:tableStyleId>{F5AB1C69-6EDB-4FF4-983F-18BD219EF322}</a:tableStyleId>
              </a:tblPr>
              <a:tblGrid>
                <a:gridCol w="730424"/>
                <a:gridCol w="7499176"/>
              </a:tblGrid>
              <a:tr h="278130">
                <a:tc gridSpan="2">
                  <a:txBody>
                    <a:bodyPr/>
                    <a:lstStyle/>
                    <a:p>
                      <a:r>
                        <a:rPr lang="nb-NO" sz="1400" dirty="0" smtClean="0"/>
                        <a:t>Intervensjoner</a:t>
                      </a:r>
                      <a:endParaRPr lang="nb-NO" sz="1400" dirty="0"/>
                    </a:p>
                  </a:txBody>
                  <a:tcPr marT="34290" marB="34290"/>
                </a:tc>
                <a:tc hMerge="1">
                  <a:txBody>
                    <a:bodyPr/>
                    <a:lstStyle/>
                    <a:p>
                      <a:endParaRPr lang="nb-NO"/>
                    </a:p>
                  </a:txBody>
                  <a:tcPr/>
                </a:tc>
              </a:tr>
              <a:tr h="480060">
                <a:tc>
                  <a:txBody>
                    <a:bodyPr/>
                    <a:lstStyle/>
                    <a:p>
                      <a:r>
                        <a:rPr lang="nb-NO" sz="1400" dirty="0" smtClean="0"/>
                        <a:t>1</a:t>
                      </a:r>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2</a:t>
                      </a:r>
                      <a:endParaRPr lang="nb-NO" sz="1400" dirty="0"/>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3</a:t>
                      </a:r>
                      <a:endParaRPr lang="nb-NO" sz="1400" dirty="0"/>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4</a:t>
                      </a:r>
                      <a:endParaRPr lang="nb-NO" sz="1400" dirty="0"/>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5</a:t>
                      </a:r>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6</a:t>
                      </a:r>
                    </a:p>
                  </a:txBody>
                  <a:tcPr marT="34290" marB="34290"/>
                </a:tc>
                <a:tc>
                  <a:txBody>
                    <a:bodyPr/>
                    <a:lstStyle/>
                    <a:p>
                      <a:endParaRPr lang="nb-NO" sz="1400" dirty="0" smtClean="0"/>
                    </a:p>
                    <a:p>
                      <a:endParaRPr lang="nb-NO" sz="1400" dirty="0"/>
                    </a:p>
                  </a:txBody>
                  <a:tcPr marT="34290" marB="34290"/>
                </a:tc>
              </a:tr>
            </a:tbl>
          </a:graphicData>
        </a:graphic>
      </p:graphicFrame>
    </p:spTree>
    <p:extLst>
      <p:ext uri="{BB962C8B-B14F-4D97-AF65-F5344CB8AC3E}">
        <p14:creationId xmlns:p14="http://schemas.microsoft.com/office/powerpoint/2010/main" val="3740204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28: </a:t>
            </a:r>
            <a:r>
              <a:rPr lang="nb-NO" b="1" dirty="0" smtClean="0"/>
              <a:t>Registrering av hypoteser</a:t>
            </a:r>
            <a:endParaRPr lang="nb-NO" b="1" dirty="0"/>
          </a:p>
        </p:txBody>
      </p:sp>
      <p:sp>
        <p:nvSpPr>
          <p:cNvPr id="3" name="Plassholder for innhold 2"/>
          <p:cNvSpPr>
            <a:spLocks noGrp="1"/>
          </p:cNvSpPr>
          <p:nvPr>
            <p:ph idx="1"/>
          </p:nvPr>
        </p:nvSpPr>
        <p:spPr/>
        <p:txBody>
          <a:bodyPr>
            <a:normAutofit/>
          </a:bodyPr>
          <a:lstStyle/>
          <a:p>
            <a:pPr marL="0" indent="0">
              <a:buNone/>
            </a:pPr>
            <a:r>
              <a:rPr lang="nb-NO" b="1" dirty="0"/>
              <a:t>Bruk dette verktøyet for å definere eventuelle hypoteser du vil teste før du utvikler planer for den endelige intervensjonsmiksen</a:t>
            </a:r>
          </a:p>
          <a:p>
            <a:pPr eaLnBrk="0"/>
            <a:endParaRPr lang="nb-NO" b="1" dirty="0" smtClean="0"/>
          </a:p>
          <a:p>
            <a:pPr eaLnBrk="0"/>
            <a:r>
              <a:rPr lang="nb-NO" b="1" dirty="0" smtClean="0"/>
              <a:t>Hvordan </a:t>
            </a:r>
            <a:r>
              <a:rPr lang="nb-NO" b="1" dirty="0"/>
              <a:t>og hvorfor: </a:t>
            </a:r>
            <a:r>
              <a:rPr lang="nb-NO" dirty="0"/>
              <a:t>Registrer hvordan hypotesene og innsikten </a:t>
            </a:r>
            <a:r>
              <a:rPr lang="nb-NO" dirty="0" smtClean="0"/>
              <a:t>som du </a:t>
            </a:r>
            <a:r>
              <a:rPr lang="nb-NO" dirty="0"/>
              <a:t>fant på trinnet for definisjonsavgrensning, vil bli testet. Dette vil gi deg og samarbeidspartnerne dine en tydelig oversikt over hva som skal testes og hvordan.</a:t>
            </a:r>
          </a:p>
          <a:p>
            <a:endParaRPr lang="nb-NO" dirty="0"/>
          </a:p>
        </p:txBody>
      </p:sp>
    </p:spTree>
    <p:extLst>
      <p:ext uri="{BB962C8B-B14F-4D97-AF65-F5344CB8AC3E}">
        <p14:creationId xmlns:p14="http://schemas.microsoft.com/office/powerpoint/2010/main" val="17155512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28</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643567793"/>
              </p:ext>
            </p:extLst>
          </p:nvPr>
        </p:nvGraphicFramePr>
        <p:xfrm>
          <a:off x="457200" y="1200150"/>
          <a:ext cx="8229600" cy="3253740"/>
        </p:xfrm>
        <a:graphic>
          <a:graphicData uri="http://schemas.openxmlformats.org/drawingml/2006/table">
            <a:tbl>
              <a:tblPr firstRow="1" bandRow="1">
                <a:tableStyleId>{F5AB1C69-6EDB-4FF4-983F-18BD219EF322}</a:tableStyleId>
              </a:tblPr>
              <a:tblGrid>
                <a:gridCol w="730424"/>
                <a:gridCol w="7499176"/>
              </a:tblGrid>
              <a:tr h="278130">
                <a:tc gridSpan="2">
                  <a:txBody>
                    <a:bodyPr/>
                    <a:lstStyle/>
                    <a:p>
                      <a:r>
                        <a:rPr lang="nb-NO" sz="1400" dirty="0" smtClean="0"/>
                        <a:t>Hypoteser</a:t>
                      </a:r>
                      <a:endParaRPr lang="nb-NO" sz="1400" dirty="0"/>
                    </a:p>
                  </a:txBody>
                  <a:tcPr marT="34290" marB="34290"/>
                </a:tc>
                <a:tc hMerge="1">
                  <a:txBody>
                    <a:bodyPr/>
                    <a:lstStyle/>
                    <a:p>
                      <a:endParaRPr lang="nb-NO"/>
                    </a:p>
                  </a:txBody>
                  <a:tcPr/>
                </a:tc>
              </a:tr>
              <a:tr h="480060">
                <a:tc>
                  <a:txBody>
                    <a:bodyPr/>
                    <a:lstStyle/>
                    <a:p>
                      <a:r>
                        <a:rPr lang="nb-NO" sz="1400" dirty="0" smtClean="0"/>
                        <a:t>1</a:t>
                      </a:r>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2</a:t>
                      </a:r>
                      <a:endParaRPr lang="nb-NO" sz="1400" dirty="0"/>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3</a:t>
                      </a:r>
                      <a:endParaRPr lang="nb-NO" sz="1400" dirty="0"/>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4</a:t>
                      </a:r>
                      <a:endParaRPr lang="nb-NO" sz="1400" dirty="0"/>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5</a:t>
                      </a:r>
                    </a:p>
                  </a:txBody>
                  <a:tcPr marT="34290" marB="34290"/>
                </a:tc>
                <a:tc>
                  <a:txBody>
                    <a:bodyPr/>
                    <a:lstStyle/>
                    <a:p>
                      <a:endParaRPr lang="nb-NO" sz="1400" dirty="0" smtClean="0"/>
                    </a:p>
                    <a:p>
                      <a:endParaRPr lang="nb-NO" sz="1400" dirty="0"/>
                    </a:p>
                  </a:txBody>
                  <a:tcPr marT="34290" marB="34290"/>
                </a:tc>
              </a:tr>
              <a:tr h="480060">
                <a:tc>
                  <a:txBody>
                    <a:bodyPr/>
                    <a:lstStyle/>
                    <a:p>
                      <a:r>
                        <a:rPr lang="nb-NO" sz="1400" dirty="0" smtClean="0"/>
                        <a:t>6</a:t>
                      </a:r>
                    </a:p>
                  </a:txBody>
                  <a:tcPr marT="34290" marB="34290"/>
                </a:tc>
                <a:tc>
                  <a:txBody>
                    <a:bodyPr/>
                    <a:lstStyle/>
                    <a:p>
                      <a:endParaRPr lang="nb-NO" sz="1400" dirty="0" smtClean="0"/>
                    </a:p>
                    <a:p>
                      <a:endParaRPr lang="nb-NO" sz="1400" dirty="0"/>
                    </a:p>
                  </a:txBody>
                  <a:tcPr marT="34290" marB="34290"/>
                </a:tc>
              </a:tr>
            </a:tbl>
          </a:graphicData>
        </a:graphic>
      </p:graphicFrame>
    </p:spTree>
    <p:extLst>
      <p:ext uri="{BB962C8B-B14F-4D97-AF65-F5344CB8AC3E}">
        <p14:creationId xmlns:p14="http://schemas.microsoft.com/office/powerpoint/2010/main" val="30681740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29: </a:t>
            </a:r>
            <a:r>
              <a:rPr lang="nb-NO" b="1" dirty="0" smtClean="0"/>
              <a:t>Plan </a:t>
            </a:r>
            <a:r>
              <a:rPr lang="nb-NO" b="1" dirty="0"/>
              <a:t>for forhåndstesting og utarbeidelse av </a:t>
            </a:r>
            <a:r>
              <a:rPr lang="nb-NO" b="1" dirty="0" smtClean="0"/>
              <a:t>pilotprogram</a:t>
            </a:r>
            <a:endParaRPr lang="nb-NO" b="1" dirty="0"/>
          </a:p>
        </p:txBody>
      </p:sp>
      <p:sp>
        <p:nvSpPr>
          <p:cNvPr id="3" name="Plassholder for innhold 2"/>
          <p:cNvSpPr>
            <a:spLocks noGrp="1"/>
          </p:cNvSpPr>
          <p:nvPr>
            <p:ph idx="1"/>
          </p:nvPr>
        </p:nvSpPr>
        <p:spPr/>
        <p:txBody>
          <a:bodyPr>
            <a:normAutofit fontScale="85000" lnSpcReduction="20000"/>
          </a:bodyPr>
          <a:lstStyle/>
          <a:p>
            <a:pPr marL="0" indent="0">
              <a:buNone/>
            </a:pPr>
            <a:r>
              <a:rPr lang="nb-NO" b="1" dirty="0"/>
              <a:t>Dette verktøyet kan brukes til å registrere hvordan du planlegger å teste eller utarbeide et pilotprogram for spesifikke </a:t>
            </a:r>
            <a:r>
              <a:rPr lang="nb-NO" b="1" dirty="0" smtClean="0"/>
              <a:t>intervensjoner</a:t>
            </a:r>
          </a:p>
          <a:p>
            <a:pPr marL="0" indent="0">
              <a:buNone/>
            </a:pPr>
            <a:endParaRPr lang="nb-NO" b="1" dirty="0"/>
          </a:p>
          <a:p>
            <a:pPr eaLnBrk="0"/>
            <a:r>
              <a:rPr lang="nb-NO" b="1" dirty="0" smtClean="0"/>
              <a:t>Hvordan </a:t>
            </a:r>
            <a:r>
              <a:rPr lang="nb-NO" b="1" dirty="0"/>
              <a:t>og hvorfor:</a:t>
            </a:r>
            <a:r>
              <a:rPr lang="nb-NO" dirty="0"/>
              <a:t> Definer hvilke elementer i de foreslåtte intervensjonene du vil utarbeide pilotprogram for og </a:t>
            </a:r>
            <a:r>
              <a:rPr lang="nb-NO" dirty="0" smtClean="0"/>
              <a:t>forhåndsteste. Definer også hvilke </a:t>
            </a:r>
            <a:r>
              <a:rPr lang="nb-NO" dirty="0"/>
              <a:t>du ikke vil gjøre dette for fordi det finnes nok innsikt og data til at det er rimelig å anta at de vil fungere. Beskriv hvordan det skal utarbeides pilotprogrammer for intervensjonene, hvordan intervensjonene skal evalueres, og hvilken tidsramme pilotprogrammet skal utføres innenfor. Beskriv hva som skal gjøres for å få innsikten fra pilotprogrammene og forhåndstestingen innlemmet i det endelige programmet.</a:t>
            </a:r>
          </a:p>
          <a:p>
            <a:endParaRPr lang="nb-NO" dirty="0"/>
          </a:p>
        </p:txBody>
      </p:sp>
    </p:spTree>
    <p:extLst>
      <p:ext uri="{BB962C8B-B14F-4D97-AF65-F5344CB8AC3E}">
        <p14:creationId xmlns:p14="http://schemas.microsoft.com/office/powerpoint/2010/main" val="14054751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29</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590194931"/>
              </p:ext>
            </p:extLst>
          </p:nvPr>
        </p:nvGraphicFramePr>
        <p:xfrm>
          <a:off x="457200" y="1200150"/>
          <a:ext cx="8229600" cy="3299460"/>
        </p:xfrm>
        <a:graphic>
          <a:graphicData uri="http://schemas.openxmlformats.org/drawingml/2006/table">
            <a:tbl>
              <a:tblPr firstRow="1" bandRow="1">
                <a:tableStyleId>{F5AB1C69-6EDB-4FF4-983F-18BD219EF322}</a:tableStyleId>
              </a:tblPr>
              <a:tblGrid>
                <a:gridCol w="2743200"/>
                <a:gridCol w="2743200"/>
                <a:gridCol w="2743200"/>
              </a:tblGrid>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kern="1200" dirty="0" smtClean="0">
                          <a:effectLst/>
                        </a:rPr>
                        <a:t>Intervensjoner som det ikke skal utarbeides pilotprogrammer for, og årsaken til dette:</a:t>
                      </a:r>
                      <a:endParaRPr lang="nb-NO" sz="1400" b="1" kern="1200" dirty="0" smtClean="0">
                        <a:solidFill>
                          <a:schemeClr val="lt1"/>
                        </a:solidFill>
                        <a:effectLst/>
                        <a:latin typeface="+mn-lt"/>
                        <a:ea typeface="+mn-ea"/>
                        <a:cs typeface="+mn-cs"/>
                      </a:endParaRPr>
                    </a:p>
                  </a:txBody>
                  <a:tcPr marT="34290" marB="34290"/>
                </a:tc>
                <a:tc gridSpan="2">
                  <a:txBody>
                    <a:bodyPr/>
                    <a:lstStyle/>
                    <a:p>
                      <a:endParaRPr lang="nb-NO" sz="1400" dirty="0" smtClean="0"/>
                    </a:p>
                    <a:p>
                      <a:endParaRPr lang="nb-NO" sz="1400" dirty="0" smtClean="0"/>
                    </a:p>
                    <a:p>
                      <a:endParaRPr lang="nb-NO" sz="1400" dirty="0" smtClean="0"/>
                    </a:p>
                    <a:p>
                      <a:endParaRPr lang="nb-NO" sz="1400" dirty="0" smtClean="0"/>
                    </a:p>
                  </a:txBody>
                  <a:tcPr marT="34290" marB="34290">
                    <a:solidFill>
                      <a:schemeClr val="accent3">
                        <a:lumMod val="20000"/>
                        <a:lumOff val="80000"/>
                      </a:schemeClr>
                    </a:solidFill>
                  </a:tcPr>
                </a:tc>
                <a:tc hMerge="1">
                  <a:txBody>
                    <a:bodyPr/>
                    <a:lstStyle/>
                    <a:p>
                      <a:endParaRPr lang="nb-NO" dirty="0"/>
                    </a:p>
                  </a:txBody>
                  <a:tcPr/>
                </a:tc>
              </a:tr>
              <a:tr h="685800">
                <a:tc>
                  <a:txBody>
                    <a:bodyPr/>
                    <a:lstStyle/>
                    <a:p>
                      <a:r>
                        <a:rPr lang="nb-NO" sz="1400" dirty="0" smtClean="0"/>
                        <a:t>Intervensjoner det skal utarbeides pilotprogram for:</a:t>
                      </a:r>
                      <a:endParaRPr lang="nb-NO" sz="1400" b="1" dirty="0">
                        <a:solidFill>
                          <a:schemeClr val="bg1"/>
                        </a:solidFill>
                      </a:endParaRPr>
                    </a:p>
                  </a:txBody>
                  <a:tcPr marT="34290" marB="34290">
                    <a:solidFill>
                      <a:schemeClr val="accent3">
                        <a:lumMod val="60000"/>
                        <a:lumOff val="40000"/>
                      </a:schemeClr>
                    </a:solidFill>
                  </a:tcPr>
                </a:tc>
                <a:tc>
                  <a:txBody>
                    <a:bodyPr/>
                    <a:lstStyle/>
                    <a:p>
                      <a:r>
                        <a:rPr lang="nb-NO" sz="1400" dirty="0" smtClean="0"/>
                        <a:t>Pilotmetode:</a:t>
                      </a:r>
                      <a:endParaRPr lang="nb-NO" sz="1400" b="1" dirty="0">
                        <a:solidFill>
                          <a:schemeClr val="bg1"/>
                        </a:solidFill>
                      </a:endParaRPr>
                    </a:p>
                  </a:txBody>
                  <a:tcPr marT="34290" marB="34290">
                    <a:solidFill>
                      <a:schemeClr val="accent3">
                        <a:lumMod val="60000"/>
                        <a:lumOff val="40000"/>
                      </a:schemeClr>
                    </a:solidFill>
                  </a:tcPr>
                </a:tc>
                <a:tc>
                  <a:txBody>
                    <a:bodyPr/>
                    <a:lstStyle/>
                    <a:p>
                      <a:r>
                        <a:rPr lang="nb-NO" sz="1400" dirty="0" smtClean="0"/>
                        <a:t>Tidsramme:</a:t>
                      </a:r>
                      <a:endParaRPr lang="nb-NO" sz="1400" b="1" dirty="0">
                        <a:solidFill>
                          <a:schemeClr val="bg1"/>
                        </a:solidFill>
                      </a:endParaRPr>
                    </a:p>
                  </a:txBody>
                  <a:tcPr marT="34290" marB="34290">
                    <a:solidFill>
                      <a:schemeClr val="accent3">
                        <a:lumMod val="60000"/>
                        <a:lumOff val="40000"/>
                      </a:schemeClr>
                    </a:solidFill>
                  </a:tcPr>
                </a:tc>
              </a:tr>
              <a:tr h="278130">
                <a:tc>
                  <a:txBody>
                    <a:bodyPr/>
                    <a:lstStyle/>
                    <a:p>
                      <a:endParaRPr lang="nb-NO" sz="1400" dirty="0"/>
                    </a:p>
                  </a:txBody>
                  <a:tcPr marT="34290" marB="34290"/>
                </a:tc>
                <a:tc>
                  <a:txBody>
                    <a:bodyPr/>
                    <a:lstStyle/>
                    <a:p>
                      <a:endParaRPr lang="nb-NO" sz="1400" dirty="0"/>
                    </a:p>
                  </a:txBody>
                  <a:tcPr marT="34290" marB="34290"/>
                </a:tc>
                <a:tc>
                  <a:txBody>
                    <a:bodyPr/>
                    <a:lstStyle/>
                    <a:p>
                      <a:endParaRPr lang="nb-NO" sz="1400"/>
                    </a:p>
                  </a:txBody>
                  <a:tcPr marT="34290" marB="34290"/>
                </a:tc>
              </a:tr>
              <a:tr h="278130">
                <a:tc>
                  <a:txBody>
                    <a:bodyPr/>
                    <a:lstStyle/>
                    <a:p>
                      <a:endParaRPr lang="nb-NO" sz="1400"/>
                    </a:p>
                  </a:txBody>
                  <a:tcPr marT="34290" marB="34290"/>
                </a:tc>
                <a:tc>
                  <a:txBody>
                    <a:bodyPr/>
                    <a:lstStyle/>
                    <a:p>
                      <a:endParaRPr lang="nb-NO" sz="1400" dirty="0"/>
                    </a:p>
                  </a:txBody>
                  <a:tcPr marT="34290" marB="34290"/>
                </a:tc>
                <a:tc>
                  <a:txBody>
                    <a:bodyPr/>
                    <a:lstStyle/>
                    <a:p>
                      <a:endParaRPr lang="nb-NO" sz="1400" dirty="0"/>
                    </a:p>
                  </a:txBody>
                  <a:tcPr marT="34290" marB="34290"/>
                </a:tc>
              </a:tr>
              <a:tr h="278130">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r h="278130">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r h="278130">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r h="278130">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37038514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solidFill>
                  <a:schemeClr val="accent4">
                    <a:lumMod val="75000"/>
                  </a:schemeClr>
                </a:solidFill>
              </a:rPr>
              <a:t>Vedta/beslutte</a:t>
            </a:r>
            <a:br>
              <a:rPr lang="nb-NO" sz="2800" dirty="0" smtClean="0">
                <a:solidFill>
                  <a:schemeClr val="accent4">
                    <a:lumMod val="75000"/>
                  </a:schemeClr>
                </a:solidFill>
              </a:rPr>
            </a:br>
            <a:r>
              <a:rPr lang="nb-NO" sz="2800" dirty="0"/>
              <a:t>Verktøy </a:t>
            </a:r>
            <a:r>
              <a:rPr lang="nb-NO" sz="2800" dirty="0" smtClean="0"/>
              <a:t>30-36: </a:t>
            </a:r>
            <a:br>
              <a:rPr lang="nb-NO" sz="2800" dirty="0" smtClean="0"/>
            </a:br>
            <a:r>
              <a:rPr lang="nb-NO" sz="2800" dirty="0" smtClean="0"/>
              <a:t>Planlegge implementering</a:t>
            </a:r>
            <a:endParaRPr lang="nb-NO" sz="2800" dirty="0"/>
          </a:p>
        </p:txBody>
      </p:sp>
      <p:sp>
        <p:nvSpPr>
          <p:cNvPr id="3" name="Plassholder for tekst 2"/>
          <p:cNvSpPr>
            <a:spLocks noGrp="1"/>
          </p:cNvSpPr>
          <p:nvPr>
            <p:ph type="body" idx="1"/>
          </p:nvPr>
        </p:nvSpPr>
        <p:spPr/>
        <p:txBody>
          <a:bodyPr/>
          <a:lstStyle/>
          <a:p>
            <a:endParaRPr lang="nb-NO" dirty="0"/>
          </a:p>
        </p:txBody>
      </p:sp>
      <p:sp>
        <p:nvSpPr>
          <p:cNvPr id="5" name="Ellipse 4"/>
          <p:cNvSpPr/>
          <p:nvPr/>
        </p:nvSpPr>
        <p:spPr>
          <a:xfrm rot="1720081">
            <a:off x="5869540" y="348752"/>
            <a:ext cx="3168352" cy="1512168"/>
          </a:xfrm>
          <a:prstGeom prst="ellipse">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b-NO" sz="4000" dirty="0" smtClean="0"/>
              <a:t>Oppgave</a:t>
            </a:r>
          </a:p>
          <a:p>
            <a:pPr algn="ctr"/>
            <a:r>
              <a:rPr lang="nb-NO" sz="4000" dirty="0"/>
              <a:t>7</a:t>
            </a:r>
          </a:p>
        </p:txBody>
      </p:sp>
    </p:spTree>
    <p:extLst>
      <p:ext uri="{BB962C8B-B14F-4D97-AF65-F5344CB8AC3E}">
        <p14:creationId xmlns:p14="http://schemas.microsoft.com/office/powerpoint/2010/main" val="29489567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Aktiviteter under oppgave 7</a:t>
            </a:r>
            <a:endParaRPr lang="nb-NO" dirty="0"/>
          </a:p>
        </p:txBody>
      </p:sp>
      <p:sp>
        <p:nvSpPr>
          <p:cNvPr id="8" name="Plassholder for innhold 7"/>
          <p:cNvSpPr>
            <a:spLocks noGrp="1"/>
          </p:cNvSpPr>
          <p:nvPr>
            <p:ph idx="1"/>
          </p:nvPr>
        </p:nvSpPr>
        <p:spPr/>
        <p:txBody>
          <a:bodyPr/>
          <a:lstStyle/>
          <a:p>
            <a:r>
              <a:rPr lang="nb-NO" dirty="0" smtClean="0"/>
              <a:t>Intervensjonsplan</a:t>
            </a:r>
          </a:p>
          <a:p>
            <a:endParaRPr lang="nb-NO" dirty="0"/>
          </a:p>
        </p:txBody>
      </p:sp>
      <p:sp>
        <p:nvSpPr>
          <p:cNvPr id="4" name="Plassholder for dato 3"/>
          <p:cNvSpPr>
            <a:spLocks noGrp="1"/>
          </p:cNvSpPr>
          <p:nvPr>
            <p:ph type="dt" sz="half" idx="2"/>
          </p:nvPr>
        </p:nvSpPr>
        <p:spPr/>
        <p:txBody>
          <a:bodyPr/>
          <a:lstStyle/>
          <a:p>
            <a:fld id="{0496787F-E6E1-4864-B691-410B1962C4D0}" type="datetime1">
              <a:rPr lang="nb-NO" smtClean="0"/>
              <a:t>07.07.2016</a:t>
            </a:fld>
            <a:endParaRPr lang="nb-NO"/>
          </a:p>
        </p:txBody>
      </p:sp>
      <p:sp>
        <p:nvSpPr>
          <p:cNvPr id="5" name="Plassholder for bunntekst 4"/>
          <p:cNvSpPr>
            <a:spLocks noGrp="1"/>
          </p:cNvSpPr>
          <p:nvPr>
            <p:ph type="ftr" sz="quarter" idx="3"/>
          </p:nvPr>
        </p:nvSpPr>
        <p:spPr/>
        <p:txBody>
          <a:bodyPr/>
          <a:lstStyle/>
          <a:p>
            <a:endParaRPr lang="nb-NO"/>
          </a:p>
        </p:txBody>
      </p:sp>
      <p:sp>
        <p:nvSpPr>
          <p:cNvPr id="6" name="Plassholder for lysbildenummer 5"/>
          <p:cNvSpPr>
            <a:spLocks noGrp="1"/>
          </p:cNvSpPr>
          <p:nvPr>
            <p:ph type="sldNum" sz="quarter" idx="4"/>
          </p:nvPr>
        </p:nvSpPr>
        <p:spPr/>
        <p:txBody>
          <a:bodyPr/>
          <a:lstStyle/>
          <a:p>
            <a:fld id="{E344D7E1-7312-4A8E-923E-F9E3FA05BB35}" type="slidenum">
              <a:rPr lang="nb-NO" smtClean="0"/>
              <a:t>88</a:t>
            </a:fld>
            <a:endParaRPr lang="nb-NO"/>
          </a:p>
        </p:txBody>
      </p:sp>
    </p:spTree>
    <p:extLst>
      <p:ext uri="{BB962C8B-B14F-4D97-AF65-F5344CB8AC3E}">
        <p14:creationId xmlns:p14="http://schemas.microsoft.com/office/powerpoint/2010/main" val="17071120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30: </a:t>
            </a:r>
            <a:r>
              <a:rPr lang="nb-NO" b="1" dirty="0" err="1" smtClean="0"/>
              <a:t>SMARTe</a:t>
            </a:r>
            <a:r>
              <a:rPr lang="nb-NO" b="1" dirty="0" smtClean="0"/>
              <a:t> </a:t>
            </a:r>
            <a:r>
              <a:rPr lang="nb-NO" b="1" dirty="0"/>
              <a:t>mål for endring eller opprettholdelse av atferd </a:t>
            </a:r>
          </a:p>
        </p:txBody>
      </p:sp>
      <p:sp>
        <p:nvSpPr>
          <p:cNvPr id="3" name="Plassholder for innhold 2"/>
          <p:cNvSpPr>
            <a:spLocks noGrp="1"/>
          </p:cNvSpPr>
          <p:nvPr>
            <p:ph idx="1"/>
          </p:nvPr>
        </p:nvSpPr>
        <p:spPr/>
        <p:txBody>
          <a:bodyPr>
            <a:normAutofit fontScale="77500" lnSpcReduction="20000"/>
          </a:bodyPr>
          <a:lstStyle/>
          <a:p>
            <a:pPr marL="0" indent="0">
              <a:buNone/>
            </a:pPr>
            <a:r>
              <a:rPr lang="nb-NO" b="1" dirty="0"/>
              <a:t>Bruk dette verktøyet for å finne frem til de endelige </a:t>
            </a:r>
            <a:r>
              <a:rPr lang="nb-NO" b="1" dirty="0" err="1"/>
              <a:t>SMARTe</a:t>
            </a:r>
            <a:r>
              <a:rPr lang="nb-NO" b="1" dirty="0"/>
              <a:t> målene dere har blitt enige om for hver atferd og hvert </a:t>
            </a:r>
            <a:r>
              <a:rPr lang="nb-NO" b="1" dirty="0" smtClean="0"/>
              <a:t>målgruppesegment</a:t>
            </a:r>
          </a:p>
          <a:p>
            <a:pPr marL="0" indent="0">
              <a:buNone/>
            </a:pPr>
            <a:endParaRPr lang="nb-NO" b="1" dirty="0"/>
          </a:p>
          <a:p>
            <a:pPr eaLnBrk="0"/>
            <a:r>
              <a:rPr lang="nb-NO" b="1" dirty="0" smtClean="0"/>
              <a:t>Hvordan </a:t>
            </a:r>
            <a:r>
              <a:rPr lang="nb-NO" b="1" dirty="0"/>
              <a:t>og hvorfor: </a:t>
            </a:r>
            <a:r>
              <a:rPr lang="nb-NO" dirty="0"/>
              <a:t>Bruk dette </a:t>
            </a:r>
            <a:r>
              <a:rPr lang="nb-NO" dirty="0" err="1"/>
              <a:t>registreringsarket</a:t>
            </a:r>
            <a:r>
              <a:rPr lang="nb-NO" dirty="0"/>
              <a:t> for å sikre at programmet har tydelige, spesifikke atferdsmål. Alle målene skal defineres i SMART-form:</a:t>
            </a:r>
          </a:p>
          <a:p>
            <a:pPr lvl="1" eaLnBrk="0"/>
            <a:r>
              <a:rPr lang="nb-NO" dirty="0"/>
              <a:t>Spesifikke: ikke åpne for ulike tolkninger</a:t>
            </a:r>
          </a:p>
          <a:p>
            <a:pPr lvl="1" eaLnBrk="0"/>
            <a:r>
              <a:rPr lang="nb-NO" dirty="0"/>
              <a:t>Målbare: kan observere og samle inn objektive mål</a:t>
            </a:r>
          </a:p>
          <a:p>
            <a:pPr lvl="1" eaLnBrk="0"/>
            <a:r>
              <a:rPr lang="nb-NO" dirty="0"/>
              <a:t>Oppnåelige (</a:t>
            </a:r>
            <a:r>
              <a:rPr lang="nb-NO" dirty="0" err="1"/>
              <a:t>Achievable</a:t>
            </a:r>
            <a:r>
              <a:rPr lang="nb-NO" dirty="0"/>
              <a:t>): med ressursene som er tilgjengelig</a:t>
            </a:r>
          </a:p>
          <a:p>
            <a:pPr lvl="1" eaLnBrk="0"/>
            <a:r>
              <a:rPr lang="nb-NO" dirty="0"/>
              <a:t>Pålitelige (Reliable): varige og konsekvente data kan samles inn</a:t>
            </a:r>
          </a:p>
          <a:p>
            <a:pPr lvl="1" eaLnBrk="0"/>
            <a:r>
              <a:rPr lang="nb-NO" dirty="0"/>
              <a:t>Tidsbundne: kan måles innenfor tidsrammen</a:t>
            </a:r>
          </a:p>
          <a:p>
            <a:pPr marL="457200" lvl="1" indent="0" eaLnBrk="0">
              <a:buNone/>
            </a:pPr>
            <a:r>
              <a:rPr lang="nb-NO" dirty="0"/>
              <a:t>Hvis målene er definert i denne formen, reduseres sjansen for at intervensjonen blir evaluert på feil måte.</a:t>
            </a:r>
          </a:p>
          <a:p>
            <a:endParaRPr lang="nb-NO" dirty="0"/>
          </a:p>
        </p:txBody>
      </p:sp>
    </p:spTree>
    <p:extLst>
      <p:ext uri="{BB962C8B-B14F-4D97-AF65-F5344CB8AC3E}">
        <p14:creationId xmlns:p14="http://schemas.microsoft.com/office/powerpoint/2010/main" val="149941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92114"/>
            <a:ext cx="8208000" cy="617734"/>
          </a:xfrm>
        </p:spPr>
        <p:txBody>
          <a:bodyPr/>
          <a:lstStyle/>
          <a:p>
            <a:r>
              <a:rPr lang="nb-NO" dirty="0" smtClean="0"/>
              <a:t>Valg av intervensjon</a:t>
            </a:r>
            <a:endParaRPr lang="nb-NO" dirty="0"/>
          </a:p>
        </p:txBody>
      </p:sp>
      <p:sp>
        <p:nvSpPr>
          <p:cNvPr id="3" name="Plassholder for innhold 2"/>
          <p:cNvSpPr>
            <a:spLocks noGrp="1"/>
          </p:cNvSpPr>
          <p:nvPr>
            <p:ph idx="1"/>
          </p:nvPr>
        </p:nvSpPr>
        <p:spPr>
          <a:xfrm>
            <a:off x="457200" y="897564"/>
            <a:ext cx="8229600" cy="3834426"/>
          </a:xfrm>
        </p:spPr>
        <p:txBody>
          <a:bodyPr>
            <a:noAutofit/>
          </a:bodyPr>
          <a:lstStyle/>
          <a:p>
            <a:pPr marL="0" indent="0" eaLnBrk="0">
              <a:buNone/>
            </a:pPr>
            <a:r>
              <a:rPr lang="nb-NO" sz="1200" dirty="0"/>
              <a:t>I sosiale markedsføringsprogrammer rettet mot å påvirke atferd kan man velge en av de fire primære "formene" for utveksling. Disse intervensjonsformene blir definert av to hovedfaktorer. Den første er om intervensjonen bruker belønninger eller noen form for straff for å oppmuntre til en bestemt type atferd. Den andre er om tilnærmingen prøver å påvirke kognitiv beslutningstaking eller ubevisst beslutningstaking. Kombinasjonen av disse to faktorene skaper fire ulike muligheter</a:t>
            </a:r>
            <a:r>
              <a:rPr lang="nb-NO" sz="1200" dirty="0" smtClean="0"/>
              <a:t>:</a:t>
            </a:r>
            <a:endParaRPr lang="nb-NO" sz="1200" dirty="0" smtClean="0"/>
          </a:p>
          <a:p>
            <a:pPr eaLnBrk="0"/>
            <a:r>
              <a:rPr lang="nb-NO" sz="1200" b="1" i="1" dirty="0"/>
              <a:t>"Hug" fokuserer på:</a:t>
            </a:r>
          </a:p>
          <a:p>
            <a:pPr marL="0" indent="0" eaLnBrk="0">
              <a:buNone/>
            </a:pPr>
            <a:r>
              <a:rPr lang="nb-NO" sz="1200" dirty="0"/>
              <a:t>Høyt kognitivt engasjement og positiv belønning for å følge regler, f.eks. gi belønning eller insentiver for å bli vaksinert, for eksempel penger [18], tjenester, godteri.</a:t>
            </a:r>
          </a:p>
          <a:p>
            <a:r>
              <a:rPr lang="nb-NO" sz="1200" b="1" i="1" dirty="0"/>
              <a:t>"</a:t>
            </a:r>
            <a:r>
              <a:rPr lang="nb-NO" sz="1200" b="1" i="1" dirty="0" err="1"/>
              <a:t>Nudge</a:t>
            </a:r>
            <a:r>
              <a:rPr lang="nb-NO" sz="1200" b="1" i="1" dirty="0"/>
              <a:t>" fokuserer på:</a:t>
            </a:r>
          </a:p>
          <a:p>
            <a:pPr marL="0" indent="0" eaLnBrk="0">
              <a:buNone/>
            </a:pPr>
            <a:r>
              <a:rPr lang="nb-NO" sz="1200" dirty="0"/>
              <a:t>Lavt kognitivt engasjement og positiv belønning for å følge regler, f.eks. sette opp en standardplan der skolebarn blir vaksinert hvis ikke en av foreldrene tar seg tid til å reservere seg. I denne sammenhengen betyr "</a:t>
            </a:r>
            <a:r>
              <a:rPr lang="nb-NO" sz="1200" dirty="0" err="1"/>
              <a:t>Nudge</a:t>
            </a:r>
            <a:r>
              <a:rPr lang="nb-NO" sz="1200" dirty="0"/>
              <a:t>" at foreldrene er nødt til å gjøre noe aktivt for at barnet ikke skal få vaksinen.</a:t>
            </a:r>
          </a:p>
          <a:p>
            <a:r>
              <a:rPr lang="nb-NO" sz="1200" b="1" i="1" dirty="0"/>
              <a:t>"</a:t>
            </a:r>
            <a:r>
              <a:rPr lang="nb-NO" sz="1200" b="1" i="1" dirty="0" err="1"/>
              <a:t>Shove</a:t>
            </a:r>
            <a:r>
              <a:rPr lang="nb-NO" sz="1200" b="1" i="1" dirty="0"/>
              <a:t>" fokuserer på:</a:t>
            </a:r>
          </a:p>
          <a:p>
            <a:pPr marL="0" indent="0" eaLnBrk="0">
              <a:buNone/>
            </a:pPr>
            <a:r>
              <a:rPr lang="nb-NO" sz="1200" dirty="0"/>
              <a:t>Lavt kognitivt engasjement og straff for ikke å følge reglene, f.eks. at barn er nødt til å være vaksinert før de får lov til å gå på skolen. Foreldrene må sørge for at barna er vaksinert, og de må ha offisiell dokumentasjon på dette som de kan fremlegge for skolen. </a:t>
            </a:r>
          </a:p>
          <a:p>
            <a:r>
              <a:rPr lang="nb-NO" sz="1200" b="1" i="1" dirty="0"/>
              <a:t>"</a:t>
            </a:r>
            <a:r>
              <a:rPr lang="nb-NO" sz="1200" b="1" i="1" dirty="0" err="1"/>
              <a:t>Smack</a:t>
            </a:r>
            <a:r>
              <a:rPr lang="nb-NO" sz="1200" b="1" i="1" dirty="0"/>
              <a:t>" fokuserer på:</a:t>
            </a:r>
          </a:p>
          <a:p>
            <a:pPr marL="0" indent="0" eaLnBrk="0">
              <a:buNone/>
            </a:pPr>
            <a:r>
              <a:rPr lang="nb-NO" sz="1200" dirty="0"/>
              <a:t>Høyt kognitivt engasjement og straff for ikke å følge reglene, f.eks. at foreldrene får bøter eller nektes å sende barna på skolen hvis de ikke er vaksinert</a:t>
            </a:r>
            <a:r>
              <a:rPr lang="nb-NO" sz="1200" dirty="0" smtClean="0"/>
              <a:t>.</a:t>
            </a:r>
            <a:endParaRPr lang="nb-NO" sz="1200" dirty="0"/>
          </a:p>
        </p:txBody>
      </p:sp>
    </p:spTree>
    <p:extLst>
      <p:ext uri="{BB962C8B-B14F-4D97-AF65-F5344CB8AC3E}">
        <p14:creationId xmlns:p14="http://schemas.microsoft.com/office/powerpoint/2010/main" val="250124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30</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014824689"/>
              </p:ext>
            </p:extLst>
          </p:nvPr>
        </p:nvGraphicFramePr>
        <p:xfrm>
          <a:off x="468000" y="1635646"/>
          <a:ext cx="8229600" cy="2461260"/>
        </p:xfrm>
        <a:graphic>
          <a:graphicData uri="http://schemas.openxmlformats.org/drawingml/2006/table">
            <a:tbl>
              <a:tblPr firstRow="1" bandRow="1">
                <a:tableStyleId>{7DF18680-E054-41AD-8BC1-D1AEF772440D}</a:tableStyleId>
              </a:tblPr>
              <a:tblGrid>
                <a:gridCol w="4114800"/>
                <a:gridCol w="4114800"/>
              </a:tblGrid>
              <a:tr h="480060">
                <a:tc>
                  <a:txBody>
                    <a:bodyPr/>
                    <a:lstStyle/>
                    <a:p>
                      <a:r>
                        <a:rPr lang="nb-NO" sz="1400" dirty="0" smtClean="0"/>
                        <a:t>Segmentnavn</a:t>
                      </a:r>
                      <a:endParaRPr lang="nb-NO" sz="1400" dirty="0"/>
                    </a:p>
                  </a:txBody>
                  <a:tcPr marT="34290" marB="34290"/>
                </a:tc>
                <a:tc>
                  <a:txBody>
                    <a:bodyPr/>
                    <a:lstStyle/>
                    <a:p>
                      <a:r>
                        <a:rPr lang="nb-NO" sz="1400" dirty="0" smtClean="0"/>
                        <a:t>Mål</a:t>
                      </a:r>
                    </a:p>
                    <a:p>
                      <a:endParaRPr lang="nb-NO" sz="1400" dirty="0"/>
                    </a:p>
                  </a:txBody>
                  <a:tcPr marT="34290" marB="34290"/>
                </a:tc>
              </a:tr>
              <a:tr h="480060">
                <a:tc>
                  <a:txBody>
                    <a:bodyPr/>
                    <a:lstStyle/>
                    <a:p>
                      <a:endParaRPr lang="nb-NO" sz="1400"/>
                    </a:p>
                  </a:txBody>
                  <a:tcPr marT="34290" marB="34290"/>
                </a:tc>
                <a:tc>
                  <a:txBody>
                    <a:bodyPr/>
                    <a:lstStyle/>
                    <a:p>
                      <a:endParaRPr lang="nb-NO" sz="1400" dirty="0" smtClean="0"/>
                    </a:p>
                    <a:p>
                      <a:endParaRPr lang="nb-NO" sz="1400" dirty="0"/>
                    </a:p>
                  </a:txBody>
                  <a:tcPr marT="34290" marB="34290"/>
                </a:tc>
              </a:tr>
              <a:tr h="480060">
                <a:tc>
                  <a:txBody>
                    <a:bodyPr/>
                    <a:lstStyle/>
                    <a:p>
                      <a:endParaRPr lang="nb-NO" sz="1400"/>
                    </a:p>
                  </a:txBody>
                  <a:tcPr marT="34290" marB="34290"/>
                </a:tc>
                <a:tc>
                  <a:txBody>
                    <a:bodyPr/>
                    <a:lstStyle/>
                    <a:p>
                      <a:endParaRPr lang="nb-NO" sz="1400" dirty="0" smtClean="0"/>
                    </a:p>
                    <a:p>
                      <a:endParaRPr lang="nb-NO" sz="1400" dirty="0"/>
                    </a:p>
                  </a:txBody>
                  <a:tcPr marT="34290" marB="34290"/>
                </a:tc>
              </a:tr>
              <a:tr h="480060">
                <a:tc>
                  <a:txBody>
                    <a:bodyPr/>
                    <a:lstStyle/>
                    <a:p>
                      <a:endParaRPr lang="nb-NO" sz="1400"/>
                    </a:p>
                  </a:txBody>
                  <a:tcPr marT="34290" marB="34290"/>
                </a:tc>
                <a:tc>
                  <a:txBody>
                    <a:bodyPr/>
                    <a:lstStyle/>
                    <a:p>
                      <a:endParaRPr lang="nb-NO" sz="1400" dirty="0"/>
                    </a:p>
                  </a:txBody>
                  <a:tcPr marT="34290" marB="34290"/>
                </a:tc>
              </a:tr>
              <a:tr h="480060">
                <a:tc>
                  <a:txBody>
                    <a:bodyPr/>
                    <a:lstStyle/>
                    <a:p>
                      <a:endParaRPr lang="nb-NO" sz="1400"/>
                    </a:p>
                  </a:txBody>
                  <a:tcPr marT="34290" marB="34290"/>
                </a:tc>
                <a:tc>
                  <a:txBody>
                    <a:bodyPr/>
                    <a:lstStyle/>
                    <a:p>
                      <a:endParaRPr lang="nb-NO" sz="1400" dirty="0" smtClean="0"/>
                    </a:p>
                    <a:p>
                      <a:endParaRPr lang="nb-NO" sz="1400" dirty="0"/>
                    </a:p>
                  </a:txBody>
                  <a:tcPr marT="34290" marB="34290"/>
                </a:tc>
              </a:tr>
            </a:tbl>
          </a:graphicData>
        </a:graphic>
      </p:graphicFrame>
    </p:spTree>
    <p:extLst>
      <p:ext uri="{BB962C8B-B14F-4D97-AF65-F5344CB8AC3E}">
        <p14:creationId xmlns:p14="http://schemas.microsoft.com/office/powerpoint/2010/main" val="13991793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31: </a:t>
            </a:r>
            <a:r>
              <a:rPr lang="nb-NO" b="1" dirty="0"/>
              <a:t>Beskrivelse av </a:t>
            </a:r>
            <a:r>
              <a:rPr lang="nb-NO" b="1" dirty="0" smtClean="0"/>
              <a:t>produkt/tjeneste</a:t>
            </a:r>
            <a:endParaRPr lang="nb-NO" b="1" dirty="0"/>
          </a:p>
        </p:txBody>
      </p:sp>
      <p:sp>
        <p:nvSpPr>
          <p:cNvPr id="3" name="Plassholder for innhold 2"/>
          <p:cNvSpPr>
            <a:spLocks noGrp="1"/>
          </p:cNvSpPr>
          <p:nvPr>
            <p:ph idx="1"/>
          </p:nvPr>
        </p:nvSpPr>
        <p:spPr/>
        <p:txBody>
          <a:bodyPr>
            <a:normAutofit fontScale="92500" lnSpcReduction="10000"/>
          </a:bodyPr>
          <a:lstStyle/>
          <a:p>
            <a:pPr marL="0" indent="0">
              <a:buNone/>
            </a:pPr>
            <a:r>
              <a:rPr lang="nb-NO" b="1" dirty="0"/>
              <a:t>Sammen med verktøy 32 kan dette verktøyet brukes for tydelig å definere fordelene ved intervensjoner du vil ha med i programmet, og hvilke funksjoner disse </a:t>
            </a:r>
            <a:r>
              <a:rPr lang="nb-NO" b="1" dirty="0" smtClean="0"/>
              <a:t>har</a:t>
            </a:r>
          </a:p>
          <a:p>
            <a:pPr marL="0" indent="0">
              <a:buNone/>
            </a:pPr>
            <a:endParaRPr lang="nb-NO" b="1" dirty="0"/>
          </a:p>
          <a:p>
            <a:pPr eaLnBrk="0"/>
            <a:r>
              <a:rPr lang="nb-NO" b="1" dirty="0" smtClean="0"/>
              <a:t>Hvordan </a:t>
            </a:r>
            <a:r>
              <a:rPr lang="nb-NO" b="1" dirty="0"/>
              <a:t>og hvorfor: </a:t>
            </a:r>
            <a:r>
              <a:rPr lang="nb-NO" dirty="0"/>
              <a:t>Bruk dette </a:t>
            </a:r>
            <a:r>
              <a:rPr lang="nb-NO" dirty="0" err="1"/>
              <a:t>registreringsarket</a:t>
            </a:r>
            <a:r>
              <a:rPr lang="nb-NO" dirty="0"/>
              <a:t> til å beskrive de viktigste fordelene med de ulike produkt- eller tjenesteelementene i programmet og hvordan tjenesten faktisk vil bli gjennomført for å oppnå disse fordelene. Skjemaet kan også brukes til å registrere hvordan tjenesten eller produktet skal promoteres. Denne oppsummeringen vil sikre at det er tydelig hva som skal leveres, og at fordelene med og funksjonene for tjenesten er samkjørt.</a:t>
            </a:r>
          </a:p>
          <a:p>
            <a:endParaRPr lang="nb-NO" dirty="0"/>
          </a:p>
        </p:txBody>
      </p:sp>
    </p:spTree>
    <p:extLst>
      <p:ext uri="{BB962C8B-B14F-4D97-AF65-F5344CB8AC3E}">
        <p14:creationId xmlns:p14="http://schemas.microsoft.com/office/powerpoint/2010/main" val="26391801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31</a:t>
            </a:r>
            <a:endParaRPr lang="nb-NO" dirty="0"/>
          </a:p>
        </p:txBody>
      </p:sp>
      <p:sp>
        <p:nvSpPr>
          <p:cNvPr id="3" name="Plassholder for innhold 2"/>
          <p:cNvSpPr>
            <a:spLocks noGrp="1"/>
          </p:cNvSpPr>
          <p:nvPr>
            <p:ph idx="1"/>
          </p:nvPr>
        </p:nvSpPr>
        <p:spPr/>
        <p:txBody>
          <a:bodyPr/>
          <a:lstStyle/>
          <a:p>
            <a:endParaRPr lang="nb-NO" dirty="0"/>
          </a:p>
        </p:txBody>
      </p:sp>
      <p:graphicFrame>
        <p:nvGraphicFramePr>
          <p:cNvPr id="4" name="Plassholder for innhold 3"/>
          <p:cNvGraphicFramePr>
            <a:graphicFrameLocks/>
          </p:cNvGraphicFramePr>
          <p:nvPr>
            <p:extLst>
              <p:ext uri="{D42A27DB-BD31-4B8C-83A1-F6EECF244321}">
                <p14:modId xmlns:p14="http://schemas.microsoft.com/office/powerpoint/2010/main" val="1948993559"/>
              </p:ext>
            </p:extLst>
          </p:nvPr>
        </p:nvGraphicFramePr>
        <p:xfrm>
          <a:off x="457200" y="1200150"/>
          <a:ext cx="8229600" cy="3162300"/>
        </p:xfrm>
        <a:graphic>
          <a:graphicData uri="http://schemas.openxmlformats.org/drawingml/2006/table">
            <a:tbl>
              <a:tblPr firstRow="1" bandRow="1">
                <a:tableStyleId>{7DF18680-E054-41AD-8BC1-D1AEF772440D}</a:tableStyleId>
              </a:tblPr>
              <a:tblGrid>
                <a:gridCol w="2743200"/>
                <a:gridCol w="2743200"/>
                <a:gridCol w="2743200"/>
              </a:tblGrid>
              <a:tr h="278130">
                <a:tc>
                  <a:txBody>
                    <a:bodyPr/>
                    <a:lstStyle/>
                    <a:p>
                      <a:r>
                        <a:rPr lang="nb-NO" sz="1400" dirty="0" smtClean="0"/>
                        <a:t>Kjerneprodukt/-tjeneste</a:t>
                      </a:r>
                      <a:endParaRPr lang="nb-NO" sz="1400" dirty="0"/>
                    </a:p>
                  </a:txBody>
                  <a:tcPr marT="34290" marB="34290"/>
                </a:tc>
                <a:tc>
                  <a:txBody>
                    <a:bodyPr/>
                    <a:lstStyle/>
                    <a:p>
                      <a:r>
                        <a:rPr lang="nb-NO" sz="1400" dirty="0" smtClean="0"/>
                        <a:t>Faktisk produkt/tjeneste</a:t>
                      </a:r>
                      <a:endParaRPr lang="nb-NO" sz="1400" dirty="0"/>
                    </a:p>
                  </a:txBody>
                  <a:tcPr marT="34290" marB="34290"/>
                </a:tc>
                <a:tc>
                  <a:txBody>
                    <a:bodyPr/>
                    <a:lstStyle/>
                    <a:p>
                      <a:r>
                        <a:rPr lang="nb-NO" sz="1400" dirty="0" err="1" smtClean="0"/>
                        <a:t>Utvidet</a:t>
                      </a:r>
                      <a:r>
                        <a:rPr lang="nb-NO" sz="1400" baseline="0" dirty="0" err="1" smtClean="0"/>
                        <a:t>produkt</a:t>
                      </a:r>
                      <a:r>
                        <a:rPr lang="nb-NO" sz="1400" baseline="0" dirty="0" smtClean="0"/>
                        <a:t>/tjeneste</a:t>
                      </a:r>
                      <a:endParaRPr lang="nb-NO" sz="1400" dirty="0"/>
                    </a:p>
                  </a:txBody>
                  <a:tcPr marT="34290" marB="34290"/>
                </a:tc>
              </a:tr>
              <a:tr h="891540">
                <a:tc>
                  <a:txBody>
                    <a:bodyPr/>
                    <a:lstStyle/>
                    <a:p>
                      <a:r>
                        <a:rPr lang="nb-NO" sz="1400" dirty="0" smtClean="0"/>
                        <a:t>(fordeler som</a:t>
                      </a:r>
                      <a:r>
                        <a:rPr lang="nb-NO" sz="1400" baseline="0" dirty="0" smtClean="0"/>
                        <a:t> er lovet)</a:t>
                      </a:r>
                      <a:endParaRPr lang="nb-NO" sz="1400" dirty="0"/>
                    </a:p>
                  </a:txBody>
                  <a:tcPr marT="34290" marB="34290"/>
                </a:tc>
                <a:tc>
                  <a:txBody>
                    <a:bodyPr/>
                    <a:lstStyle/>
                    <a:p>
                      <a:r>
                        <a:rPr lang="nb-NO" sz="1400" dirty="0" smtClean="0"/>
                        <a:t>(produktet</a:t>
                      </a:r>
                      <a:r>
                        <a:rPr lang="nb-NO" sz="1400" baseline="0" dirty="0" smtClean="0"/>
                        <a:t> eller tjenesten du vil utvikle for å levere fordelene ved kjerneproduktet)</a:t>
                      </a:r>
                      <a:endParaRPr lang="nb-NO" sz="1400" dirty="0"/>
                    </a:p>
                  </a:txBody>
                  <a:tcPr marT="34290" marB="34290"/>
                </a:tc>
                <a:tc>
                  <a:txBody>
                    <a:bodyPr/>
                    <a:lstStyle/>
                    <a:p>
                      <a:r>
                        <a:rPr lang="nb-NO" sz="1400" dirty="0" smtClean="0"/>
                        <a:t>(funksjonene</a:t>
                      </a:r>
                      <a:r>
                        <a:rPr lang="nb-NO" sz="1400" baseline="0" dirty="0" smtClean="0"/>
                        <a:t> som oppmuntrer til og støtter bruk av faktisk produktet eller tjeneste)</a:t>
                      </a:r>
                    </a:p>
                  </a:txBody>
                  <a:tcPr marT="34290" marB="34290"/>
                </a:tc>
              </a:tr>
              <a:tr h="1920240">
                <a:tc>
                  <a:txBody>
                    <a:bodyPr/>
                    <a:lstStyle/>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smtClean="0"/>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4276492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32: </a:t>
            </a:r>
            <a:r>
              <a:rPr lang="nb-NO" b="1" dirty="0" smtClean="0"/>
              <a:t>Beskrivelse </a:t>
            </a:r>
            <a:r>
              <a:rPr lang="nb-NO" b="1" dirty="0"/>
              <a:t>av produkt</a:t>
            </a:r>
            <a:r>
              <a:rPr lang="nb-NO" b="1" dirty="0" smtClean="0"/>
              <a:t>/ tjeneste </a:t>
            </a:r>
            <a:r>
              <a:rPr lang="nb-NO" b="1" dirty="0"/>
              <a:t>og registrering av </a:t>
            </a:r>
            <a:r>
              <a:rPr lang="nb-NO" b="1" dirty="0" smtClean="0"/>
              <a:t>fordeler</a:t>
            </a:r>
            <a:endParaRPr lang="nb-NO" b="1" dirty="0"/>
          </a:p>
        </p:txBody>
      </p:sp>
      <p:sp>
        <p:nvSpPr>
          <p:cNvPr id="3" name="Plassholder for innhold 2"/>
          <p:cNvSpPr>
            <a:spLocks noGrp="1"/>
          </p:cNvSpPr>
          <p:nvPr>
            <p:ph idx="1"/>
          </p:nvPr>
        </p:nvSpPr>
        <p:spPr/>
        <p:txBody>
          <a:bodyPr>
            <a:normAutofit lnSpcReduction="10000"/>
          </a:bodyPr>
          <a:lstStyle/>
          <a:p>
            <a:pPr marL="0" indent="0">
              <a:buNone/>
            </a:pPr>
            <a:r>
              <a:rPr lang="nb-NO" b="1" dirty="0"/>
              <a:t>Sammen med verktøy 31 kan dette verktøyet brukes for tydelig å definere fordelene ved intervensjoner du vil ha med i programmet, og hvilke funksjoner disse </a:t>
            </a:r>
            <a:r>
              <a:rPr lang="nb-NO" b="1" dirty="0" smtClean="0"/>
              <a:t>har</a:t>
            </a:r>
          </a:p>
          <a:p>
            <a:pPr marL="0" indent="0">
              <a:buNone/>
            </a:pPr>
            <a:r>
              <a:rPr lang="nb-NO" b="1" dirty="0"/>
              <a:t> </a:t>
            </a:r>
          </a:p>
          <a:p>
            <a:pPr eaLnBrk="0"/>
            <a:r>
              <a:rPr lang="nb-NO" b="1" dirty="0" smtClean="0"/>
              <a:t>Hvordan </a:t>
            </a:r>
            <a:r>
              <a:rPr lang="nb-NO" b="1" dirty="0"/>
              <a:t>og hvorfor:</a:t>
            </a:r>
            <a:r>
              <a:rPr lang="nb-NO" dirty="0"/>
              <a:t> Fullfør denne oppsummeringen for å beskrive hvert element i alle immaterielle og materielle tjenester eller produkter som inngår som en del av programmet. Denne prosessen tydeliggjør hvilket tilbud som gis til målgruppen, og at dette samsvarer med innsikten som er samlet inn som en del av programmet.</a:t>
            </a:r>
          </a:p>
          <a:p>
            <a:endParaRPr lang="nb-NO" dirty="0"/>
          </a:p>
        </p:txBody>
      </p:sp>
    </p:spTree>
    <p:extLst>
      <p:ext uri="{BB962C8B-B14F-4D97-AF65-F5344CB8AC3E}">
        <p14:creationId xmlns:p14="http://schemas.microsoft.com/office/powerpoint/2010/main" val="11078503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32</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665760478"/>
              </p:ext>
            </p:extLst>
          </p:nvPr>
        </p:nvGraphicFramePr>
        <p:xfrm>
          <a:off x="467545" y="1059582"/>
          <a:ext cx="8064897" cy="3677587"/>
        </p:xfrm>
        <a:graphic>
          <a:graphicData uri="http://schemas.openxmlformats.org/drawingml/2006/table">
            <a:tbl>
              <a:tblPr firstRow="1" bandRow="1">
                <a:tableStyleId>{BDBED569-4797-4DF1-A0F4-6AAB3CD982D8}</a:tableStyleId>
              </a:tblPr>
              <a:tblGrid>
                <a:gridCol w="2688299"/>
                <a:gridCol w="2688299"/>
                <a:gridCol w="2688299"/>
              </a:tblGrid>
              <a:tr h="1140127">
                <a:tc>
                  <a:txBody>
                    <a:bodyPr/>
                    <a:lstStyle/>
                    <a:p>
                      <a:r>
                        <a:rPr lang="nb-NO" sz="1400" dirty="0" smtClean="0"/>
                        <a:t>Beskrivelse av </a:t>
                      </a:r>
                      <a:r>
                        <a:rPr lang="nb-NO" sz="1400" dirty="0" err="1" smtClean="0"/>
                        <a:t>rodukt</a:t>
                      </a:r>
                      <a:r>
                        <a:rPr lang="nb-NO" sz="1400" dirty="0" smtClean="0"/>
                        <a:t>/tjeneste</a:t>
                      </a:r>
                      <a:endParaRPr lang="nb-NO" sz="14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dirty="0" smtClean="0"/>
                        <a:t>Liste</a:t>
                      </a:r>
                      <a:r>
                        <a:rPr lang="nb-NO" sz="1400" baseline="0" dirty="0" smtClean="0"/>
                        <a:t> over f</a:t>
                      </a:r>
                      <a:r>
                        <a:rPr lang="nb-NO" sz="1400" dirty="0" smtClean="0"/>
                        <a:t>ordeler for kunden (som kan sees og berøres)</a:t>
                      </a:r>
                    </a:p>
                    <a:p>
                      <a:endParaRPr lang="nb-NO" sz="14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dirty="0" smtClean="0"/>
                        <a:t>Liste over immaterielle fordeler (for eksempel positive følelser av myndiggjøring, sikkerhet osv. </a:t>
                      </a:r>
                      <a:endParaRPr lang="nb-NO" sz="1400" b="1" dirty="0" smtClean="0"/>
                    </a:p>
                  </a:txBody>
                  <a:tcPr marT="34290" marB="34290"/>
                </a:tc>
              </a:tr>
              <a:tr h="274320">
                <a:tc rowSpan="9">
                  <a:txBody>
                    <a:bodyPr/>
                    <a:lstStyle/>
                    <a:p>
                      <a:endParaRPr lang="nb-NO" sz="1400" b="1" dirty="0"/>
                    </a:p>
                  </a:txBody>
                  <a:tcPr marT="34290" marB="34290"/>
                </a:tc>
                <a:tc>
                  <a:txBody>
                    <a:bodyPr/>
                    <a:lstStyle/>
                    <a:p>
                      <a:endParaRPr lang="nb-NO" sz="1400"/>
                    </a:p>
                  </a:txBody>
                  <a:tcPr marT="34290" marB="34290"/>
                </a:tc>
                <a:tc>
                  <a:txBody>
                    <a:bodyPr/>
                    <a:lstStyle/>
                    <a:p>
                      <a:endParaRPr lang="nb-NO" sz="1400"/>
                    </a:p>
                  </a:txBody>
                  <a:tcPr marT="34290" marB="34290"/>
                </a:tc>
              </a:tr>
              <a:tr h="274320">
                <a:tc vMerge="1">
                  <a:txBody>
                    <a:bodyPr/>
                    <a:lstStyle/>
                    <a:p>
                      <a:endParaRPr lang="nb-NO" dirty="0"/>
                    </a:p>
                  </a:txBody>
                  <a:tcPr/>
                </a:tc>
                <a:tc>
                  <a:txBody>
                    <a:bodyPr/>
                    <a:lstStyle/>
                    <a:p>
                      <a:endParaRPr lang="nb-NO" sz="1400" dirty="0"/>
                    </a:p>
                  </a:txBody>
                  <a:tcPr marT="34290" marB="34290"/>
                </a:tc>
                <a:tc>
                  <a:txBody>
                    <a:bodyPr/>
                    <a:lstStyle/>
                    <a:p>
                      <a:endParaRPr lang="nb-NO" sz="1400"/>
                    </a:p>
                  </a:txBody>
                  <a:tcPr marT="34290" marB="34290"/>
                </a:tc>
              </a:tr>
              <a:tr h="274320">
                <a:tc vMerge="1">
                  <a:txBody>
                    <a:bodyPr/>
                    <a:lstStyle/>
                    <a:p>
                      <a:endParaRPr lang="nb-NO" b="1" dirty="0"/>
                    </a:p>
                  </a:txBody>
                  <a:tcPr/>
                </a:tc>
                <a:tc>
                  <a:txBody>
                    <a:bodyPr/>
                    <a:lstStyle/>
                    <a:p>
                      <a:endParaRPr lang="nb-NO" sz="1400"/>
                    </a:p>
                  </a:txBody>
                  <a:tcPr marT="34290" marB="34290"/>
                </a:tc>
                <a:tc>
                  <a:txBody>
                    <a:bodyPr/>
                    <a:lstStyle/>
                    <a:p>
                      <a:endParaRPr lang="nb-NO" sz="1400"/>
                    </a:p>
                  </a:txBody>
                  <a:tcPr marT="34290" marB="34290"/>
                </a:tc>
              </a:tr>
              <a:tr h="274320">
                <a:tc vMerge="1">
                  <a:txBody>
                    <a:bodyPr/>
                    <a:lstStyle/>
                    <a:p>
                      <a:endParaRPr lang="nb-NO" dirty="0"/>
                    </a:p>
                  </a:txBody>
                  <a:tcPr/>
                </a:tc>
                <a:tc>
                  <a:txBody>
                    <a:bodyPr/>
                    <a:lstStyle/>
                    <a:p>
                      <a:endParaRPr lang="nb-NO" sz="1400"/>
                    </a:p>
                  </a:txBody>
                  <a:tcPr marT="34290" marB="34290"/>
                </a:tc>
                <a:tc>
                  <a:txBody>
                    <a:bodyPr/>
                    <a:lstStyle/>
                    <a:p>
                      <a:endParaRPr lang="nb-NO" sz="1400"/>
                    </a:p>
                  </a:txBody>
                  <a:tcPr marT="34290" marB="34290"/>
                </a:tc>
              </a:tr>
              <a:tr h="274320">
                <a:tc vMerge="1">
                  <a:txBody>
                    <a:bodyPr/>
                    <a:lstStyle/>
                    <a:p>
                      <a:endParaRPr lang="nb-NO" dirty="0"/>
                    </a:p>
                  </a:txBody>
                  <a:tcPr/>
                </a:tc>
                <a:tc>
                  <a:txBody>
                    <a:bodyPr/>
                    <a:lstStyle/>
                    <a:p>
                      <a:endParaRPr lang="nb-NO" sz="1400"/>
                    </a:p>
                  </a:txBody>
                  <a:tcPr marT="34290" marB="34290"/>
                </a:tc>
                <a:tc>
                  <a:txBody>
                    <a:bodyPr/>
                    <a:lstStyle/>
                    <a:p>
                      <a:endParaRPr lang="nb-NO" sz="1400"/>
                    </a:p>
                  </a:txBody>
                  <a:tcPr marT="34290" marB="34290"/>
                </a:tc>
              </a:tr>
              <a:tr h="274320">
                <a:tc vMerge="1">
                  <a:txBody>
                    <a:bodyPr/>
                    <a:lstStyle/>
                    <a:p>
                      <a:endParaRPr lang="nb-NO" dirty="0"/>
                    </a:p>
                  </a:txBody>
                  <a:tcPr/>
                </a:tc>
                <a:tc>
                  <a:txBody>
                    <a:bodyPr/>
                    <a:lstStyle/>
                    <a:p>
                      <a:endParaRPr lang="nb-NO" sz="1400" dirty="0"/>
                    </a:p>
                  </a:txBody>
                  <a:tcPr marT="34290" marB="34290"/>
                </a:tc>
                <a:tc>
                  <a:txBody>
                    <a:bodyPr/>
                    <a:lstStyle/>
                    <a:p>
                      <a:endParaRPr lang="nb-NO" sz="1400"/>
                    </a:p>
                  </a:txBody>
                  <a:tcPr marT="34290" marB="34290"/>
                </a:tc>
              </a:tr>
              <a:tr h="274320">
                <a:tc vMerge="1">
                  <a:txBody>
                    <a:bodyPr/>
                    <a:lstStyle/>
                    <a:p>
                      <a:endParaRPr lang="nb-NO" dirty="0"/>
                    </a:p>
                  </a:txBody>
                  <a:tcPr/>
                </a:tc>
                <a:tc>
                  <a:txBody>
                    <a:bodyPr/>
                    <a:lstStyle/>
                    <a:p>
                      <a:endParaRPr lang="nb-NO" sz="1400"/>
                    </a:p>
                  </a:txBody>
                  <a:tcPr marT="34290" marB="34290"/>
                </a:tc>
                <a:tc>
                  <a:txBody>
                    <a:bodyPr/>
                    <a:lstStyle/>
                    <a:p>
                      <a:endParaRPr lang="nb-NO" sz="1400"/>
                    </a:p>
                  </a:txBody>
                  <a:tcPr marT="34290" marB="34290"/>
                </a:tc>
              </a:tr>
              <a:tr h="274320">
                <a:tc vMerge="1">
                  <a:txBody>
                    <a:bodyPr/>
                    <a:lstStyle/>
                    <a:p>
                      <a:endParaRPr lang="nb-NO"/>
                    </a:p>
                  </a:txBody>
                  <a:tcPr/>
                </a:tc>
                <a:tc>
                  <a:txBody>
                    <a:bodyPr/>
                    <a:lstStyle/>
                    <a:p>
                      <a:endParaRPr lang="nb-NO" sz="1400"/>
                    </a:p>
                  </a:txBody>
                  <a:tcPr marT="34290" marB="34290"/>
                </a:tc>
                <a:tc>
                  <a:txBody>
                    <a:bodyPr/>
                    <a:lstStyle/>
                    <a:p>
                      <a:endParaRPr lang="nb-NO" sz="1400" dirty="0"/>
                    </a:p>
                  </a:txBody>
                  <a:tcPr marT="34290" marB="34290"/>
                </a:tc>
              </a:tr>
              <a:tr h="274320">
                <a:tc vMerge="1">
                  <a:txBody>
                    <a:bodyPr/>
                    <a:lstStyle/>
                    <a:p>
                      <a:endParaRPr lang="nb-NO" dirty="0"/>
                    </a:p>
                  </a:txBody>
                  <a:tcPr/>
                </a:tc>
                <a:tc>
                  <a:txBody>
                    <a:bodyPr/>
                    <a:lstStyle/>
                    <a:p>
                      <a:endParaRPr lang="nb-NO" sz="140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3300646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Verktøy 33: </a:t>
            </a:r>
            <a:r>
              <a:rPr lang="nb-NO" b="1" dirty="0"/>
              <a:t>Endelige </a:t>
            </a:r>
            <a:r>
              <a:rPr lang="nb-NO" b="1" dirty="0" smtClean="0"/>
              <a:t>intervensjonsbeskrivelser</a:t>
            </a:r>
            <a:endParaRPr lang="nb-NO" b="1" dirty="0"/>
          </a:p>
        </p:txBody>
      </p:sp>
      <p:sp>
        <p:nvSpPr>
          <p:cNvPr id="3" name="Plassholder for innhold 2"/>
          <p:cNvSpPr>
            <a:spLocks noGrp="1"/>
          </p:cNvSpPr>
          <p:nvPr>
            <p:ph idx="1"/>
          </p:nvPr>
        </p:nvSpPr>
        <p:spPr/>
        <p:txBody>
          <a:bodyPr>
            <a:normAutofit lnSpcReduction="10000"/>
          </a:bodyPr>
          <a:lstStyle/>
          <a:p>
            <a:pPr marL="0" indent="0">
              <a:buNone/>
            </a:pPr>
            <a:r>
              <a:rPr lang="nb-NO" b="1" dirty="0"/>
              <a:t>Dette verktøyet registrerer de endelige beskrivelsene av intervensjonene du har valgt etter å ha testet eller utført pilotprogrammer på </a:t>
            </a:r>
            <a:r>
              <a:rPr lang="nb-NO" b="1" dirty="0" smtClean="0"/>
              <a:t>dem</a:t>
            </a:r>
          </a:p>
          <a:p>
            <a:pPr marL="0" indent="0">
              <a:buNone/>
            </a:pPr>
            <a:endParaRPr lang="nb-NO" b="1" dirty="0"/>
          </a:p>
          <a:p>
            <a:pPr eaLnBrk="0"/>
            <a:r>
              <a:rPr lang="nb-NO" b="1" dirty="0" smtClean="0"/>
              <a:t>Hvordan </a:t>
            </a:r>
            <a:r>
              <a:rPr lang="nb-NO" b="1" dirty="0"/>
              <a:t>og hvorfor:</a:t>
            </a:r>
            <a:r>
              <a:rPr lang="nb-NO" dirty="0"/>
              <a:t> Denne oppsummeringen kan utvikles ved at du setter opp all viktig informasjon som er utviklet på de forrige trinnene i planleggingen og analysen. Denne beskrivelsen hjelper medarbeidere, samarbeidspartnere og sponsorer med å få et tydelig bilde av hvilken aktivitet som skal utføres overfor hvert målgruppesegment.</a:t>
            </a:r>
          </a:p>
          <a:p>
            <a:endParaRPr lang="nb-NO" dirty="0"/>
          </a:p>
        </p:txBody>
      </p:sp>
    </p:spTree>
    <p:extLst>
      <p:ext uri="{BB962C8B-B14F-4D97-AF65-F5344CB8AC3E}">
        <p14:creationId xmlns:p14="http://schemas.microsoft.com/office/powerpoint/2010/main" val="1367349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33</a:t>
            </a:r>
            <a:endParaRPr lang="nb-NO" dirty="0"/>
          </a:p>
        </p:txBody>
      </p:sp>
      <p:sp>
        <p:nvSpPr>
          <p:cNvPr id="3" name="Plassholder for innhold 2"/>
          <p:cNvSpPr>
            <a:spLocks noGrp="1"/>
          </p:cNvSpPr>
          <p:nvPr>
            <p:ph idx="1"/>
          </p:nvPr>
        </p:nvSpPr>
        <p:spPr/>
        <p:txBody>
          <a:bodyPr/>
          <a:lstStyle/>
          <a:p>
            <a:endParaRPr lang="nb-NO"/>
          </a:p>
        </p:txBody>
      </p:sp>
      <p:graphicFrame>
        <p:nvGraphicFramePr>
          <p:cNvPr id="4" name="Plassholder for innhold 3"/>
          <p:cNvGraphicFramePr>
            <a:graphicFrameLocks/>
          </p:cNvGraphicFramePr>
          <p:nvPr>
            <p:extLst>
              <p:ext uri="{D42A27DB-BD31-4B8C-83A1-F6EECF244321}">
                <p14:modId xmlns:p14="http://schemas.microsoft.com/office/powerpoint/2010/main" val="1591012917"/>
              </p:ext>
            </p:extLst>
          </p:nvPr>
        </p:nvGraphicFramePr>
        <p:xfrm>
          <a:off x="395536" y="1113588"/>
          <a:ext cx="8229600" cy="3680460"/>
        </p:xfrm>
        <a:graphic>
          <a:graphicData uri="http://schemas.openxmlformats.org/drawingml/2006/table">
            <a:tbl>
              <a:tblPr firstRow="1" bandRow="1">
                <a:tableStyleId>{7DF18680-E054-41AD-8BC1-D1AEF772440D}</a:tableStyleId>
              </a:tblPr>
              <a:tblGrid>
                <a:gridCol w="2952328"/>
                <a:gridCol w="5277272"/>
              </a:tblGrid>
              <a:tr h="480060">
                <a:tc>
                  <a:txBody>
                    <a:bodyPr/>
                    <a:lstStyle/>
                    <a:p>
                      <a:r>
                        <a:rPr lang="nb-NO" sz="1400" kern="1200" dirty="0" smtClean="0"/>
                        <a:t>Målgruppesegment:</a:t>
                      </a:r>
                      <a:endParaRPr lang="nb-NO" sz="1400" b="1" kern="1200" dirty="0">
                        <a:solidFill>
                          <a:schemeClr val="bg1"/>
                        </a:solidFill>
                        <a:latin typeface="+mn-lt"/>
                        <a:ea typeface="+mn-ea"/>
                        <a:cs typeface="+mn-cs"/>
                      </a:endParaRPr>
                    </a:p>
                  </a:txBody>
                  <a:tcPr marT="34290" marB="34290"/>
                </a:tc>
                <a:tc>
                  <a:txBody>
                    <a:bodyPr/>
                    <a:lstStyle/>
                    <a:p>
                      <a:endParaRPr lang="nb-NO" sz="1400" kern="1200" dirty="0" smtClean="0"/>
                    </a:p>
                    <a:p>
                      <a:endParaRPr lang="nb-NO" sz="1400" kern="1200" dirty="0">
                        <a:solidFill>
                          <a:schemeClr val="dk1"/>
                        </a:solidFill>
                        <a:latin typeface="+mn-lt"/>
                        <a:ea typeface="+mn-ea"/>
                        <a:cs typeface="+mn-cs"/>
                      </a:endParaRPr>
                    </a:p>
                  </a:txBody>
                  <a:tcPr marT="34290" marB="34290">
                    <a:solidFill>
                      <a:schemeClr val="accent5">
                        <a:lumMod val="20000"/>
                        <a:lumOff val="80000"/>
                      </a:schemeClr>
                    </a:solidFill>
                  </a:tcPr>
                </a:tc>
              </a:tr>
              <a:tr h="480060">
                <a:tc>
                  <a:txBody>
                    <a:bodyPr/>
                    <a:lstStyle/>
                    <a:p>
                      <a:r>
                        <a:rPr lang="nb-NO" sz="1400" kern="1200" dirty="0" smtClean="0"/>
                        <a:t>Mål</a:t>
                      </a:r>
                      <a:endParaRPr lang="nb-NO" sz="1400" b="1" kern="1200" dirty="0">
                        <a:solidFill>
                          <a:schemeClr val="bg1"/>
                        </a:solidFill>
                        <a:latin typeface="+mn-lt"/>
                        <a:ea typeface="+mn-ea"/>
                        <a:cs typeface="+mn-cs"/>
                      </a:endParaRPr>
                    </a:p>
                  </a:txBody>
                  <a:tcPr marT="34290" marB="34290"/>
                </a:tc>
                <a:tc>
                  <a:txBody>
                    <a:bodyPr/>
                    <a:lstStyle/>
                    <a:p>
                      <a:endParaRPr lang="nb-NO" sz="1400" dirty="0" smtClean="0"/>
                    </a:p>
                    <a:p>
                      <a:endParaRPr lang="nb-NO" sz="1400" dirty="0"/>
                    </a:p>
                  </a:txBody>
                  <a:tcPr marT="34290" marB="34290"/>
                </a:tc>
              </a:tr>
              <a:tr h="480060">
                <a:tc>
                  <a:txBody>
                    <a:bodyPr/>
                    <a:lstStyle/>
                    <a:p>
                      <a:r>
                        <a:rPr lang="nb-NO" sz="1400" kern="1200" dirty="0" err="1" smtClean="0"/>
                        <a:t>SMARTe</a:t>
                      </a:r>
                      <a:r>
                        <a:rPr lang="nb-NO" sz="1400" kern="1200" dirty="0" smtClean="0"/>
                        <a:t> mål</a:t>
                      </a:r>
                      <a:endParaRPr lang="nb-NO" sz="1400" b="1" kern="1200" dirty="0">
                        <a:solidFill>
                          <a:schemeClr val="bg1"/>
                        </a:solidFill>
                        <a:latin typeface="+mn-lt"/>
                        <a:ea typeface="+mn-ea"/>
                        <a:cs typeface="+mn-cs"/>
                      </a:endParaRPr>
                    </a:p>
                  </a:txBody>
                  <a:tcPr marT="34290" marB="34290"/>
                </a:tc>
                <a:tc>
                  <a:txBody>
                    <a:bodyPr/>
                    <a:lstStyle/>
                    <a:p>
                      <a:endParaRPr lang="nb-NO" sz="1400" dirty="0" smtClean="0"/>
                    </a:p>
                    <a:p>
                      <a:endParaRPr lang="nb-NO" sz="1400" dirty="0"/>
                    </a:p>
                  </a:txBody>
                  <a:tcPr marT="34290" marB="34290"/>
                </a:tc>
              </a:tr>
              <a:tr h="480060">
                <a:tc>
                  <a:txBody>
                    <a:bodyPr/>
                    <a:lstStyle/>
                    <a:p>
                      <a:r>
                        <a:rPr lang="nb-NO" sz="1400" kern="1200" dirty="0" smtClean="0"/>
                        <a:t>Metoder</a:t>
                      </a:r>
                      <a:endParaRPr lang="nb-NO" sz="1400" b="1" kern="1200" dirty="0">
                        <a:solidFill>
                          <a:schemeClr val="bg1"/>
                        </a:solidFill>
                        <a:latin typeface="+mn-lt"/>
                        <a:ea typeface="+mn-ea"/>
                        <a:cs typeface="+mn-cs"/>
                      </a:endParaRPr>
                    </a:p>
                  </a:txBody>
                  <a:tcPr marT="34290" marB="34290"/>
                </a:tc>
                <a:tc>
                  <a:txBody>
                    <a:bodyPr/>
                    <a:lstStyle/>
                    <a:p>
                      <a:endParaRPr lang="nb-NO" sz="1400" dirty="0" smtClean="0"/>
                    </a:p>
                    <a:p>
                      <a:endParaRPr lang="nb-NO" sz="1400" dirty="0"/>
                    </a:p>
                  </a:txBody>
                  <a:tcPr marT="34290" marB="34290"/>
                </a:tc>
              </a:tr>
              <a:tr h="480060">
                <a:tc>
                  <a:txBody>
                    <a:bodyPr/>
                    <a:lstStyle/>
                    <a:p>
                      <a:r>
                        <a:rPr lang="nb-NO" sz="1400" kern="1200" dirty="0" smtClean="0"/>
                        <a:t>Budsjett og andre ressurser</a:t>
                      </a:r>
                      <a:endParaRPr lang="nb-NO" sz="1400" b="1" kern="1200" dirty="0">
                        <a:solidFill>
                          <a:schemeClr val="bg1"/>
                        </a:solidFill>
                        <a:latin typeface="+mn-lt"/>
                        <a:ea typeface="+mn-ea"/>
                        <a:cs typeface="+mn-cs"/>
                      </a:endParaRPr>
                    </a:p>
                  </a:txBody>
                  <a:tcPr marT="34290" marB="34290"/>
                </a:tc>
                <a:tc>
                  <a:txBody>
                    <a:bodyPr/>
                    <a:lstStyle/>
                    <a:p>
                      <a:endParaRPr lang="nb-NO" sz="1400" dirty="0" smtClean="0"/>
                    </a:p>
                    <a:p>
                      <a:endParaRPr lang="nb-NO" sz="1400" dirty="0"/>
                    </a:p>
                  </a:txBody>
                  <a:tcPr marT="34290" marB="34290"/>
                </a:tc>
              </a:tr>
              <a:tr h="480060">
                <a:tc>
                  <a:txBody>
                    <a:bodyPr/>
                    <a:lstStyle/>
                    <a:p>
                      <a:r>
                        <a:rPr lang="nb-NO" sz="1400" kern="1200" dirty="0" smtClean="0"/>
                        <a:t>Intervensjonsform (</a:t>
                      </a:r>
                      <a:r>
                        <a:rPr lang="nb-NO" sz="1400" kern="1200" dirty="0" err="1" smtClean="0"/>
                        <a:t>smack</a:t>
                      </a:r>
                      <a:r>
                        <a:rPr lang="nb-NO" sz="1400" kern="1200" dirty="0" smtClean="0"/>
                        <a:t>, </a:t>
                      </a:r>
                      <a:r>
                        <a:rPr lang="nb-NO" sz="1400" kern="1200" dirty="0" err="1" smtClean="0"/>
                        <a:t>shove</a:t>
                      </a:r>
                      <a:r>
                        <a:rPr lang="nb-NO" sz="1400" kern="1200" dirty="0" smtClean="0"/>
                        <a:t>, </a:t>
                      </a:r>
                      <a:r>
                        <a:rPr lang="nb-NO" sz="1400" kern="1200" dirty="0" err="1" smtClean="0"/>
                        <a:t>nudge</a:t>
                      </a:r>
                      <a:r>
                        <a:rPr lang="nb-NO" sz="1400" kern="1200" dirty="0" smtClean="0"/>
                        <a:t>, hug)</a:t>
                      </a:r>
                      <a:endParaRPr lang="nb-NO" sz="1400" b="0" kern="1200" dirty="0">
                        <a:solidFill>
                          <a:schemeClr val="bg1"/>
                        </a:solidFill>
                        <a:latin typeface="+mn-lt"/>
                        <a:ea typeface="+mn-ea"/>
                        <a:cs typeface="+mn-cs"/>
                      </a:endParaRPr>
                    </a:p>
                  </a:txBody>
                  <a:tcPr marT="34290" marB="34290"/>
                </a:tc>
                <a:tc>
                  <a:txBody>
                    <a:bodyPr/>
                    <a:lstStyle/>
                    <a:p>
                      <a:endParaRPr lang="nb-NO" sz="1400" dirty="0"/>
                    </a:p>
                  </a:txBody>
                  <a:tcPr marT="34290" marB="34290"/>
                </a:tc>
              </a:tr>
              <a:tr h="685800">
                <a:tc>
                  <a:txBody>
                    <a:bodyPr/>
                    <a:lstStyle/>
                    <a:p>
                      <a:r>
                        <a:rPr lang="nb-NO" sz="1400" kern="1200" dirty="0" smtClean="0"/>
                        <a:t>Intervensjonstype (kontroll, informasjon, utforming, opplæring, støtte)</a:t>
                      </a:r>
                      <a:endParaRPr lang="nb-NO" sz="1400" b="0" kern="1200" dirty="0">
                        <a:solidFill>
                          <a:schemeClr val="bg1"/>
                        </a:solidFill>
                        <a:latin typeface="+mn-lt"/>
                        <a:ea typeface="+mn-ea"/>
                        <a:cs typeface="+mn-cs"/>
                      </a:endParaRPr>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39823415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Verktøy 34: </a:t>
            </a:r>
            <a:r>
              <a:rPr lang="nb-NO" b="1" dirty="0" smtClean="0"/>
              <a:t>Endelig intervensjonsmatrise</a:t>
            </a:r>
            <a:endParaRPr lang="nb-NO" b="1" dirty="0"/>
          </a:p>
        </p:txBody>
      </p:sp>
      <p:sp>
        <p:nvSpPr>
          <p:cNvPr id="3" name="Plassholder for innhold 2"/>
          <p:cNvSpPr>
            <a:spLocks noGrp="1"/>
          </p:cNvSpPr>
          <p:nvPr>
            <p:ph idx="1"/>
          </p:nvPr>
        </p:nvSpPr>
        <p:spPr/>
        <p:txBody>
          <a:bodyPr/>
          <a:lstStyle/>
          <a:p>
            <a:pPr marL="0" indent="0">
              <a:buNone/>
            </a:pPr>
            <a:r>
              <a:rPr lang="nb-NO" b="1" dirty="0"/>
              <a:t>Dette verktøyet finpusser på den første intervensjonsmiksen og definer det endelige intervensjonssettet som du vil bruke for å nå de </a:t>
            </a:r>
            <a:r>
              <a:rPr lang="nb-NO" b="1" dirty="0" err="1"/>
              <a:t>SMARTe</a:t>
            </a:r>
            <a:r>
              <a:rPr lang="nb-NO" b="1" dirty="0"/>
              <a:t> målene for </a:t>
            </a:r>
            <a:r>
              <a:rPr lang="nb-NO" b="1" dirty="0" smtClean="0"/>
              <a:t>programmet</a:t>
            </a:r>
          </a:p>
          <a:p>
            <a:pPr marL="0" indent="0">
              <a:buNone/>
            </a:pPr>
            <a:endParaRPr lang="nb-NO" b="1" dirty="0"/>
          </a:p>
          <a:p>
            <a:pPr eaLnBrk="0"/>
            <a:r>
              <a:rPr lang="nb-NO" dirty="0" smtClean="0"/>
              <a:t>Definerer </a:t>
            </a:r>
            <a:r>
              <a:rPr lang="nb-NO" dirty="0"/>
              <a:t>intervensjonsmiksen du vil teste for å påvirke atferden for hver ønsket atferd og hvert målgruppesegment</a:t>
            </a:r>
          </a:p>
          <a:p>
            <a:endParaRPr lang="nb-NO" dirty="0"/>
          </a:p>
        </p:txBody>
      </p:sp>
    </p:spTree>
    <p:extLst>
      <p:ext uri="{BB962C8B-B14F-4D97-AF65-F5344CB8AC3E}">
        <p14:creationId xmlns:p14="http://schemas.microsoft.com/office/powerpoint/2010/main" val="35946156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34</a:t>
            </a:r>
            <a:endParaRPr lang="nb-NO" dirty="0"/>
          </a:p>
        </p:txBody>
      </p:sp>
      <p:sp>
        <p:nvSpPr>
          <p:cNvPr id="3" name="Plassholder for innhold 2"/>
          <p:cNvSpPr>
            <a:spLocks noGrp="1"/>
          </p:cNvSpPr>
          <p:nvPr>
            <p:ph idx="1"/>
          </p:nvPr>
        </p:nvSpPr>
        <p:spPr/>
        <p:txBody>
          <a:bodyPr/>
          <a:lstStyle/>
          <a:p>
            <a:endParaRPr lang="nb-NO"/>
          </a:p>
        </p:txBody>
      </p:sp>
      <p:graphicFrame>
        <p:nvGraphicFramePr>
          <p:cNvPr id="4" name="Plassholder for innhold 3"/>
          <p:cNvGraphicFramePr>
            <a:graphicFrameLocks/>
          </p:cNvGraphicFramePr>
          <p:nvPr>
            <p:extLst>
              <p:ext uri="{D42A27DB-BD31-4B8C-83A1-F6EECF244321}">
                <p14:modId xmlns:p14="http://schemas.microsoft.com/office/powerpoint/2010/main" val="3081467245"/>
              </p:ext>
            </p:extLst>
          </p:nvPr>
        </p:nvGraphicFramePr>
        <p:xfrm>
          <a:off x="457200" y="1200151"/>
          <a:ext cx="8229600" cy="3369822"/>
        </p:xfrm>
        <a:graphic>
          <a:graphicData uri="http://schemas.openxmlformats.org/drawingml/2006/table">
            <a:tbl>
              <a:tblPr firstRow="1" bandRow="1">
                <a:tableStyleId>{7DF18680-E054-41AD-8BC1-D1AEF772440D}</a:tableStyleId>
              </a:tblPr>
              <a:tblGrid>
                <a:gridCol w="1371600"/>
                <a:gridCol w="1371600"/>
                <a:gridCol w="1371600"/>
                <a:gridCol w="1371600"/>
                <a:gridCol w="1371600"/>
                <a:gridCol w="1371600"/>
              </a:tblGrid>
              <a:tr h="317006">
                <a:tc gridSpan="3">
                  <a:txBody>
                    <a:bodyPr/>
                    <a:lstStyle/>
                    <a:p>
                      <a:r>
                        <a:rPr lang="nb-NO" sz="1400" dirty="0" smtClean="0"/>
                        <a:t>Målgruppe:</a:t>
                      </a:r>
                      <a:endParaRPr lang="nb-NO" sz="1400" dirty="0"/>
                    </a:p>
                  </a:txBody>
                  <a:tcPr marT="34290" marB="34290"/>
                </a:tc>
                <a:tc hMerge="1">
                  <a:txBody>
                    <a:bodyPr/>
                    <a:lstStyle/>
                    <a:p>
                      <a:endParaRPr lang="nb-NO"/>
                    </a:p>
                  </a:txBody>
                  <a:tcPr/>
                </a:tc>
                <a:tc hMerge="1">
                  <a:txBody>
                    <a:bodyPr/>
                    <a:lstStyle/>
                    <a:p>
                      <a:endParaRPr lang="nb-NO" dirty="0"/>
                    </a:p>
                  </a:txBody>
                  <a:tcPr/>
                </a:tc>
                <a:tc gridSpan="3">
                  <a:txBody>
                    <a:bodyPr/>
                    <a:lstStyle/>
                    <a:p>
                      <a:r>
                        <a:rPr lang="nb-NO" sz="1400" dirty="0" smtClean="0"/>
                        <a:t>Atferd:</a:t>
                      </a:r>
                      <a:endParaRPr lang="nb-NO" sz="1400" dirty="0"/>
                    </a:p>
                  </a:txBody>
                  <a:tcPr marT="34290" marB="34290"/>
                </a:tc>
                <a:tc hMerge="1">
                  <a:txBody>
                    <a:bodyPr/>
                    <a:lstStyle/>
                    <a:p>
                      <a:endParaRPr lang="nb-NO"/>
                    </a:p>
                  </a:txBody>
                  <a:tcPr/>
                </a:tc>
                <a:tc hMerge="1">
                  <a:txBody>
                    <a:bodyPr/>
                    <a:lstStyle/>
                    <a:p>
                      <a:endParaRPr lang="nb-NO" dirty="0"/>
                    </a:p>
                  </a:txBody>
                  <a:tcPr/>
                </a:tc>
              </a:tr>
              <a:tr h="317006">
                <a:tc gridSpan="2">
                  <a:txBody>
                    <a:bodyPr/>
                    <a:lstStyle/>
                    <a:p>
                      <a:r>
                        <a:rPr lang="nb-NO" sz="1400" dirty="0" smtClean="0"/>
                        <a:t>Intervensjonstype:</a:t>
                      </a:r>
                      <a:endParaRPr lang="nb-NO" sz="1400" dirty="0"/>
                    </a:p>
                  </a:txBody>
                  <a:tcPr marT="34290" marB="34290"/>
                </a:tc>
                <a:tc hMerge="1">
                  <a:txBody>
                    <a:bodyPr/>
                    <a:lstStyle/>
                    <a:p>
                      <a:endParaRPr lang="nb-NO" dirty="0"/>
                    </a:p>
                  </a:txBody>
                  <a:tcPr/>
                </a:tc>
                <a:tc>
                  <a:txBody>
                    <a:bodyPr/>
                    <a:lstStyle/>
                    <a:p>
                      <a:r>
                        <a:rPr lang="nb-NO" sz="1400" dirty="0" smtClean="0"/>
                        <a:t>Hug</a:t>
                      </a:r>
                      <a:endParaRPr lang="nb-NO" sz="1400" dirty="0"/>
                    </a:p>
                  </a:txBody>
                  <a:tcPr marT="34290" marB="34290"/>
                </a:tc>
                <a:tc>
                  <a:txBody>
                    <a:bodyPr/>
                    <a:lstStyle/>
                    <a:p>
                      <a:r>
                        <a:rPr lang="nb-NO" sz="1400" dirty="0" err="1" smtClean="0"/>
                        <a:t>Nudge</a:t>
                      </a:r>
                      <a:endParaRPr lang="nb-NO" sz="1400" dirty="0"/>
                    </a:p>
                  </a:txBody>
                  <a:tcPr marT="34290" marB="34290"/>
                </a:tc>
                <a:tc>
                  <a:txBody>
                    <a:bodyPr/>
                    <a:lstStyle/>
                    <a:p>
                      <a:r>
                        <a:rPr lang="nb-NO" sz="1400" dirty="0" err="1" smtClean="0"/>
                        <a:t>Shove</a:t>
                      </a:r>
                      <a:endParaRPr lang="nb-NO" sz="1400" dirty="0"/>
                    </a:p>
                  </a:txBody>
                  <a:tcPr marT="34290" marB="34290"/>
                </a:tc>
                <a:tc>
                  <a:txBody>
                    <a:bodyPr/>
                    <a:lstStyle/>
                    <a:p>
                      <a:r>
                        <a:rPr lang="nb-NO" sz="1400" dirty="0" err="1" smtClean="0"/>
                        <a:t>Smack</a:t>
                      </a:r>
                      <a:endParaRPr lang="nb-NO" sz="1400" dirty="0"/>
                    </a:p>
                  </a:txBody>
                  <a:tcPr marT="34290" marB="34290"/>
                </a:tc>
              </a:tr>
              <a:tr h="547162">
                <a:tc>
                  <a:txBody>
                    <a:bodyPr/>
                    <a:lstStyle/>
                    <a:p>
                      <a:r>
                        <a:rPr lang="nb-NO" sz="1400" dirty="0" smtClean="0"/>
                        <a:t>Kontroll</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c>
                  <a:txBody>
                    <a:bodyPr/>
                    <a:lstStyle/>
                    <a:p>
                      <a:endParaRPr lang="nb-NO" sz="1400" dirty="0"/>
                    </a:p>
                  </a:txBody>
                  <a:tcPr marT="34290" marB="34290"/>
                </a:tc>
              </a:tr>
              <a:tr h="547162">
                <a:tc>
                  <a:txBody>
                    <a:bodyPr/>
                    <a:lstStyle/>
                    <a:p>
                      <a:r>
                        <a:rPr lang="nb-NO" sz="1400" dirty="0" smtClean="0"/>
                        <a:t>Informasjon</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a:p>
                  </a:txBody>
                  <a:tcPr marT="34290" marB="34290"/>
                </a:tc>
              </a:tr>
              <a:tr h="547162">
                <a:tc>
                  <a:txBody>
                    <a:bodyPr/>
                    <a:lstStyle/>
                    <a:p>
                      <a:r>
                        <a:rPr lang="nb-NO" sz="1400" dirty="0" smtClean="0"/>
                        <a:t>Utforming</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r h="547162">
                <a:tc>
                  <a:txBody>
                    <a:bodyPr/>
                    <a:lstStyle/>
                    <a:p>
                      <a:r>
                        <a:rPr lang="nb-NO" sz="1400" dirty="0" smtClean="0"/>
                        <a:t>Opplæring</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a:p>
                  </a:txBody>
                  <a:tcPr marT="34290" marB="34290"/>
                </a:tc>
              </a:tr>
              <a:tr h="547162">
                <a:tc>
                  <a:txBody>
                    <a:bodyPr/>
                    <a:lstStyle/>
                    <a:p>
                      <a:r>
                        <a:rPr lang="nb-NO" sz="1400" dirty="0" smtClean="0"/>
                        <a:t>Støtte</a:t>
                      </a:r>
                      <a:endParaRPr lang="nb-NO" sz="1400" dirty="0"/>
                    </a:p>
                  </a:txBody>
                  <a:tcPr marT="34290" marB="34290"/>
                </a:tc>
                <a:tc>
                  <a:txBody>
                    <a:bodyPr/>
                    <a:lstStyle/>
                    <a:p>
                      <a:endParaRPr lang="nb-NO" sz="1400" dirty="0"/>
                    </a:p>
                  </a:txBody>
                  <a:tcPr marT="34290" marB="34290"/>
                </a:tc>
                <a:tc>
                  <a:txBody>
                    <a:bodyPr/>
                    <a:lstStyle/>
                    <a:p>
                      <a:endParaRPr lang="nb-NO" sz="1400" dirty="0" smtClean="0"/>
                    </a:p>
                    <a:p>
                      <a:endParaRPr lang="nb-NO" sz="1400" dirty="0"/>
                    </a:p>
                  </a:txBody>
                  <a:tcPr marT="34290" marB="34290"/>
                </a:tc>
                <a:tc>
                  <a:txBody>
                    <a:bodyPr/>
                    <a:lstStyle/>
                    <a:p>
                      <a:endParaRPr lang="nb-NO" sz="1400"/>
                    </a:p>
                  </a:txBody>
                  <a:tcPr marT="34290" marB="34290"/>
                </a:tc>
                <a:tc>
                  <a:txBody>
                    <a:bodyPr/>
                    <a:lstStyle/>
                    <a:p>
                      <a:endParaRPr lang="nb-NO" sz="1400"/>
                    </a:p>
                  </a:txBody>
                  <a:tcPr marT="34290" marB="34290"/>
                </a:tc>
                <a:tc>
                  <a:txBody>
                    <a:bodyPr/>
                    <a:lstStyle/>
                    <a:p>
                      <a:endParaRPr lang="nb-NO" sz="1400" dirty="0"/>
                    </a:p>
                  </a:txBody>
                  <a:tcPr marT="34290" marB="34290"/>
                </a:tc>
              </a:tr>
            </a:tbl>
          </a:graphicData>
        </a:graphic>
      </p:graphicFrame>
    </p:spTree>
    <p:extLst>
      <p:ext uri="{BB962C8B-B14F-4D97-AF65-F5344CB8AC3E}">
        <p14:creationId xmlns:p14="http://schemas.microsoft.com/office/powerpoint/2010/main" val="16286390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Verktøy 35: </a:t>
            </a:r>
            <a:r>
              <a:rPr lang="nb-NO" b="1" dirty="0" smtClean="0"/>
              <a:t>Ressursoversikt</a:t>
            </a:r>
            <a:endParaRPr lang="nb-NO" b="1" dirty="0"/>
          </a:p>
        </p:txBody>
      </p:sp>
      <p:sp>
        <p:nvSpPr>
          <p:cNvPr id="3" name="Plassholder for innhold 2"/>
          <p:cNvSpPr>
            <a:spLocks noGrp="1"/>
          </p:cNvSpPr>
          <p:nvPr>
            <p:ph idx="1"/>
          </p:nvPr>
        </p:nvSpPr>
        <p:spPr/>
        <p:txBody>
          <a:bodyPr>
            <a:normAutofit fontScale="92500" lnSpcReduction="10000"/>
          </a:bodyPr>
          <a:lstStyle/>
          <a:p>
            <a:pPr marL="0" indent="0">
              <a:buNone/>
            </a:pPr>
            <a:r>
              <a:rPr lang="nb-NO" b="1" dirty="0" smtClean="0"/>
              <a:t>Bruk dette verktøyet for å finne frem til de endelige </a:t>
            </a:r>
            <a:r>
              <a:rPr lang="nb-NO" b="1" dirty="0" err="1" smtClean="0"/>
              <a:t>SMARTe</a:t>
            </a:r>
            <a:r>
              <a:rPr lang="nb-NO" b="1" dirty="0" smtClean="0"/>
              <a:t> målene dere har blitt enige om for hver atferd og hvert målgruppesegment</a:t>
            </a:r>
          </a:p>
          <a:p>
            <a:pPr eaLnBrk="0"/>
            <a:r>
              <a:rPr lang="nb-NO" b="1" dirty="0" smtClean="0"/>
              <a:t>Budsjett og andre ressurser som du kontrollerer eller kan påvirke</a:t>
            </a:r>
            <a:endParaRPr lang="nb-NO" dirty="0" smtClean="0"/>
          </a:p>
          <a:p>
            <a:pPr eaLnBrk="0"/>
            <a:r>
              <a:rPr lang="nb-NO" b="1" dirty="0" smtClean="0"/>
              <a:t>Hvordan </a:t>
            </a:r>
            <a:r>
              <a:rPr lang="nb-NO" b="1" dirty="0"/>
              <a:t>og hvorfor: </a:t>
            </a:r>
            <a:r>
              <a:rPr lang="nb-NO" dirty="0"/>
              <a:t>Registrer totalbeløpet for budsjettet som er tildelt og/eller som kreves for å gjennomføre programmet, og over hvilken tidsperiode. I tillegg til finansielle ressurser skal totalbeløpet for alle ressurser tas med, inkludert et tidsestimat for medarbeiderne og pengeverdien for andre ressurser som er tildelt programmet. Dette vil være til hjelp ved analyse av kostnad-nytte, verdi for pengene og avkastning på investering for programmet.</a:t>
            </a:r>
          </a:p>
          <a:p>
            <a:endParaRPr lang="nb-NO" dirty="0"/>
          </a:p>
        </p:txBody>
      </p:sp>
    </p:spTree>
    <p:extLst>
      <p:ext uri="{BB962C8B-B14F-4D97-AF65-F5344CB8AC3E}">
        <p14:creationId xmlns:p14="http://schemas.microsoft.com/office/powerpoint/2010/main" val="2391801386"/>
      </p:ext>
    </p:extLst>
  </p:cSld>
  <p:clrMapOvr>
    <a:masterClrMapping/>
  </p:clrMapOvr>
</p:sld>
</file>

<file path=ppt/theme/theme1.xml><?xml version="1.0" encoding="utf-8"?>
<a:theme xmlns:a="http://schemas.openxmlformats.org/drawingml/2006/main" name="PPT_16_9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FFB85A-B102-470C-B18D-2B1A4B475313}"/>
</file>

<file path=customXml/itemProps2.xml><?xml version="1.0" encoding="utf-8"?>
<ds:datastoreItem xmlns:ds="http://schemas.openxmlformats.org/officeDocument/2006/customXml" ds:itemID="{2430722A-689E-4C8B-B35E-629EC4569FF7}"/>
</file>

<file path=customXml/itemProps3.xml><?xml version="1.0" encoding="utf-8"?>
<ds:datastoreItem xmlns:ds="http://schemas.openxmlformats.org/officeDocument/2006/customXml" ds:itemID="{C2CD4C71-B656-4DFB-9952-E3B819AE81E9}"/>
</file>

<file path=docProps/app.xml><?xml version="1.0" encoding="utf-8"?>
<Properties xmlns="http://schemas.openxmlformats.org/officeDocument/2006/extended-properties" xmlns:vt="http://schemas.openxmlformats.org/officeDocument/2006/docPropsVTypes">
  <Template>PPT_16_9_NO</Template>
  <TotalTime>365</TotalTime>
  <Words>6458</Words>
  <Application>Microsoft Office PowerPoint</Application>
  <PresentationFormat>Skjermfremvisning (16:9)</PresentationFormat>
  <Paragraphs>946</Paragraphs>
  <Slides>136</Slides>
  <Notes>20</Notes>
  <HiddenSlides>7</HiddenSlides>
  <MMClips>0</MMClips>
  <ScaleCrop>false</ScaleCrop>
  <HeadingPairs>
    <vt:vector size="4" baseType="variant">
      <vt:variant>
        <vt:lpstr>Tema</vt:lpstr>
      </vt:variant>
      <vt:variant>
        <vt:i4>1</vt:i4>
      </vt:variant>
      <vt:variant>
        <vt:lpstr>Lysbildetitler</vt:lpstr>
      </vt:variant>
      <vt:variant>
        <vt:i4>136</vt:i4>
      </vt:variant>
    </vt:vector>
  </HeadingPairs>
  <TitlesOfParts>
    <vt:vector size="137" baseType="lpstr">
      <vt:lpstr>PPT_16_9_NO</vt:lpstr>
      <vt:lpstr>Sosial markedsføring</vt:lpstr>
      <vt:lpstr>Definisjon</vt:lpstr>
      <vt:lpstr>PowerPoint-presentasjon</vt:lpstr>
      <vt:lpstr>PowerPoint-presentasjon</vt:lpstr>
      <vt:lpstr>PowerPoint-presentasjon</vt:lpstr>
      <vt:lpstr>Kunde/innbygger-triangelet</vt:lpstr>
      <vt:lpstr>Insentiver og barrierer for atferdsendring </vt:lpstr>
      <vt:lpstr> </vt:lpstr>
      <vt:lpstr>Valg av intervensjon</vt:lpstr>
      <vt:lpstr>PowerPoint-presentasjon</vt:lpstr>
      <vt:lpstr>Tiltak ved ulike intervensjoner</vt:lpstr>
      <vt:lpstr>PowerPoint-presentasjon</vt:lpstr>
      <vt:lpstr>PowerPoint-presentasjon</vt:lpstr>
      <vt:lpstr>Om verktøyene</vt:lpstr>
      <vt:lpstr>Firetrinns rammeverk for sosiale markedsføringstiltak </vt:lpstr>
      <vt:lpstr>PowerPoint-presentasjon</vt:lpstr>
      <vt:lpstr>Definere avgrensning – teste – vedta - handle Verktøy 1-50</vt:lpstr>
      <vt:lpstr>Definere avgrensning  Verktøy 1-3: Definere mål for programmet og SMARTe mål</vt:lpstr>
      <vt:lpstr>Aktiviteter under oppgave 1:</vt:lpstr>
      <vt:lpstr>Verktøy 1: Behovsavklaring</vt:lpstr>
      <vt:lpstr>Verktøy 1</vt:lpstr>
      <vt:lpstr>Verktøy 2: Spesifisere ønsket atferd</vt:lpstr>
      <vt:lpstr>Verktøy 2</vt:lpstr>
      <vt:lpstr>Verktøy 3: SMARTe mål </vt:lpstr>
      <vt:lpstr>Verktøy 3</vt:lpstr>
      <vt:lpstr>Definere Avgrensning Verktøy 4-11: Analysere situasjonen og faktorer som påvirker den  </vt:lpstr>
      <vt:lpstr>Aktiviteter under oppgave 2:</vt:lpstr>
      <vt:lpstr>Verktøy 4: SWOT-analyse</vt:lpstr>
      <vt:lpstr>Verktøy 4</vt:lpstr>
      <vt:lpstr>  Verktøy 5: PESTLE-analyse</vt:lpstr>
      <vt:lpstr>Verktøy 5</vt:lpstr>
      <vt:lpstr> Verktøy 6:  Verktøy for barrierer og tilretteleggende faktorer</vt:lpstr>
      <vt:lpstr>Verktøy 6</vt:lpstr>
      <vt:lpstr>Verktøy 7: Analyse av konkurrerende faktorer</vt:lpstr>
      <vt:lpstr>Verktøy 7</vt:lpstr>
      <vt:lpstr>Verktøy 8: Oppsummering av viktige data</vt:lpstr>
      <vt:lpstr>Verktøy 8</vt:lpstr>
      <vt:lpstr>Verktøy 9: Viktig lærdom fra kunnskapsoppsummeringen</vt:lpstr>
      <vt:lpstr>Verktøy 9</vt:lpstr>
      <vt:lpstr>Verktøy 10: Kartlegging av andre ressurser</vt:lpstr>
      <vt:lpstr>Verktøy 10</vt:lpstr>
      <vt:lpstr>Verktøy 11: Registrere bidrag fra samarbeidspartnere/interessenter</vt:lpstr>
      <vt:lpstr>Verktøy 11</vt:lpstr>
      <vt:lpstr>Definere Avgrensning Verktøy 12-17:  Forstå målgruppene</vt:lpstr>
      <vt:lpstr>Aktiviteter under oppgave 3</vt:lpstr>
      <vt:lpstr>Verktøy 12: Differensiering av målgrupper</vt:lpstr>
      <vt:lpstr>Verktøy 12</vt:lpstr>
      <vt:lpstr>Verktøy 13: Analyse av eksisterende atferd</vt:lpstr>
      <vt:lpstr>Verktøy 13</vt:lpstr>
      <vt:lpstr>Verktøy 14: Registrere relevante modeller og teorier</vt:lpstr>
      <vt:lpstr>Verktøy 14</vt:lpstr>
      <vt:lpstr>Verktøy 15: Dataoppsummeringslogg for målgruppesinnsikt</vt:lpstr>
      <vt:lpstr>Verktøy 15</vt:lpstr>
      <vt:lpstr>Verktøy 16: Definere første segmentering</vt:lpstr>
      <vt:lpstr>Verktøy 16</vt:lpstr>
      <vt:lpstr>Verktøy 17: Første segmentering</vt:lpstr>
      <vt:lpstr>Verktøy 17</vt:lpstr>
      <vt:lpstr>Definere Avgrensning Verktøy 18-21:  Utvikle forslag til formidling</vt:lpstr>
      <vt:lpstr>Aktiviteter under oppgave 4</vt:lpstr>
      <vt:lpstr>Verktøy 18-19: Utvikle pris/utveksling </vt:lpstr>
      <vt:lpstr>Verktøy 18</vt:lpstr>
      <vt:lpstr>Verktøy 19</vt:lpstr>
      <vt:lpstr>Verktøy 20: Beskrivelse av produkt/tjeneste</vt:lpstr>
      <vt:lpstr>Verktøy 20</vt:lpstr>
      <vt:lpstr>Verktøy 21: Endelig anbefaling om tilbud/forslag</vt:lpstr>
      <vt:lpstr>Verktøy 21</vt:lpstr>
      <vt:lpstr>Verktøy 22: Endelige intervensjonsbeskrivelser</vt:lpstr>
      <vt:lpstr>Verktøy 22</vt:lpstr>
      <vt:lpstr>Definere Avgrensning Verktøy 22-26:  Velge markedsføringsintervensjoner</vt:lpstr>
      <vt:lpstr>Aktiviteter under oppgave 5</vt:lpstr>
      <vt:lpstr>Verktøy 23: Vurdering av intervensjons-alternativer</vt:lpstr>
      <vt:lpstr>Verktøy 23</vt:lpstr>
      <vt:lpstr>Verktøy 24: Registrering av etiske spørsmål og aktuelle tiltak</vt:lpstr>
      <vt:lpstr>Verktøy 24</vt:lpstr>
      <vt:lpstr>  Verktøy 25: Begrunnelse for anbefalingene ut fra innsikt, data, teori og testtrinnevaluering</vt:lpstr>
      <vt:lpstr>Verktøy 25</vt:lpstr>
      <vt:lpstr>Verktøy 26: Første intervensjonsmatrise</vt:lpstr>
      <vt:lpstr>Verktøy 26</vt:lpstr>
      <vt:lpstr>Teste Verktøy 22-26:  Forhåndstesting og pilotprogram</vt:lpstr>
      <vt:lpstr>Aktiviteter under oppgave 6</vt:lpstr>
      <vt:lpstr>Verktøy 27: Intervensjonsspørsmål som skal undersøkes</vt:lpstr>
      <vt:lpstr>Verktøy 27</vt:lpstr>
      <vt:lpstr>Verktøy 28: Registrering av hypoteser</vt:lpstr>
      <vt:lpstr>Verktøy 28</vt:lpstr>
      <vt:lpstr>Verktøy 29: Plan for forhåndstesting og utarbeidelse av pilotprogram</vt:lpstr>
      <vt:lpstr>Verktøy 29</vt:lpstr>
      <vt:lpstr>Vedta/beslutte Verktøy 30-36:  Planlegge implementering</vt:lpstr>
      <vt:lpstr>Aktiviteter under oppgave 7</vt:lpstr>
      <vt:lpstr>Verktøy 30: SMARTe mål for endring eller opprettholdelse av atferd </vt:lpstr>
      <vt:lpstr>Verktøy 30</vt:lpstr>
      <vt:lpstr>Verktøy 31: Beskrivelse av produkt/tjeneste</vt:lpstr>
      <vt:lpstr>Verktøy 31</vt:lpstr>
      <vt:lpstr>Verktøy 32: Beskrivelse av produkt/ tjeneste og registrering av fordeler</vt:lpstr>
      <vt:lpstr>Verktøy 32</vt:lpstr>
      <vt:lpstr>Verktøy 33: Endelige intervensjonsbeskrivelser</vt:lpstr>
      <vt:lpstr>Verktøy 33</vt:lpstr>
      <vt:lpstr>Verktøy 34: Endelig intervensjonsmatrise</vt:lpstr>
      <vt:lpstr>Verktøy 34</vt:lpstr>
      <vt:lpstr>Verktøy 35: Ressursoversikt</vt:lpstr>
      <vt:lpstr>Verktøy 35</vt:lpstr>
      <vt:lpstr>Verktøy 36: Ressursoversikt per intervensjon</vt:lpstr>
      <vt:lpstr>Verktøy 36</vt:lpstr>
      <vt:lpstr>Vedta/beslutte Verktøy 30-36:  Planlegge implementering</vt:lpstr>
      <vt:lpstr>Aktiviteter under oppgave 8</vt:lpstr>
      <vt:lpstr>Verktøy 37: Registrering av bidrag fra samarbeidspartnere/interessenter</vt:lpstr>
      <vt:lpstr>Verktøy 37</vt:lpstr>
      <vt:lpstr>Verktøy 38: Plan for å administrere samarbeidspartnere/interessenter</vt:lpstr>
      <vt:lpstr>Verktøy 38</vt:lpstr>
      <vt:lpstr>Verktøy 39: Registrere risiko </vt:lpstr>
      <vt:lpstr>Verktøy 39</vt:lpstr>
      <vt:lpstr>Verktøy 40: Registrere muligheter</vt:lpstr>
      <vt:lpstr>Verktøy 40</vt:lpstr>
      <vt:lpstr>Verktøy 41: Plan for overvåking av kortsiktig effekt</vt:lpstr>
      <vt:lpstr>Verktøy 41</vt:lpstr>
      <vt:lpstr>Verktøy 42: Strategi for styring og rapportering</vt:lpstr>
      <vt:lpstr>Verktøy 42</vt:lpstr>
      <vt:lpstr>Verktøy 43: Budsjettovervåkingsverktøy</vt:lpstr>
      <vt:lpstr>Verktøy 43</vt:lpstr>
      <vt:lpstr>Lære og handle Verktøy 44-46:  Evaluere og rapportere </vt:lpstr>
      <vt:lpstr>Aktiviterer under oppgave 9</vt:lpstr>
      <vt:lpstr>Verktøy 44: Registrere evalueringsresultatene</vt:lpstr>
      <vt:lpstr>Verktøy 44</vt:lpstr>
      <vt:lpstr>Verktøy 45: Evaluere samarbeidspartnere/interessenter</vt:lpstr>
      <vt:lpstr>Verktøy 45</vt:lpstr>
      <vt:lpstr>Verktøy 46:Evalueringsrapport og anbefalinger</vt:lpstr>
      <vt:lpstr>Verktøy 46</vt:lpstr>
      <vt:lpstr>Lære og handle Verktøy 47-50:  Kontrollere og utvikle opplæring</vt:lpstr>
      <vt:lpstr>Aktiviteter under oppgave 10</vt:lpstr>
      <vt:lpstr>Verktøy 47: Læringsstrategi for organisasjonen</vt:lpstr>
      <vt:lpstr>Verktøy 47</vt:lpstr>
      <vt:lpstr>Verktøy 48: Distribusjonsstrategi</vt:lpstr>
      <vt:lpstr>Verktøy 48</vt:lpstr>
      <vt:lpstr>Verktøy 49:Plan for organisasjonsutvikling</vt:lpstr>
      <vt:lpstr>Verktøy 49</vt:lpstr>
      <vt:lpstr>Verktøy 50: Fremtidsrettet strategisk PESTLE-analyse</vt:lpstr>
      <vt:lpstr>Verktøy 50</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Bente Steinnes</dc:creator>
  <cp:lastModifiedBy>Bente Steinnes</cp:lastModifiedBy>
  <cp:revision>32</cp:revision>
  <dcterms:created xsi:type="dcterms:W3CDTF">2016-07-06T11:48:15Z</dcterms:created>
  <dcterms:modified xsi:type="dcterms:W3CDTF">2016-07-07T12:48:57Z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