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24"/>
  </p:notesMasterIdLst>
  <p:handoutMasterIdLst>
    <p:handoutMasterId r:id="rId25"/>
  </p:handoutMasterIdLst>
  <p:sldIdLst>
    <p:sldId id="258" r:id="rId6"/>
    <p:sldId id="259" r:id="rId7"/>
    <p:sldId id="260" r:id="rId8"/>
    <p:sldId id="261" r:id="rId9"/>
    <p:sldId id="262" r:id="rId10"/>
    <p:sldId id="282" r:id="rId11"/>
    <p:sldId id="263" r:id="rId12"/>
    <p:sldId id="268" r:id="rId13"/>
    <p:sldId id="265" r:id="rId14"/>
    <p:sldId id="264" r:id="rId15"/>
    <p:sldId id="283" r:id="rId16"/>
    <p:sldId id="284" r:id="rId17"/>
    <p:sldId id="285" r:id="rId18"/>
    <p:sldId id="269" r:id="rId19"/>
    <p:sldId id="270" r:id="rId20"/>
    <p:sldId id="271" r:id="rId21"/>
    <p:sldId id="272" r:id="rId22"/>
    <p:sldId id="273" r:id="rId23"/>
  </p:sldIdLst>
  <p:sldSz cx="9144000" cy="6858000" type="screen4x3"/>
  <p:notesSz cx="6735763" cy="9866313"/>
  <p:defaultTextStyle>
    <a:defPPr>
      <a:defRPr lang="nb-NO"/>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5" autoAdjust="0"/>
    <p:restoredTop sz="69272" autoAdjust="0"/>
  </p:normalViewPr>
  <p:slideViewPr>
    <p:cSldViewPr>
      <p:cViewPr>
        <p:scale>
          <a:sx n="49" d="100"/>
          <a:sy n="49" d="100"/>
        </p:scale>
        <p:origin x="-18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b-NO" altLang="nb-NO"/>
          </a:p>
        </p:txBody>
      </p:sp>
      <p:sp>
        <p:nvSpPr>
          <p:cNvPr id="89091"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A01B5A12-EB50-428D-829B-3FE694D532CC}" type="datetimeFigureOut">
              <a:rPr lang="nb-NO" altLang="nb-NO"/>
              <a:pPr/>
              <a:t>21.08.2017</a:t>
            </a:fld>
            <a:endParaRPr lang="nb-NO" altLang="nb-NO"/>
          </a:p>
        </p:txBody>
      </p:sp>
      <p:sp>
        <p:nvSpPr>
          <p:cNvPr id="89092" name="Rectangle 4"/>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b-NO" altLang="nb-NO"/>
          </a:p>
        </p:txBody>
      </p:sp>
      <p:sp>
        <p:nvSpPr>
          <p:cNvPr id="89093"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257B05-5396-4B9E-8782-67ADB06C38CC}" type="slidenum">
              <a:rPr lang="nb-NO" altLang="nb-NO"/>
              <a:pPr/>
              <a:t>‹#›</a:t>
            </a:fld>
            <a:endParaRPr lang="nb-NO" altLang="nb-NO"/>
          </a:p>
        </p:txBody>
      </p:sp>
    </p:spTree>
    <p:extLst>
      <p:ext uri="{BB962C8B-B14F-4D97-AF65-F5344CB8AC3E}">
        <p14:creationId xmlns:p14="http://schemas.microsoft.com/office/powerpoint/2010/main" val="3928153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da-DK"/>
          </a:p>
        </p:txBody>
      </p:sp>
      <p:sp>
        <p:nvSpPr>
          <p:cNvPr id="3" name="Pladsholder til dato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543420D5-E3E1-44F5-9688-C13E565DE31B}" type="datetimeFigureOut">
              <a:rPr lang="da-DK"/>
              <a:pPr>
                <a:defRPr/>
              </a:pPr>
              <a:t>21-08-2017</a:t>
            </a:fld>
            <a:endParaRPr lang="da-DK"/>
          </a:p>
        </p:txBody>
      </p:sp>
      <p:sp>
        <p:nvSpPr>
          <p:cNvPr id="4" name="Pladsholder til diasbillede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440" tIns="45720" rIns="91440" bIns="45720" rtlCol="0" anchor="ctr"/>
          <a:lstStyle/>
          <a:p>
            <a:pPr lvl="0"/>
            <a:endParaRPr lang="da-DK" noProof="0" smtClean="0"/>
          </a:p>
        </p:txBody>
      </p:sp>
      <p:sp>
        <p:nvSpPr>
          <p:cNvPr id="5" name="Pladsholder til not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da-DK"/>
          </a:p>
        </p:txBody>
      </p:sp>
      <p:sp>
        <p:nvSpPr>
          <p:cNvPr id="7" name="Pladsholder til diasnumm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B44F368C-BBD2-49DD-96EC-E8230A427BE7}" type="slidenum">
              <a:rPr lang="da-DK"/>
              <a:pPr>
                <a:defRPr/>
              </a:pPr>
              <a:t>‹#›</a:t>
            </a:fld>
            <a:endParaRPr lang="da-DK"/>
          </a:p>
        </p:txBody>
      </p:sp>
    </p:spTree>
    <p:extLst>
      <p:ext uri="{BB962C8B-B14F-4D97-AF65-F5344CB8AC3E}">
        <p14:creationId xmlns:p14="http://schemas.microsoft.com/office/powerpoint/2010/main" val="1685604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4FE2EA2-737F-48B3-B39C-7DFE2982615E}" type="slidenum">
              <a:rPr lang="nb-NO" altLang="nb-NO" sz="1200" smtClean="0"/>
              <a:pPr/>
              <a:t>1</a:t>
            </a:fld>
            <a:endParaRPr lang="nb-NO" altLang="nb-NO" sz="1200" smtClean="0"/>
          </a:p>
        </p:txBody>
      </p:sp>
      <p:sp>
        <p:nvSpPr>
          <p:cNvPr id="39939" name="Rectangle 2"/>
          <p:cNvSpPr>
            <a:spLocks noGrp="1" noRot="1" noChangeAspect="1" noChangeArrowheads="1" noTextEdit="1"/>
          </p:cNvSpPr>
          <p:nvPr>
            <p:ph type="sldImg"/>
          </p:nvPr>
        </p:nvSpPr>
        <p:spPr bwMode="auto">
          <a:xfrm>
            <a:off x="976313" y="739775"/>
            <a:ext cx="4933950"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mtClean="0">
                <a:latin typeface="Arial" charset="0"/>
              </a:rPr>
              <a:t>Denne kursøkten skal gi en kort introduksjon til hvilke næringsstoffer som er i maten, med ekstra fokus på karbohydrater og fiber. </a:t>
            </a:r>
          </a:p>
          <a:p>
            <a:pPr eaLnBrk="1" hangingPunct="1">
              <a:spcBef>
                <a:spcPct val="0"/>
              </a:spcBef>
            </a:pPr>
            <a:r>
              <a:rPr lang="nb-NO" altLang="nb-NO" smtClean="0">
                <a:latin typeface="Arial" charset="0"/>
              </a:rPr>
              <a:t>Men først en runde for å gi deltakerne anledning til å si litt om sine erfaringer med å sette mål og gjøre endringer. </a:t>
            </a:r>
          </a:p>
          <a:p>
            <a:pPr eaLnBrk="1" hangingPunct="1">
              <a:spcBef>
                <a:spcPct val="0"/>
              </a:spcBef>
            </a:pPr>
            <a:endParaRPr lang="nb-NO" altLang="nb-NO"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23F2CE2-4421-4A2F-B617-7BD715C97B50}" type="slidenum">
              <a:rPr lang="nb-NO" altLang="nb-NO" sz="1200" smtClean="0"/>
              <a:pPr/>
              <a:t>10</a:t>
            </a:fld>
            <a:endParaRPr lang="nb-NO" altLang="nb-NO" sz="1200"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z="800" dirty="0" smtClean="0"/>
              <a:t>Sukkerarter er i ernæringsmessig sammenheng en samlebetegnelse for fordøyelige monosakkarider og disakkarider i maten. Betegnelsen sukker brukes også.</a:t>
            </a:r>
          </a:p>
          <a:p>
            <a:pPr eaLnBrk="1" hangingPunct="1">
              <a:spcBef>
                <a:spcPct val="0"/>
              </a:spcBef>
            </a:pPr>
            <a:endParaRPr lang="nb-NO" altLang="nb-NO" sz="800" dirty="0" smtClean="0"/>
          </a:p>
          <a:p>
            <a:pPr eaLnBrk="1" hangingPunct="1">
              <a:spcBef>
                <a:spcPct val="0"/>
              </a:spcBef>
            </a:pPr>
            <a:r>
              <a:rPr lang="nb-NO" altLang="nb-NO" sz="800" dirty="0" smtClean="0"/>
              <a:t>De viktigste bestanddelene  i sukkerarter er monosakkaridene glukose og fruktose, og disakkaridene </a:t>
            </a:r>
            <a:r>
              <a:rPr lang="nb-NO" altLang="nb-NO" sz="800" dirty="0" err="1" smtClean="0"/>
              <a:t>sukrose</a:t>
            </a:r>
            <a:r>
              <a:rPr lang="nb-NO" altLang="nb-NO" sz="800" dirty="0" smtClean="0"/>
              <a:t>, laktose og maltose. Glukose og fruktose finnes i honning, frukt og grønnsaker, </a:t>
            </a:r>
            <a:r>
              <a:rPr lang="nb-NO" altLang="nb-NO" sz="800" dirty="0" err="1" smtClean="0"/>
              <a:t>sukrose</a:t>
            </a:r>
            <a:r>
              <a:rPr lang="nb-NO" altLang="nb-NO" sz="800" dirty="0" smtClean="0"/>
              <a:t> finnes i frukt og grønnsaker og laktose finnes i melk. Hvitt sukker (også kalt bordsukker) består av </a:t>
            </a:r>
            <a:r>
              <a:rPr lang="nb-NO" altLang="nb-NO" sz="800" dirty="0" err="1" smtClean="0"/>
              <a:t>sukrose</a:t>
            </a:r>
            <a:r>
              <a:rPr lang="nb-NO" altLang="nb-NO" sz="800" dirty="0" smtClean="0"/>
              <a:t>. Den viktigste kilden til maltose er maltet korn. </a:t>
            </a:r>
          </a:p>
          <a:p>
            <a:pPr eaLnBrk="1" hangingPunct="1">
              <a:spcBef>
                <a:spcPct val="0"/>
              </a:spcBef>
            </a:pPr>
            <a:endParaRPr lang="nb-NO" altLang="nb-NO" sz="800" dirty="0" smtClean="0"/>
          </a:p>
          <a:p>
            <a:pPr eaLnBrk="1" hangingPunct="1">
              <a:spcBef>
                <a:spcPct val="0"/>
              </a:spcBef>
            </a:pPr>
            <a:r>
              <a:rPr lang="nb-NO" altLang="nb-NO" sz="800" dirty="0" smtClean="0"/>
              <a:t>Naturlige sukkerarter: Forekommer naturlig i matvaren, smaker OGSÅ s</a:t>
            </a:r>
            <a:r>
              <a:rPr lang="nb-NO" altLang="nb-NO" sz="800" dirty="0" smtClean="0">
                <a:latin typeface="Arial" charset="0"/>
              </a:rPr>
              <a:t>ø</a:t>
            </a:r>
            <a:r>
              <a:rPr lang="nb-NO" altLang="nb-NO" sz="800" dirty="0" smtClean="0"/>
              <a:t>tt.</a:t>
            </a:r>
          </a:p>
          <a:p>
            <a:pPr eaLnBrk="1" hangingPunct="1">
              <a:spcBef>
                <a:spcPct val="0"/>
              </a:spcBef>
              <a:buFontTx/>
              <a:buChar char="-"/>
            </a:pPr>
            <a:r>
              <a:rPr lang="nb-NO" altLang="nb-NO" sz="800" dirty="0" smtClean="0"/>
              <a:t>Fruktsukker (fruktose) og druesukker (glukose): Mest i frukt og b</a:t>
            </a:r>
            <a:r>
              <a:rPr lang="nb-NO" altLang="nb-NO" sz="800" dirty="0" smtClean="0">
                <a:latin typeface="Arial" charset="0"/>
              </a:rPr>
              <a:t>æ</a:t>
            </a:r>
            <a:r>
              <a:rPr lang="nb-NO" altLang="nb-NO" sz="800" dirty="0" smtClean="0"/>
              <a:t>r.</a:t>
            </a:r>
          </a:p>
          <a:p>
            <a:pPr eaLnBrk="1" hangingPunct="1">
              <a:spcBef>
                <a:spcPct val="0"/>
              </a:spcBef>
              <a:buFontTx/>
              <a:buChar char="-"/>
            </a:pPr>
            <a:r>
              <a:rPr lang="nb-NO" altLang="nb-NO" sz="800" dirty="0" smtClean="0"/>
              <a:t>Melkesukker (laktose) i melk, brunost, yoghurt, prim, smaksatt s</a:t>
            </a:r>
            <a:r>
              <a:rPr lang="nb-NO" altLang="nb-NO" sz="800" dirty="0" smtClean="0">
                <a:latin typeface="Arial" charset="0"/>
              </a:rPr>
              <a:t>ø</a:t>
            </a:r>
            <a:r>
              <a:rPr lang="nb-NO" altLang="nb-NO" sz="800" dirty="0" smtClean="0"/>
              <a:t>t og surmelk.</a:t>
            </a:r>
          </a:p>
          <a:p>
            <a:pPr eaLnBrk="1" hangingPunct="1">
              <a:spcBef>
                <a:spcPct val="0"/>
              </a:spcBef>
              <a:buFontTx/>
              <a:buChar char="-"/>
            </a:pPr>
            <a:endParaRPr lang="nb-NO" altLang="nb-NO" sz="800" dirty="0" smtClean="0"/>
          </a:p>
          <a:p>
            <a:pPr eaLnBrk="1" hangingPunct="1">
              <a:spcBef>
                <a:spcPct val="0"/>
              </a:spcBef>
            </a:pPr>
            <a:r>
              <a:rPr lang="nb-NO" altLang="nb-NO" sz="800" dirty="0" smtClean="0"/>
              <a:t>Tilsatt sukker: farin, fruktsukker, </a:t>
            </a:r>
            <a:r>
              <a:rPr lang="nb-NO" altLang="nb-NO" sz="800" dirty="0" err="1" smtClean="0"/>
              <a:t>sukrose</a:t>
            </a:r>
            <a:r>
              <a:rPr lang="nb-NO" altLang="nb-NO" sz="800" dirty="0" smtClean="0"/>
              <a:t>, honning, druesukker osv.</a:t>
            </a:r>
          </a:p>
          <a:p>
            <a:pPr eaLnBrk="1" hangingPunct="1">
              <a:spcBef>
                <a:spcPct val="0"/>
              </a:spcBef>
            </a:pPr>
            <a:r>
              <a:rPr lang="nb-NO" altLang="nb-NO" sz="800" dirty="0" smtClean="0"/>
              <a:t>- Sukker er tilsatt i  MANGE produkter, men f</a:t>
            </a:r>
            <a:r>
              <a:rPr lang="nb-NO" altLang="nb-NO" sz="800" dirty="0" smtClean="0">
                <a:latin typeface="Arial" charset="0"/>
              </a:rPr>
              <a:t>ø</a:t>
            </a:r>
            <a:r>
              <a:rPr lang="nb-NO" altLang="nb-NO" sz="800" dirty="0" smtClean="0"/>
              <a:t>rst og fremst er brus, saft og godteri store sukkerkilder uten andre n</a:t>
            </a:r>
            <a:r>
              <a:rPr lang="nb-NO" altLang="nb-NO" sz="800" dirty="0" smtClean="0">
                <a:latin typeface="Arial" charset="0"/>
              </a:rPr>
              <a:t>æ</a:t>
            </a:r>
            <a:r>
              <a:rPr lang="nb-NO" altLang="nb-NO" sz="800" dirty="0" smtClean="0"/>
              <a:t>ringsstoffer (tom energi). </a:t>
            </a:r>
          </a:p>
          <a:p>
            <a:pPr eaLnBrk="1" hangingPunct="1">
              <a:spcBef>
                <a:spcPct val="0"/>
              </a:spcBef>
            </a:pPr>
            <a:r>
              <a:rPr lang="nb-NO" altLang="nb-NO" sz="800" dirty="0" smtClean="0"/>
              <a:t>Andre matvarer med tilsatt sukker: Yoghurt, frokostkorn , kjeks, osv. </a:t>
            </a:r>
            <a:r>
              <a:rPr lang="nb-NO" altLang="nb-NO" sz="800" u="sng" dirty="0" smtClean="0"/>
              <a:t>Her b</a:t>
            </a:r>
            <a:r>
              <a:rPr lang="nb-NO" altLang="nb-NO" sz="800" u="sng" dirty="0" smtClean="0">
                <a:latin typeface="Arial" charset="0"/>
              </a:rPr>
              <a:t>ø</a:t>
            </a:r>
            <a:r>
              <a:rPr lang="nb-NO" altLang="nb-NO" sz="800" u="sng" dirty="0" smtClean="0"/>
              <a:t>r man v</a:t>
            </a:r>
            <a:r>
              <a:rPr lang="nb-NO" altLang="nb-NO" sz="800" u="sng" dirty="0" smtClean="0">
                <a:latin typeface="Arial" charset="0"/>
              </a:rPr>
              <a:t>æ</a:t>
            </a:r>
            <a:r>
              <a:rPr lang="nb-NO" altLang="nb-NO" sz="800" u="sng" dirty="0" smtClean="0"/>
              <a:t>re obs p</a:t>
            </a:r>
            <a:r>
              <a:rPr lang="nb-NO" altLang="nb-NO" sz="800" u="sng" dirty="0" smtClean="0">
                <a:latin typeface="Arial" charset="0"/>
              </a:rPr>
              <a:t>å</a:t>
            </a:r>
            <a:r>
              <a:rPr lang="nb-NO" altLang="nb-NO" sz="800" u="sng" dirty="0" smtClean="0"/>
              <a:t> hvor mye sukker som skjuler seg</a:t>
            </a:r>
            <a:r>
              <a:rPr lang="nb-NO" altLang="nb-NO" sz="800" dirty="0" smtClean="0"/>
              <a:t>. </a:t>
            </a:r>
          </a:p>
          <a:p>
            <a:pPr eaLnBrk="1" hangingPunct="1">
              <a:spcBef>
                <a:spcPct val="0"/>
              </a:spcBef>
            </a:pPr>
            <a:endParaRPr lang="nb-NO" altLang="nb-NO" sz="800" dirty="0" smtClean="0"/>
          </a:p>
          <a:p>
            <a:pPr eaLnBrk="1" hangingPunct="1">
              <a:spcBef>
                <a:spcPct val="0"/>
              </a:spcBef>
            </a:pPr>
            <a:r>
              <a:rPr lang="nb-NO" altLang="nb-NO" sz="800" dirty="0" smtClean="0"/>
              <a:t>B</a:t>
            </a:r>
            <a:r>
              <a:rPr lang="nb-NO" altLang="nb-NO" sz="800" dirty="0" smtClean="0">
                <a:latin typeface="Arial" charset="0"/>
              </a:rPr>
              <a:t>å</a:t>
            </a:r>
            <a:r>
              <a:rPr lang="nb-NO" altLang="nb-NO" sz="800" dirty="0" smtClean="0"/>
              <a:t>de yoghurter og kornblandinger kan inneholde forholdsvis mye sukker. Les p</a:t>
            </a:r>
            <a:r>
              <a:rPr lang="nb-NO" altLang="nb-NO" sz="800" dirty="0" smtClean="0">
                <a:latin typeface="Arial" charset="0"/>
              </a:rPr>
              <a:t>å</a:t>
            </a:r>
            <a:r>
              <a:rPr lang="nb-NO" altLang="nb-NO" sz="800" dirty="0" smtClean="0"/>
              <a:t> varedeklarasjonen!</a:t>
            </a:r>
          </a:p>
          <a:p>
            <a:pPr eaLnBrk="1" hangingPunct="1">
              <a:spcBef>
                <a:spcPct val="0"/>
              </a:spcBef>
            </a:pPr>
            <a:r>
              <a:rPr lang="nb-NO" altLang="nb-NO" sz="800" dirty="0" smtClean="0"/>
              <a:t>Husk at under en varedeklarasjon blir ofte alt betegnet som sukkerarter og skiller ikke på hva som er tilsatt hvitt raffinert sukker og hva som er naturlig sukker, det er sjelden spesifisert på varedeklarasjonen. da dette ikke er påbudt. </a:t>
            </a:r>
          </a:p>
          <a:p>
            <a:pPr eaLnBrk="1" hangingPunct="1">
              <a:spcBef>
                <a:spcPct val="0"/>
              </a:spcBef>
            </a:pPr>
            <a:r>
              <a:rPr lang="nb-NO" altLang="nb-NO" sz="800" dirty="0" smtClean="0"/>
              <a:t>Det er derfor viktig å lese innholdsfortegnelsen og sammenligne ulike produkter.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pPr>
            <a:r>
              <a:rPr lang="nb-NO" altLang="nb-NO" sz="1200" dirty="0" err="1" smtClean="0"/>
              <a:t>F.eks</a:t>
            </a:r>
            <a:r>
              <a:rPr lang="nb-NO" altLang="nb-NO" sz="1200" dirty="0" smtClean="0"/>
              <a:t> sammenligne </a:t>
            </a:r>
            <a:r>
              <a:rPr lang="nb-NO" altLang="nb-NO" sz="1200" dirty="0" err="1" smtClean="0"/>
              <a:t>Biola</a:t>
            </a:r>
            <a:r>
              <a:rPr lang="nb-NO" altLang="nb-NO" sz="1200" dirty="0" smtClean="0"/>
              <a:t> jordbær  (inneholder 10 gram karbohydrat) med </a:t>
            </a:r>
            <a:r>
              <a:rPr lang="nb-NO" altLang="nb-NO" sz="1200" dirty="0" err="1" smtClean="0"/>
              <a:t>Biola</a:t>
            </a:r>
            <a:r>
              <a:rPr lang="nb-NO" altLang="nb-NO" sz="1200" dirty="0" smtClean="0"/>
              <a:t> </a:t>
            </a:r>
            <a:r>
              <a:rPr lang="nb-NO" altLang="nb-NO" sz="1200" dirty="0" err="1" smtClean="0"/>
              <a:t>natuell</a:t>
            </a:r>
            <a:r>
              <a:rPr lang="nb-NO" altLang="nb-NO" sz="1200" dirty="0" smtClean="0"/>
              <a:t> (5 gram karbohydrat). </a:t>
            </a:r>
            <a:r>
              <a:rPr lang="nb-NO" altLang="nb-NO" sz="1200" dirty="0" err="1" smtClean="0"/>
              <a:t>Biola</a:t>
            </a:r>
            <a:r>
              <a:rPr lang="nb-NO" altLang="nb-NO" sz="1200" dirty="0" smtClean="0"/>
              <a:t> naturell har ikke tilsatt sukker. Alt er naturlig melkesukker. </a:t>
            </a:r>
            <a:r>
              <a:rPr lang="nb-NO" altLang="nb-NO" sz="1200" dirty="0" err="1" smtClean="0"/>
              <a:t>Biola</a:t>
            </a:r>
            <a:r>
              <a:rPr lang="nb-NO" altLang="nb-NO" sz="1200" dirty="0" smtClean="0"/>
              <a:t> jordbær har derfor tilsatt 5 gram sukker per 100 g.</a:t>
            </a:r>
          </a:p>
        </p:txBody>
      </p:sp>
      <p:sp>
        <p:nvSpPr>
          <p:cNvPr id="4" name="Plassholder for lysbildenummer 3"/>
          <p:cNvSpPr>
            <a:spLocks noGrp="1"/>
          </p:cNvSpPr>
          <p:nvPr>
            <p:ph type="sldNum" sz="quarter" idx="10"/>
          </p:nvPr>
        </p:nvSpPr>
        <p:spPr/>
        <p:txBody>
          <a:bodyPr/>
          <a:lstStyle/>
          <a:p>
            <a:pPr>
              <a:defRPr/>
            </a:pPr>
            <a:fld id="{B44F368C-BBD2-49DD-96EC-E8230A427BE7}" type="slidenum">
              <a:rPr lang="da-DK" smtClean="0"/>
              <a:pPr>
                <a:defRPr/>
              </a:pPr>
              <a:t>11</a:t>
            </a:fld>
            <a:endParaRPr lang="da-DK"/>
          </a:p>
        </p:txBody>
      </p:sp>
    </p:spTree>
    <p:extLst>
      <p:ext uri="{BB962C8B-B14F-4D97-AF65-F5344CB8AC3E}">
        <p14:creationId xmlns:p14="http://schemas.microsoft.com/office/powerpoint/2010/main" val="176958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Bildet viser en frokostskål</a:t>
            </a:r>
            <a:r>
              <a:rPr lang="nb-NO" baseline="0" dirty="0" smtClean="0"/>
              <a:t> med 35 gram </a:t>
            </a:r>
            <a:r>
              <a:rPr lang="nb-NO" baseline="0" dirty="0" err="1" smtClean="0"/>
              <a:t>honnikorn</a:t>
            </a:r>
            <a:r>
              <a:rPr lang="nb-NO" baseline="0" dirty="0" smtClean="0"/>
              <a:t> til venstre. I 35 gram </a:t>
            </a:r>
            <a:r>
              <a:rPr lang="nb-NO" baseline="0" dirty="0" err="1" smtClean="0"/>
              <a:t>honnikorn</a:t>
            </a:r>
            <a:r>
              <a:rPr lang="nb-NO" baseline="0" dirty="0" smtClean="0"/>
              <a:t> er det 12 gram sukker ( 6 sukkerbiter). En skål med </a:t>
            </a:r>
            <a:r>
              <a:rPr lang="nb-NO" baseline="0" dirty="0" err="1" smtClean="0"/>
              <a:t>firkorn</a:t>
            </a:r>
            <a:r>
              <a:rPr lang="nb-NO" baseline="0" dirty="0" smtClean="0"/>
              <a:t> (100 gram) til høyre har ikke tilsatt sukker, derfor blir det ingen sukkerbiter foran. </a:t>
            </a:r>
            <a:endParaRPr lang="nb-NO" dirty="0"/>
          </a:p>
        </p:txBody>
      </p:sp>
      <p:sp>
        <p:nvSpPr>
          <p:cNvPr id="4" name="Plassholder for lysbildenummer 3"/>
          <p:cNvSpPr>
            <a:spLocks noGrp="1"/>
          </p:cNvSpPr>
          <p:nvPr>
            <p:ph type="sldNum" sz="quarter" idx="10"/>
          </p:nvPr>
        </p:nvSpPr>
        <p:spPr/>
        <p:txBody>
          <a:bodyPr/>
          <a:lstStyle/>
          <a:p>
            <a:pPr>
              <a:defRPr/>
            </a:pPr>
            <a:fld id="{B44F368C-BBD2-49DD-96EC-E8230A427BE7}" type="slidenum">
              <a:rPr lang="da-DK" smtClean="0"/>
              <a:pPr>
                <a:defRPr/>
              </a:pPr>
              <a:t>12</a:t>
            </a:fld>
            <a:endParaRPr lang="da-DK"/>
          </a:p>
        </p:txBody>
      </p:sp>
    </p:spTree>
    <p:extLst>
      <p:ext uri="{BB962C8B-B14F-4D97-AF65-F5344CB8AC3E}">
        <p14:creationId xmlns:p14="http://schemas.microsoft.com/office/powerpoint/2010/main" val="3682490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sammenlignes et bollemåltid med en vanlig brødmåltid. </a:t>
            </a:r>
          </a:p>
          <a:p>
            <a:endParaRPr lang="nb-NO" dirty="0" smtClean="0"/>
          </a:p>
          <a:p>
            <a:r>
              <a:rPr lang="nb-NO" dirty="0" smtClean="0"/>
              <a:t>Tre</a:t>
            </a:r>
            <a:r>
              <a:rPr lang="nb-NO" baseline="0" dirty="0" smtClean="0"/>
              <a:t> hveteboller ( </a:t>
            </a:r>
            <a:r>
              <a:rPr lang="nb-NO" baseline="0" dirty="0" err="1" smtClean="0"/>
              <a:t>ca</a:t>
            </a:r>
            <a:r>
              <a:rPr lang="nb-NO" baseline="0" dirty="0" smtClean="0"/>
              <a:t> 80 gram) og en halv liter brus med sukker tilsvarer 37 </a:t>
            </a:r>
            <a:r>
              <a:rPr lang="nb-NO" baseline="0" dirty="0" err="1" smtClean="0"/>
              <a:t>sukkebiter</a:t>
            </a:r>
            <a:r>
              <a:rPr lang="nb-NO" baseline="0" dirty="0" smtClean="0"/>
              <a:t>, altså nærmere 64 gram tilsatt sukker. </a:t>
            </a:r>
          </a:p>
          <a:p>
            <a:endParaRPr lang="nb-NO" baseline="0" dirty="0" smtClean="0"/>
          </a:p>
          <a:p>
            <a:r>
              <a:rPr lang="nb-NO" baseline="0" dirty="0" smtClean="0"/>
              <a:t>Måltidet til høyre består av</a:t>
            </a:r>
          </a:p>
          <a:p>
            <a:endParaRPr lang="nb-NO" baseline="0" dirty="0" smtClean="0"/>
          </a:p>
          <a:p>
            <a:r>
              <a:rPr lang="nb-NO" baseline="0" dirty="0" smtClean="0"/>
              <a:t>			</a:t>
            </a:r>
          </a:p>
          <a:p>
            <a:r>
              <a:rPr lang="nb-NO" baseline="0" dirty="0" smtClean="0"/>
              <a:t>1 skive grovt brød (45 g) med Norvegia (20 g) og grønn paprika (2 skiver)</a:t>
            </a:r>
          </a:p>
          <a:p>
            <a:r>
              <a:rPr lang="nb-NO" baseline="0" dirty="0" smtClean="0"/>
              <a:t>1 skive grovt brød (45 g) med makrell i tomat (40 g) og agurkskiver			</a:t>
            </a:r>
          </a:p>
          <a:p>
            <a:r>
              <a:rPr lang="nb-NO" baseline="0" dirty="0" smtClean="0"/>
              <a:t>1 liten/halv gulrot (</a:t>
            </a:r>
            <a:r>
              <a:rPr lang="nb-NO" baseline="0" dirty="0" err="1" smtClean="0"/>
              <a:t>ca</a:t>
            </a:r>
            <a:r>
              <a:rPr lang="nb-NO" baseline="0" dirty="0" smtClean="0"/>
              <a:t> 50-60 g)		 </a:t>
            </a:r>
          </a:p>
          <a:p>
            <a:r>
              <a:rPr lang="nb-NO" baseline="0" dirty="0" smtClean="0"/>
              <a:t>1 glass melk (ekstra lett) – 2 dl</a:t>
            </a:r>
          </a:p>
          <a:p>
            <a:r>
              <a:rPr lang="nb-NO" baseline="0" dirty="0" smtClean="0"/>
              <a:t>1 halv appelsin</a:t>
            </a:r>
          </a:p>
          <a:p>
            <a:endParaRPr lang="nb-NO" baseline="0" dirty="0" smtClean="0"/>
          </a:p>
          <a:p>
            <a:r>
              <a:rPr lang="nb-NO" baseline="0" dirty="0" smtClean="0"/>
              <a:t>Null gram tilsatt sukker</a:t>
            </a:r>
          </a:p>
        </p:txBody>
      </p:sp>
      <p:sp>
        <p:nvSpPr>
          <p:cNvPr id="4" name="Plassholder for lysbildenummer 3"/>
          <p:cNvSpPr>
            <a:spLocks noGrp="1"/>
          </p:cNvSpPr>
          <p:nvPr>
            <p:ph type="sldNum" sz="quarter" idx="10"/>
          </p:nvPr>
        </p:nvSpPr>
        <p:spPr/>
        <p:txBody>
          <a:bodyPr/>
          <a:lstStyle/>
          <a:p>
            <a:pPr>
              <a:defRPr/>
            </a:pPr>
            <a:fld id="{B44F368C-BBD2-49DD-96EC-E8230A427BE7}" type="slidenum">
              <a:rPr lang="da-DK" smtClean="0"/>
              <a:pPr>
                <a:defRPr/>
              </a:pPr>
              <a:t>13</a:t>
            </a:fld>
            <a:endParaRPr lang="da-DK"/>
          </a:p>
        </p:txBody>
      </p:sp>
    </p:spTree>
    <p:extLst>
      <p:ext uri="{BB962C8B-B14F-4D97-AF65-F5344CB8AC3E}">
        <p14:creationId xmlns:p14="http://schemas.microsoft.com/office/powerpoint/2010/main" val="466994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1D68A24-F7E5-4F76-935F-2DE3F1614BD2}" type="slidenum">
              <a:rPr lang="nb-NO" altLang="nb-NO" sz="1200" smtClean="0"/>
              <a:pPr/>
              <a:t>14</a:t>
            </a:fld>
            <a:endParaRPr lang="nb-NO" altLang="nb-NO" sz="1200" smtClean="0"/>
          </a:p>
        </p:txBody>
      </p:sp>
      <p:sp>
        <p:nvSpPr>
          <p:cNvPr id="51203" name="Rectangle 2"/>
          <p:cNvSpPr>
            <a:spLocks noGrp="1" noRot="1" noChangeAspect="1" noChangeArrowheads="1" noTextEdit="1"/>
          </p:cNvSpPr>
          <p:nvPr>
            <p:ph type="sldImg"/>
          </p:nvPr>
        </p:nvSpPr>
        <p:spPr bwMode="auto">
          <a:xfrm>
            <a:off x="903288" y="739775"/>
            <a:ext cx="4933950"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nb-NO" altLang="nb-NO" sz="800" u="sng" dirty="0" smtClean="0">
                <a:latin typeface="Verdana" pitchFamily="34" charset="0"/>
              </a:rPr>
              <a:t>Velg vann som tørstedrikk</a:t>
            </a:r>
            <a:r>
              <a:rPr lang="nb-NO" altLang="nb-NO" sz="800" dirty="0" smtClean="0">
                <a:latin typeface="Verdana" pitchFamily="34" charset="0"/>
              </a:rPr>
              <a:t>. </a:t>
            </a:r>
            <a:r>
              <a:rPr lang="nb-NO" altLang="nb-NO" sz="800" dirty="0" smtClean="0"/>
              <a:t>Kroppen må ha vann for å kunne oppta næringsstoffer og transportere stoffene til de cellene som trenger det. Fordøyelsen trenger vann for at vi skal unngå forstoppelse. </a:t>
            </a:r>
            <a:endParaRPr lang="nb-NO" altLang="nb-NO" sz="800" dirty="0" smtClean="0">
              <a:latin typeface="Verdana" pitchFamily="34" charset="0"/>
            </a:endParaRPr>
          </a:p>
          <a:p>
            <a:pPr eaLnBrk="1" hangingPunct="1">
              <a:lnSpc>
                <a:spcPct val="90000"/>
              </a:lnSpc>
              <a:spcBef>
                <a:spcPct val="0"/>
              </a:spcBef>
            </a:pPr>
            <a:endParaRPr lang="nb-NO" altLang="nb-NO" sz="800" dirty="0" smtClean="0">
              <a:latin typeface="Verdana" pitchFamily="34" charset="0"/>
            </a:endParaRPr>
          </a:p>
          <a:p>
            <a:pPr eaLnBrk="1" hangingPunct="1">
              <a:lnSpc>
                <a:spcPct val="90000"/>
              </a:lnSpc>
              <a:spcBef>
                <a:spcPct val="0"/>
              </a:spcBef>
            </a:pPr>
            <a:r>
              <a:rPr lang="nb-NO" altLang="nb-NO" sz="800" u="sng" dirty="0" smtClean="0">
                <a:latin typeface="Verdana" pitchFamily="34" charset="0"/>
              </a:rPr>
              <a:t>Velg brus og saft uten sukker hvis du har lyst på drikke med litt smak</a:t>
            </a:r>
            <a:r>
              <a:rPr lang="nb-NO" altLang="nb-NO" sz="800" dirty="0" smtClean="0">
                <a:latin typeface="Verdana" pitchFamily="34" charset="0"/>
              </a:rPr>
              <a:t>. </a:t>
            </a:r>
            <a:r>
              <a:rPr lang="nb-NO" altLang="nb-NO" sz="800" dirty="0" smtClean="0"/>
              <a:t>Det er mye energi og svært lite næringsstoffer i sukkerholdig drikke. Sukkerholdige drikker gir heller ikke den samme metthetsfølelsen som annet energiinntak. Drikker du en halv liter sukkerholdig brus hver dag uten å kompensere for det med lavere inntak av noe annet eller økt fysisk aktivitet, vil det føre til en vektøkning på 8-10 kilo i løpet av et år Skal man likevel drikke brus vil det for de fleste være gunstig å erstatte sukkerholdig drikke med drikke med søtstoffer for å redusere sukkerinntaket. </a:t>
            </a:r>
            <a:endParaRPr lang="nb-NO" altLang="nb-NO" sz="800" dirty="0" smtClean="0">
              <a:latin typeface="Verdana" pitchFamily="34" charset="0"/>
            </a:endParaRPr>
          </a:p>
          <a:p>
            <a:pPr eaLnBrk="1" hangingPunct="1">
              <a:lnSpc>
                <a:spcPct val="90000"/>
              </a:lnSpc>
              <a:spcBef>
                <a:spcPct val="0"/>
              </a:spcBef>
            </a:pPr>
            <a:endParaRPr lang="nb-NO" altLang="nb-NO" sz="800" b="1" dirty="0" smtClean="0">
              <a:latin typeface="Verdana" pitchFamily="34" charset="0"/>
            </a:endParaRPr>
          </a:p>
          <a:p>
            <a:pPr eaLnBrk="1" hangingPunct="1">
              <a:lnSpc>
                <a:spcPct val="90000"/>
              </a:lnSpc>
              <a:spcBef>
                <a:spcPct val="0"/>
              </a:spcBef>
            </a:pPr>
            <a:r>
              <a:rPr lang="nb-NO" altLang="nb-NO" sz="800" dirty="0" smtClean="0"/>
              <a:t>Se også www.kostverktøyet.no</a:t>
            </a:r>
            <a:r>
              <a:rPr lang="nb-NO" altLang="nb-NO" sz="800" baseline="0" dirty="0" smtClean="0"/>
              <a:t> for flere bilder knyttet til sukkerrik drikke. </a:t>
            </a:r>
            <a:endParaRPr lang="nb-NO" altLang="nb-NO" sz="8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4781DE5-65B5-4FDD-8715-B0CC7115A313}" type="slidenum">
              <a:rPr lang="nb-NO" altLang="nb-NO" sz="1200" smtClean="0"/>
              <a:pPr/>
              <a:t>15</a:t>
            </a:fld>
            <a:endParaRPr lang="nb-NO" altLang="nb-NO" sz="1200"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nb-NO" altLang="nb-NO" sz="800" smtClean="0"/>
              <a:t>Deltagerne kan komme med egne erfaringer og innspill om sine vaner. Hensikten er å gi økt bevissthet om fordeler med regelmessige måltider. </a:t>
            </a:r>
          </a:p>
          <a:p>
            <a:pPr eaLnBrk="1" hangingPunct="1">
              <a:lnSpc>
                <a:spcPct val="90000"/>
              </a:lnSpc>
              <a:spcBef>
                <a:spcPct val="0"/>
              </a:spcBef>
            </a:pPr>
            <a:endParaRPr lang="nb-NO" altLang="nb-NO" sz="800" smtClean="0"/>
          </a:p>
          <a:p>
            <a:pPr eaLnBrk="1" hangingPunct="1">
              <a:lnSpc>
                <a:spcPct val="90000"/>
              </a:lnSpc>
              <a:spcBef>
                <a:spcPct val="0"/>
              </a:spcBef>
            </a:pPr>
            <a:r>
              <a:rPr lang="nb-NO" altLang="nb-NO" sz="800" u="sng" smtClean="0">
                <a:latin typeface="Arial" charset="0"/>
              </a:rPr>
              <a:t>Frokost:</a:t>
            </a:r>
            <a:r>
              <a:rPr lang="nb-NO" altLang="nb-NO" sz="800" smtClean="0">
                <a:latin typeface="Arial" charset="0"/>
              </a:rPr>
              <a:t> Et av dagens viktigste måltider! Frokosten bryter nattens fastetilstand. Spis gjerne noe lettere mat og frukt hvis sultfølelsen ikke er helt på topp. Studier har vist at det er lettere å regulere vekten ved å spise frokost.</a:t>
            </a:r>
            <a:endParaRPr lang="nb-NO" altLang="nb-NO" sz="800" smtClean="0"/>
          </a:p>
          <a:p>
            <a:pPr eaLnBrk="1" hangingPunct="1">
              <a:lnSpc>
                <a:spcPct val="90000"/>
              </a:lnSpc>
              <a:spcBef>
                <a:spcPct val="0"/>
              </a:spcBef>
            </a:pPr>
            <a:endParaRPr lang="nb-NO" altLang="nb-NO" sz="800" b="1" smtClean="0"/>
          </a:p>
          <a:p>
            <a:pPr eaLnBrk="1" hangingPunct="1">
              <a:lnSpc>
                <a:spcPct val="90000"/>
              </a:lnSpc>
              <a:spcBef>
                <a:spcPct val="0"/>
              </a:spcBef>
            </a:pPr>
            <a:r>
              <a:rPr lang="nb-NO" altLang="nb-NO" sz="800" smtClean="0">
                <a:latin typeface="Arial" charset="0"/>
              </a:rPr>
              <a:t>Regelmessige måltider; </a:t>
            </a:r>
          </a:p>
          <a:p>
            <a:pPr eaLnBrk="1" hangingPunct="1">
              <a:lnSpc>
                <a:spcPct val="90000"/>
              </a:lnSpc>
              <a:spcBef>
                <a:spcPct val="0"/>
              </a:spcBef>
            </a:pPr>
            <a:r>
              <a:rPr lang="nb-NO" altLang="nb-NO" sz="800" smtClean="0">
                <a:latin typeface="Arial" charset="0"/>
              </a:rPr>
              <a:t>Gir et godt grunnlag for bedre fordeling av energi utover dagen, gode måltidsvaner og et godt humør! </a:t>
            </a:r>
          </a:p>
          <a:p>
            <a:pPr eaLnBrk="1" hangingPunct="1">
              <a:lnSpc>
                <a:spcPct val="90000"/>
              </a:lnSpc>
              <a:spcBef>
                <a:spcPct val="0"/>
              </a:spcBef>
            </a:pPr>
            <a:r>
              <a:rPr lang="nb-NO" altLang="nb-NO" sz="800" smtClean="0"/>
              <a:t>Minker behovet for overspising</a:t>
            </a:r>
          </a:p>
          <a:p>
            <a:pPr eaLnBrk="1" hangingPunct="1">
              <a:lnSpc>
                <a:spcPct val="90000"/>
              </a:lnSpc>
            </a:pPr>
            <a:endParaRPr lang="nb-NO" altLang="nb-NO" sz="800" smtClean="0"/>
          </a:p>
          <a:p>
            <a:pPr eaLnBrk="1" hangingPunct="1">
              <a:lnSpc>
                <a:spcPct val="90000"/>
              </a:lnSpc>
            </a:pPr>
            <a:endParaRPr lang="nb-NO" altLang="nb-NO" sz="800" smtClean="0">
              <a:latin typeface="Arial" charset="0"/>
            </a:endParaRPr>
          </a:p>
          <a:p>
            <a:pPr eaLnBrk="1" hangingPunct="1">
              <a:lnSpc>
                <a:spcPct val="90000"/>
              </a:lnSpc>
              <a:spcBef>
                <a:spcPct val="0"/>
              </a:spcBef>
            </a:pPr>
            <a:endParaRPr lang="nb-NO" altLang="nb-NO" sz="800" smtClean="0">
              <a:latin typeface="Arial" charset="0"/>
            </a:endParaRPr>
          </a:p>
          <a:p>
            <a:pPr eaLnBrk="1" hangingPunct="1">
              <a:lnSpc>
                <a:spcPct val="90000"/>
              </a:lnSpc>
              <a:spcBef>
                <a:spcPct val="0"/>
              </a:spcBef>
            </a:pPr>
            <a:r>
              <a:rPr lang="nb-NO" altLang="nb-NO" sz="800" u="sng" smtClean="0">
                <a:latin typeface="Arial" charset="0"/>
              </a:rPr>
              <a:t>Frokost:</a:t>
            </a:r>
            <a:r>
              <a:rPr lang="nb-NO" altLang="nb-NO" sz="800" smtClean="0">
                <a:latin typeface="Arial" charset="0"/>
              </a:rPr>
              <a:t> Frokosten bryter nattens fastetilstand. Spis gjerne noe lettere mat og frukt hvis sultfølelsen ikke er helt på topp. Studier har vist at det er lettere å regulere vekten ved å spise frokost.  </a:t>
            </a:r>
          </a:p>
          <a:p>
            <a:pPr eaLnBrk="1" hangingPunct="1">
              <a:lnSpc>
                <a:spcPct val="90000"/>
              </a:lnSpc>
              <a:spcBef>
                <a:spcPct val="0"/>
              </a:spcBef>
            </a:pPr>
            <a:r>
              <a:rPr lang="nb-NO" altLang="nb-NO" sz="800" u="sng" smtClean="0">
                <a:latin typeface="Arial" charset="0"/>
              </a:rPr>
              <a:t>Lunsj:</a:t>
            </a:r>
            <a:r>
              <a:rPr lang="nb-NO" altLang="nb-NO" sz="800" smtClean="0">
                <a:latin typeface="Arial" charset="0"/>
              </a:rPr>
              <a:t> Viktig måltid for å holde konsentrasjonen oppe.</a:t>
            </a:r>
          </a:p>
          <a:p>
            <a:pPr eaLnBrk="1" hangingPunct="1">
              <a:lnSpc>
                <a:spcPct val="90000"/>
              </a:lnSpc>
              <a:spcBef>
                <a:spcPct val="0"/>
              </a:spcBef>
            </a:pPr>
            <a:r>
              <a:rPr lang="nb-NO" altLang="nb-NO" sz="800" u="sng" smtClean="0">
                <a:latin typeface="Arial" charset="0"/>
              </a:rPr>
              <a:t>Mellommåltid:</a:t>
            </a:r>
            <a:r>
              <a:rPr lang="nb-NO" altLang="nb-NO" sz="800" smtClean="0">
                <a:latin typeface="Arial" charset="0"/>
              </a:rPr>
              <a:t> Kan minske behovet for stor porsjon (overspising) til middag.  </a:t>
            </a:r>
          </a:p>
          <a:p>
            <a:pPr eaLnBrk="1" hangingPunct="1">
              <a:lnSpc>
                <a:spcPct val="90000"/>
              </a:lnSpc>
              <a:spcBef>
                <a:spcPct val="0"/>
              </a:spcBef>
            </a:pPr>
            <a:r>
              <a:rPr lang="nb-NO" altLang="nb-NO" sz="800" u="sng" smtClean="0">
                <a:latin typeface="Arial" charset="0"/>
              </a:rPr>
              <a:t>Middag:</a:t>
            </a:r>
            <a:r>
              <a:rPr lang="nb-NO" altLang="nb-NO" sz="800" smtClean="0">
                <a:latin typeface="Arial" charset="0"/>
              </a:rPr>
              <a:t> Ofte dagens hovedmåltid som bør inneholde grønnsaker for å oppnå ”5 om dagen”. Bruk gjerne tallerkenmodellen.</a:t>
            </a:r>
          </a:p>
          <a:p>
            <a:pPr eaLnBrk="1" hangingPunct="1">
              <a:lnSpc>
                <a:spcPct val="90000"/>
              </a:lnSpc>
              <a:spcBef>
                <a:spcPct val="0"/>
              </a:spcBef>
            </a:pPr>
            <a:r>
              <a:rPr lang="nb-NO" altLang="nb-NO" sz="800" u="sng" smtClean="0">
                <a:latin typeface="Arial" charset="0"/>
              </a:rPr>
              <a:t>Kveldsmat:</a:t>
            </a:r>
            <a:r>
              <a:rPr lang="nb-NO" altLang="nb-NO" sz="800" smtClean="0">
                <a:latin typeface="Arial" charset="0"/>
              </a:rPr>
              <a:t> Avslutt dagen med et lett måltid med f.eks kornvarer og frukt. Dette er viktig påfyll hvis du har trent og gjør at man sovner lettere. </a:t>
            </a:r>
          </a:p>
          <a:p>
            <a:pPr eaLnBrk="1" hangingPunct="1">
              <a:lnSpc>
                <a:spcPct val="90000"/>
              </a:lnSpc>
              <a:spcBef>
                <a:spcPct val="0"/>
              </a:spcBef>
            </a:pPr>
            <a:endParaRPr lang="nb-NO" altLang="nb-NO" sz="800" smtClean="0">
              <a:latin typeface="Arial" charset="0"/>
            </a:endParaRPr>
          </a:p>
          <a:p>
            <a:pPr eaLnBrk="1" hangingPunct="1">
              <a:lnSpc>
                <a:spcPct val="90000"/>
              </a:lnSpc>
              <a:spcBef>
                <a:spcPct val="0"/>
              </a:spcBef>
            </a:pPr>
            <a:endParaRPr lang="nb-NO" altLang="nb-NO" sz="800" b="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F7093B2-3D80-499B-AB70-1B7A4577E087}" type="slidenum">
              <a:rPr lang="nb-NO" altLang="nb-NO" sz="1200" smtClean="0"/>
              <a:pPr/>
              <a:t>16</a:t>
            </a:fld>
            <a:endParaRPr lang="nb-NO" altLang="nb-NO" sz="1200"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z="800" smtClean="0"/>
              <a:t>Bruk tallerkenmodellen for å bli bevisst mengde og fordeling av matvarevalg.</a:t>
            </a:r>
          </a:p>
          <a:p>
            <a:pPr eaLnBrk="1" hangingPunct="1">
              <a:spcBef>
                <a:spcPct val="0"/>
              </a:spcBef>
            </a:pPr>
            <a:r>
              <a:rPr lang="nb-NO" altLang="nb-NO" sz="800" smtClean="0"/>
              <a:t>(3 deling med 1/3 del til hver hovedingrediens, eller ½ porsjon grønsaker og ¼ hovedrett og ¼ potet, ris, brød eller pasta. </a:t>
            </a:r>
          </a:p>
          <a:p>
            <a:pPr eaLnBrk="1" hangingPunct="1">
              <a:spcBef>
                <a:spcPct val="0"/>
              </a:spcBef>
            </a:pPr>
            <a:endParaRPr lang="nb-NO" altLang="nb-NO" sz="800" smtClean="0"/>
          </a:p>
          <a:p>
            <a:pPr eaLnBrk="1" hangingPunct="1">
              <a:spcBef>
                <a:spcPct val="0"/>
              </a:spcBef>
            </a:pPr>
            <a:r>
              <a:rPr lang="nb-NO" altLang="nb-NO" sz="800" smtClean="0"/>
              <a:t>Poteter, ris, pasta, grove kornvarer, bønner og linser. </a:t>
            </a:r>
          </a:p>
          <a:p>
            <a:pPr eaLnBrk="1" hangingPunct="1">
              <a:spcBef>
                <a:spcPct val="0"/>
              </a:spcBef>
              <a:buFontTx/>
              <a:buChar char="•"/>
            </a:pPr>
            <a:r>
              <a:rPr lang="nb-NO" altLang="nb-NO" sz="800" smtClean="0"/>
              <a:t>Grønnsaker: Rikelig av alle typer.</a:t>
            </a:r>
            <a:r>
              <a:rPr lang="nb-NO" altLang="nb-NO" sz="800" b="1" smtClean="0"/>
              <a:t> </a:t>
            </a:r>
            <a:endParaRPr lang="nb-NO" altLang="nb-NO" sz="800" smtClean="0"/>
          </a:p>
          <a:p>
            <a:pPr eaLnBrk="1" hangingPunct="1">
              <a:spcBef>
                <a:spcPct val="0"/>
              </a:spcBef>
              <a:buFontTx/>
              <a:buChar char="•"/>
            </a:pPr>
            <a:r>
              <a:rPr lang="nb-NO" altLang="nb-NO" sz="800" smtClean="0"/>
              <a:t>Gjerne fisk (fet), magert rødt kjøtt, hvitt kjøtt (fjørfe), evt bønner og linser som proteinkilde (sammen med fullkornsris eller kornvarer).</a:t>
            </a:r>
          </a:p>
          <a:p>
            <a:pPr eaLnBrk="1" hangingPunct="1">
              <a:spcBef>
                <a:spcPct val="0"/>
              </a:spcBef>
              <a:buFontTx/>
              <a:buChar char="•"/>
            </a:pPr>
            <a:r>
              <a:rPr lang="nb-NO" altLang="nb-NO" sz="800" smtClean="0"/>
              <a:t>Gjerne vann til middag.</a:t>
            </a:r>
          </a:p>
          <a:p>
            <a:pPr eaLnBrk="1" hangingPunct="1">
              <a:spcBef>
                <a:spcPct val="0"/>
              </a:spcBef>
            </a:pPr>
            <a:endParaRPr lang="nb-NO" altLang="nb-NO" sz="800" b="1" smtClean="0"/>
          </a:p>
          <a:p>
            <a:pPr eaLnBrk="1" hangingPunct="1">
              <a:spcBef>
                <a:spcPct val="0"/>
              </a:spcBef>
            </a:pPr>
            <a:r>
              <a:rPr lang="nb-NO" altLang="nb-NO" sz="800" smtClean="0"/>
              <a:t>Tallerkenmodellen brukes først og fremst til beskrivelse av fordeling av middagen på tallerkenen, men kan også brukes for å beskrive brødmåltidene.</a:t>
            </a:r>
          </a:p>
          <a:p>
            <a:pPr eaLnBrk="1" hangingPunct="1">
              <a:spcBef>
                <a:spcPct val="0"/>
              </a:spcBef>
            </a:pPr>
            <a:r>
              <a:rPr lang="nb-NO" altLang="nb-NO" sz="800" smtClean="0"/>
              <a:t>Det gir et godt poeng i forhold til å huske på å alltid ha frukt og grønnsaker til kornmåltider (juice, maks 1 glass/dag, frukt,grønnsaker</a:t>
            </a:r>
            <a:r>
              <a:rPr lang="nb-NO" altLang="nb-NO" sz="800" b="1" smtClean="0"/>
              <a:t> </a:t>
            </a:r>
            <a:r>
              <a:rPr lang="nb-NO" altLang="nb-NO" sz="800" smtClean="0"/>
              <a:t>pynt på brødskiva, salat).</a:t>
            </a:r>
          </a:p>
          <a:p>
            <a:pPr eaLnBrk="1" hangingPunct="1">
              <a:spcBef>
                <a:spcPct val="0"/>
              </a:spcBef>
            </a:pPr>
            <a:endParaRPr lang="nb-NO" altLang="nb-NO" sz="8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730B80E-C9AC-4D25-9C35-7FC7469B01CC}" type="slidenum">
              <a:rPr lang="nb-NO" altLang="nb-NO" sz="1200" smtClean="0"/>
              <a:pPr/>
              <a:t>17</a:t>
            </a:fld>
            <a:endParaRPr lang="nb-NO" altLang="nb-NO" sz="1200"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z="800" smtClean="0"/>
              <a:t>Velge grovt og fargerikt i hverdagen. </a:t>
            </a:r>
          </a:p>
          <a:p>
            <a:pPr eaLnBrk="1" hangingPunct="1">
              <a:spcBef>
                <a:spcPct val="0"/>
              </a:spcBef>
            </a:pPr>
            <a:endParaRPr lang="nb-NO" altLang="nb-NO" sz="800" smtClean="0"/>
          </a:p>
          <a:p>
            <a:pPr eaLnBrk="1" hangingPunct="1">
              <a:spcBef>
                <a:spcPct val="0"/>
              </a:spcBef>
            </a:pPr>
            <a:r>
              <a:rPr lang="nb-NO" altLang="nb-NO" sz="800" smtClean="0"/>
              <a:t>Kornvarer utgjør basis i norsk kosthold. Velg matvarer med mye fiber og stivelse, og begrens inntaket av matvarer med mye tilsatt sukker ”tomme kalorier”. Det er gunstig for opplagthet i hverdagen, og for helsen på kort og lang sikt.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1FD2B4E-23F1-4291-B38D-C26B45A7E62D}" type="slidenum">
              <a:rPr lang="nb-NO" altLang="nb-NO" sz="1200" smtClean="0"/>
              <a:pPr/>
              <a:t>18</a:t>
            </a:fld>
            <a:endParaRPr lang="nb-NO" altLang="nb-NO" sz="1200"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z="1000" b="1" smtClean="0"/>
              <a:t>Til neste gang: </a:t>
            </a:r>
          </a:p>
          <a:p>
            <a:pPr eaLnBrk="1" hangingPunct="1">
              <a:spcBef>
                <a:spcPct val="0"/>
              </a:spcBef>
            </a:pPr>
            <a:r>
              <a:rPr lang="nb-NO" altLang="nb-NO" sz="1000" smtClean="0"/>
              <a:t>Be deltakerne ta med en eller to emballasjer til neste gang. </a:t>
            </a:r>
          </a:p>
          <a:p>
            <a:pPr eaLnBrk="1" hangingPunct="1">
              <a:spcBef>
                <a:spcPct val="0"/>
              </a:spcBef>
            </a:pPr>
            <a:endParaRPr lang="nb-NO" altLang="nb-NO" sz="1000" smtClean="0"/>
          </a:p>
          <a:p>
            <a:pPr eaLnBrk="1" hangingPunct="1">
              <a:spcBef>
                <a:spcPct val="0"/>
              </a:spcBef>
            </a:pPr>
            <a:r>
              <a:rPr lang="nb-NO" altLang="nb-NO" sz="1000" smtClean="0"/>
              <a:t>Kursleder kan oppfordre deltakerne til å legge merke til egne erfaringer som kan formidles på neste kurstreff. </a:t>
            </a:r>
          </a:p>
          <a:p>
            <a:pPr eaLnBrk="1" hangingPunct="1">
              <a:spcBef>
                <a:spcPct val="0"/>
              </a:spcBef>
            </a:pPr>
            <a:endParaRPr lang="nb-NO" altLang="nb-NO" smtClean="0"/>
          </a:p>
          <a:p>
            <a:pPr eaLnBrk="1" hangingPunct="1">
              <a:spcBef>
                <a:spcPct val="0"/>
              </a:spcBef>
            </a:pPr>
            <a:r>
              <a:rPr lang="nb-NO" altLang="nb-NO" sz="1000" smtClean="0"/>
              <a:t>Dele ut faktaarket om fiber. </a:t>
            </a:r>
          </a:p>
          <a:p>
            <a:pPr eaLnBrk="1" hangingPunct="1">
              <a:spcBef>
                <a:spcPct val="0"/>
              </a:spcBef>
            </a:pPr>
            <a:endParaRPr lang="nb-NO" altLang="nb-NO" sz="1000" smtClean="0"/>
          </a:p>
          <a:p>
            <a:pPr eaLnBrk="1" hangingPunct="1">
              <a:spcBef>
                <a:spcPct val="0"/>
              </a:spcBef>
            </a:pPr>
            <a:endParaRPr lang="nb-NO" alt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8DA5E73-D7B4-4EB9-8C50-F959CEB7B009}" type="slidenum">
              <a:rPr lang="nb-NO" altLang="nb-NO" sz="1200" smtClean="0"/>
              <a:pPr/>
              <a:t>2</a:t>
            </a:fld>
            <a:endParaRPr lang="nb-NO" altLang="nb-NO" sz="1200"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mtClean="0"/>
              <a:t>Deltagerne utveksler/ formidler hvilke erfaringer de har gjort seg i forhold til målsetting(er) de satte seg. </a:t>
            </a:r>
          </a:p>
          <a:p>
            <a:pPr eaLnBrk="1" hangingPunct="1">
              <a:spcBef>
                <a:spcPct val="0"/>
              </a:spcBef>
            </a:pPr>
            <a:r>
              <a:rPr lang="nb-NO" altLang="nb-NO" smtClean="0"/>
              <a:t>Kursleder styrer tiden slik at alle som ønsker får si litt. </a:t>
            </a:r>
          </a:p>
          <a:p>
            <a:pPr eaLnBrk="1" hangingPunct="1">
              <a:spcBef>
                <a:spcPct val="0"/>
              </a:spcBef>
            </a:pPr>
            <a:endParaRPr lang="nb-NO" altLang="nb-NO" smtClean="0"/>
          </a:p>
          <a:p>
            <a:pPr eaLnBrk="1" hangingPunct="1">
              <a:spcBef>
                <a:spcPct val="0"/>
              </a:spcBef>
            </a:pPr>
            <a:r>
              <a:rPr lang="nb-NO" altLang="nb-NO" smtClean="0"/>
              <a:t>Bruk punkter fra endringsfokusert veiledning.</a:t>
            </a:r>
          </a:p>
          <a:p>
            <a:pPr eaLnBrk="1" hangingPunct="1">
              <a:spcBef>
                <a:spcPct val="0"/>
              </a:spcBef>
            </a:pPr>
            <a:endParaRPr lang="nb-NO" alt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C84FBDD-F391-4E39-AB7B-1016A8BF47C2}" type="slidenum">
              <a:rPr lang="nb-NO" altLang="nb-NO" sz="1200" smtClean="0"/>
              <a:pPr/>
              <a:t>3</a:t>
            </a:fld>
            <a:endParaRPr lang="nb-NO" altLang="nb-NO" sz="1200" smtClean="0"/>
          </a:p>
        </p:txBody>
      </p:sp>
      <p:sp>
        <p:nvSpPr>
          <p:cNvPr id="41987" name="Rectangle 2"/>
          <p:cNvSpPr>
            <a:spLocks noGrp="1" noRot="1" noChangeAspect="1" noChangeArrowheads="1" noTextEdit="1"/>
          </p:cNvSpPr>
          <p:nvPr>
            <p:ph type="sldImg"/>
          </p:nvPr>
        </p:nvSpPr>
        <p:spPr bwMode="auto">
          <a:xfrm>
            <a:off x="903288" y="739775"/>
            <a:ext cx="4933950"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nb-NO" altLang="nb-NO" sz="800" dirty="0" smtClean="0"/>
              <a:t>Gi deltakerne en kort innføring i matvaregrupper. </a:t>
            </a:r>
          </a:p>
          <a:p>
            <a:pPr eaLnBrk="1" hangingPunct="1">
              <a:lnSpc>
                <a:spcPct val="80000"/>
              </a:lnSpc>
              <a:spcBef>
                <a:spcPct val="0"/>
              </a:spcBef>
            </a:pPr>
            <a:r>
              <a:rPr lang="nb-NO" altLang="nb-NO" sz="800" dirty="0" smtClean="0"/>
              <a:t>Kursleder kan la deltakerne si litt om hva de kan, for å kartlegge nivået i gruppen (få en pekepinn på hvilket nivå gruppen har).</a:t>
            </a:r>
          </a:p>
          <a:p>
            <a:pPr eaLnBrk="1" hangingPunct="1">
              <a:lnSpc>
                <a:spcPct val="80000"/>
              </a:lnSpc>
              <a:spcBef>
                <a:spcPct val="0"/>
              </a:spcBef>
            </a:pPr>
            <a:endParaRPr lang="nb-NO" altLang="nb-NO" sz="800" dirty="0" smtClean="0"/>
          </a:p>
          <a:p>
            <a:r>
              <a:rPr lang="nb-NO" altLang="nb-NO" sz="800" dirty="0" smtClean="0"/>
              <a:t>Kostholdet er sammensatt av en rekke mat- og drikkevarer. Hvorvidt en matvare er god kilde til næringsstoffer avhengig av matvarens næringsinnhold, hvor mye og hvor ofte vi spiser av den enkelte matvaren. Det er vanlig å dele matvarene inn i hovedgrupper. </a:t>
            </a:r>
          </a:p>
          <a:p>
            <a:r>
              <a:rPr lang="nb-NO" altLang="nb-NO" sz="800" b="1" dirty="0" smtClean="0"/>
              <a:t>Korn- og brødvarer</a:t>
            </a:r>
            <a:r>
              <a:rPr lang="nb-NO" altLang="nb-NO" sz="800" dirty="0" smtClean="0"/>
              <a:t> inneholder mye kostfiber, vitaminer og mineraler og bidrar med/gir lite fett. I sammalt mel og fullkorn brukes hele kornet. Sammalt hvetemel og fullkorn inneholder derfor tre ganger så mye jern og fiber, og dobbelt så mye B-vitaminer, magnesium, sink og kobber, sammenlignet med fint hvetemel. Poteter, pasta og ris er viktige basismatvarer i kostholdet. De inneholder vitaminer og mineraler og nesten ikke noe fett. Poteten har en større næringsverdi enn tilsvarende mengde hvit ris og spagetti. </a:t>
            </a:r>
          </a:p>
          <a:p>
            <a:r>
              <a:rPr lang="nb-NO" altLang="nb-NO" sz="800" b="1" dirty="0" smtClean="0"/>
              <a:t>Grønnsaker, frukt, bær</a:t>
            </a:r>
            <a:r>
              <a:rPr lang="nb-NO" altLang="nb-NO" sz="800" dirty="0" smtClean="0"/>
              <a:t> er viktige kilder for fiber, vitaminer og mineralstoffer samtidig som de bidrar med lite energi. Nøtter og mandler inneholder mye umettet fett, fiber og andre næringsstoffer, og har et relativt høyt energiinnhold. </a:t>
            </a:r>
          </a:p>
          <a:p>
            <a:r>
              <a:rPr lang="nb-NO" altLang="nb-NO" sz="800" b="1" dirty="0" smtClean="0"/>
              <a:t>Meieriprodukte</a:t>
            </a:r>
            <a:r>
              <a:rPr lang="nb-NO" altLang="nb-NO" sz="800" dirty="0" smtClean="0"/>
              <a:t>r omfatter alle sorter melk, ost, </a:t>
            </a:r>
            <a:r>
              <a:rPr lang="nb-NO" altLang="nb-NO" sz="800" dirty="0" err="1" smtClean="0"/>
              <a:t>kesam</a:t>
            </a:r>
            <a:r>
              <a:rPr lang="nb-NO" altLang="nb-NO" sz="800" dirty="0" smtClean="0"/>
              <a:t>, fløte, rømme, iskrem og alle andre produkter som er laget av melk. Melk og ost er gode proteinkilder, de viktigste kildene til kalsium og vitamin B2 (riboflavin) i kosten vår, men er også hovedkilde til mettet fett i kostholdet.</a:t>
            </a:r>
          </a:p>
          <a:p>
            <a:r>
              <a:rPr lang="nb-NO" altLang="nb-NO" sz="800" b="1" dirty="0" smtClean="0"/>
              <a:t>Kjøtt og innmat, fisk, egg og belgfrukter</a:t>
            </a:r>
            <a:r>
              <a:rPr lang="nb-NO" altLang="nb-NO" sz="800" dirty="0" smtClean="0"/>
              <a:t> er viktige proteinkilder i kosten. Kjøtt er en god kilde til A-vitamin og B-vitamin, samt til mineralene jern, selen og sink. Fisk er i tillegg en god kilde for vitamin B12, selen og jod. Fet fisk og tran er de viktigste kildene for flerumettede omega-3-fettsyrer og vitamin D. </a:t>
            </a:r>
          </a:p>
          <a:p>
            <a:r>
              <a:rPr lang="nb-NO" altLang="nb-NO" sz="800" b="1" dirty="0" smtClean="0"/>
              <a:t>Margarin, smør og oljer</a:t>
            </a:r>
            <a:r>
              <a:rPr lang="nb-NO" altLang="nb-NO" sz="800" dirty="0" smtClean="0"/>
              <a:t> bidrar med fett og de fettløselige vitaminene A, D og E. Margarin og smør er tilsatt vitamin D. Smør inneholder mye mettet fett. Myk margarin og de fleste planteoljer inneholder mye mest umettede og flerumettede fettsyrer med unntak av kokos- og palmeolje.</a:t>
            </a:r>
          </a:p>
          <a:p>
            <a:endParaRPr lang="nb-NO" altLang="nb-NO" sz="800" u="sng" dirty="0" smtClean="0"/>
          </a:p>
          <a:p>
            <a:r>
              <a:rPr lang="nb-NO" altLang="nb-NO" sz="800" u="sng" dirty="0" smtClean="0"/>
              <a:t>Næringsstoffer som gir energi:</a:t>
            </a:r>
            <a:r>
              <a:rPr lang="nb-NO" altLang="nb-NO" sz="800" dirty="0" smtClean="0"/>
              <a:t> </a:t>
            </a:r>
          </a:p>
          <a:p>
            <a:pPr eaLnBrk="1" hangingPunct="1">
              <a:lnSpc>
                <a:spcPct val="80000"/>
              </a:lnSpc>
              <a:spcBef>
                <a:spcPct val="0"/>
              </a:spcBef>
            </a:pPr>
            <a:r>
              <a:rPr lang="nb-NO" altLang="nb-NO" sz="800" dirty="0" smtClean="0"/>
              <a:t>Fett 9 kcal/ g, Karbohydrat 4 kcal/</a:t>
            </a:r>
            <a:r>
              <a:rPr lang="nb-NO" altLang="nb-NO" sz="800" dirty="0" err="1" smtClean="0"/>
              <a:t>kJ</a:t>
            </a:r>
            <a:r>
              <a:rPr lang="nb-NO" altLang="nb-NO" sz="800" dirty="0" smtClean="0"/>
              <a:t>, (Fiber </a:t>
            </a:r>
            <a:r>
              <a:rPr lang="nb-NO" altLang="nb-NO" sz="800" dirty="0" err="1" smtClean="0"/>
              <a:t>ca</a:t>
            </a:r>
            <a:r>
              <a:rPr lang="nb-NO" altLang="nb-NO" sz="800" dirty="0" smtClean="0"/>
              <a:t> 2 kcal/g) Protein 4 kcal/g, (alkohol 7 kcal/g) </a:t>
            </a:r>
          </a:p>
          <a:p>
            <a:pPr eaLnBrk="1" hangingPunct="1">
              <a:lnSpc>
                <a:spcPct val="80000"/>
              </a:lnSpc>
              <a:spcBef>
                <a:spcPct val="0"/>
              </a:spcBef>
            </a:pPr>
            <a:r>
              <a:rPr lang="nb-NO" altLang="nb-NO" sz="800" u="sng" dirty="0" smtClean="0"/>
              <a:t>Næringsstoffer som ikke gir energi:</a:t>
            </a:r>
          </a:p>
          <a:p>
            <a:pPr eaLnBrk="1" hangingPunct="1">
              <a:lnSpc>
                <a:spcPct val="80000"/>
              </a:lnSpc>
              <a:spcBef>
                <a:spcPct val="0"/>
              </a:spcBef>
            </a:pPr>
            <a:r>
              <a:rPr lang="nb-NO" altLang="nb-NO" sz="800" dirty="0" smtClean="0"/>
              <a:t>Vitaminer, Mineraler, Sporstoffer, Vann</a:t>
            </a:r>
            <a:endParaRPr lang="nb-NO" altLang="nb-NO" sz="800" b="1" dirty="0" smtClean="0"/>
          </a:p>
          <a:p>
            <a:pPr eaLnBrk="1" hangingPunct="1">
              <a:lnSpc>
                <a:spcPct val="80000"/>
              </a:lnSpc>
              <a:spcBef>
                <a:spcPct val="0"/>
              </a:spcBef>
            </a:pPr>
            <a:r>
              <a:rPr lang="nb-NO" altLang="nb-NO" sz="800"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0E43F58-366F-4AC4-A205-ADEA8E87F2B1}" type="slidenum">
              <a:rPr lang="nb-NO" altLang="nb-NO" sz="1200" smtClean="0"/>
              <a:pPr/>
              <a:t>4</a:t>
            </a:fld>
            <a:endParaRPr lang="nb-NO" altLang="nb-NO" sz="1200" smtClean="0"/>
          </a:p>
        </p:txBody>
      </p:sp>
      <p:sp>
        <p:nvSpPr>
          <p:cNvPr id="43011" name="Rectangle 2"/>
          <p:cNvSpPr>
            <a:spLocks noGrp="1" noRot="1" noChangeAspect="1" noChangeArrowheads="1" noTextEdit="1"/>
          </p:cNvSpPr>
          <p:nvPr>
            <p:ph type="sldImg"/>
          </p:nvPr>
        </p:nvSpPr>
        <p:spPr bwMode="auto">
          <a:xfrm>
            <a:off x="1565275" y="739775"/>
            <a:ext cx="4054475" cy="3041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898525" y="3863975"/>
            <a:ext cx="493871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nb-NO" altLang="nb-NO" sz="800" smtClean="0">
                <a:latin typeface="Arial" charset="0"/>
              </a:rPr>
              <a:t>Kurstreffet har fokus på fristende matvarer uten tilsatt sukker: Grove kornprodukter, grønnsaker, frukt og bær!</a:t>
            </a:r>
          </a:p>
          <a:p>
            <a:pPr eaLnBrk="1" hangingPunct="1">
              <a:lnSpc>
                <a:spcPct val="80000"/>
              </a:lnSpc>
              <a:spcBef>
                <a:spcPct val="0"/>
              </a:spcBef>
            </a:pPr>
            <a:r>
              <a:rPr lang="nb-NO" altLang="nb-NO" sz="800" smtClean="0">
                <a:latin typeface="Arial" charset="0"/>
              </a:rPr>
              <a:t>”må det søte liv smake søtt?” </a:t>
            </a:r>
            <a:r>
              <a:rPr lang="nb-NO" altLang="nb-NO" sz="800" smtClean="0">
                <a:latin typeface="Arial" charset="0"/>
                <a:cs typeface="Times New Roman" pitchFamily="18" charset="0"/>
              </a:rPr>
              <a:t>Regelmessige måltider, med mye grønnsaker, frukt og bær, og nok proteiner og fett bidrar til  stabilt blodsukker, jevn energi gjennom dagen og mindre søtbehov. Et søtbehov</a:t>
            </a:r>
            <a:r>
              <a:rPr lang="nb-NO" altLang="nb-NO" sz="800" i="1" smtClean="0">
                <a:latin typeface="Arial" charset="0"/>
                <a:cs typeface="Times New Roman" pitchFamily="18" charset="0"/>
              </a:rPr>
              <a:t>/sult</a:t>
            </a:r>
            <a:r>
              <a:rPr lang="nb-NO" altLang="nb-NO" sz="800" smtClean="0">
                <a:latin typeface="Arial" charset="0"/>
                <a:cs typeface="Times New Roman" pitchFamily="18" charset="0"/>
              </a:rPr>
              <a:t> mellom måltider kan dekkes med frukt, bær, grønsaker og nøtter eller grove kornvarer.  </a:t>
            </a:r>
            <a:r>
              <a:rPr lang="nb-NO" altLang="nb-NO" sz="800" smtClean="0">
                <a:latin typeface="Arial" charset="0"/>
              </a:rPr>
              <a:t>Finnes det andre matvarer som er fristende som ikke er så ”søte”?</a:t>
            </a:r>
            <a:r>
              <a:rPr lang="nb-NO" altLang="nb-NO" sz="800" i="1" smtClean="0">
                <a:latin typeface="Arial" charset="0"/>
              </a:rPr>
              <a:t>Kanskje er du bare tørst? Kjenn nøye etter.</a:t>
            </a:r>
          </a:p>
          <a:p>
            <a:pPr eaLnBrk="1" hangingPunct="1">
              <a:lnSpc>
                <a:spcPct val="80000"/>
              </a:lnSpc>
              <a:spcBef>
                <a:spcPct val="0"/>
              </a:spcBef>
            </a:pPr>
            <a:endParaRPr lang="nb-NO" altLang="nb-NO" sz="800" i="1" smtClean="0">
              <a:latin typeface="Arial" charset="0"/>
            </a:endParaRPr>
          </a:p>
          <a:p>
            <a:pPr>
              <a:lnSpc>
                <a:spcPct val="80000"/>
              </a:lnSpc>
            </a:pPr>
            <a:r>
              <a:rPr lang="nb-NO" altLang="nb-NO" sz="800" smtClean="0"/>
              <a:t>Mer informasjon</a:t>
            </a:r>
          </a:p>
          <a:p>
            <a:pPr>
              <a:lnSpc>
                <a:spcPct val="80000"/>
              </a:lnSpc>
            </a:pPr>
            <a:r>
              <a:rPr lang="nb-NO" altLang="nb-NO" sz="800" smtClean="0"/>
              <a:t>Karbohydrater er den viktiste energikilden i kostholdet. Hjernen og nervesystemet er avhengige av å få tilført dette daglig. Karbohydrater er bygget opp av monosakkaridene glukose, fruktose og galaktose. Sukker er et disakkarid, mens stivelse og kostfiber er polysakkarider. S</a:t>
            </a:r>
            <a:r>
              <a:rPr lang="nb-NO" altLang="nb-NO" sz="800" i="1" smtClean="0"/>
              <a:t>tivelsesrike matvarer er </a:t>
            </a:r>
            <a:r>
              <a:rPr lang="nb-NO" altLang="nb-NO" sz="800" smtClean="0"/>
              <a:t>poteter, pasta, brød, mais og ris. Disse matvarene har et høyere innhold av mineraler og sporstoffer enn karbohydrater i form av sukker. K</a:t>
            </a:r>
            <a:r>
              <a:rPr lang="nb-NO" altLang="nb-NO" sz="800" i="1" smtClean="0"/>
              <a:t>ostfiberrike matvarer er særlig g</a:t>
            </a:r>
            <a:r>
              <a:rPr lang="nb-NO" altLang="nb-NO" sz="800" smtClean="0"/>
              <a:t>rove kornprodukter som grovt brød, rundstykker, knekkebrød, havregryn, usøtede kornblandinger, havregryn. I tillegg får vi fiber fra rotfrukter, poteter, grønnsaker, frukt og bær. </a:t>
            </a:r>
            <a:r>
              <a:rPr lang="nb-NO" altLang="nb-NO" sz="800" i="1" smtClean="0"/>
              <a:t>Sukker f</a:t>
            </a:r>
            <a:r>
              <a:rPr lang="nb-NO" altLang="nb-NO" sz="800" smtClean="0"/>
              <a:t>innes naturlig i enkelte matvarer som frukt, bær, juice, melk og noen grønnsaker. Slike matvarer er ofte i tillegg gode kilder til andre viktige næringsstoffer. Andre produkter som saft, brus, nektar, kaker og godteri har mye tilsatt </a:t>
            </a:r>
            <a:r>
              <a:rPr lang="nb-NO" altLang="nb-NO" sz="800" i="1" smtClean="0"/>
              <a:t>sukker og ofte lite av næringsstoffer vi trenger. Når det</a:t>
            </a:r>
            <a:r>
              <a:rPr lang="nb-NO" altLang="nb-NO" sz="800" smtClean="0"/>
              <a:t> står ”sukkerarter” på varedeklarasjonen kan det angi både matvarens naturlige innhold av sukker og tilsatt sukker. ”Tilsatt sukker” brukes om vanlig hvitt eller brunt rørsukker.</a:t>
            </a:r>
            <a:endParaRPr lang="nb-NO" altLang="nb-NO" sz="800" smtClean="0">
              <a:latin typeface="Arial" charset="0"/>
            </a:endParaRPr>
          </a:p>
          <a:p>
            <a:pPr>
              <a:lnSpc>
                <a:spcPct val="80000"/>
              </a:lnSpc>
            </a:pPr>
            <a:endParaRPr lang="nb-NO" altLang="nb-NO" sz="800" smtClean="0">
              <a:latin typeface="Arial" charset="0"/>
            </a:endParaRPr>
          </a:p>
          <a:p>
            <a:pPr>
              <a:lnSpc>
                <a:spcPct val="80000"/>
              </a:lnSpc>
            </a:pPr>
            <a:r>
              <a:rPr lang="nb-NO" altLang="nb-NO" sz="800" smtClean="0">
                <a:latin typeface="Arial" charset="0"/>
              </a:rPr>
              <a:t>Fiber er gunstig for fordøyelsen; Mye fiber i kosten gjør at tarminnholdet får stort volum og blir mykere, - motvirker forstoppelse.</a:t>
            </a:r>
          </a:p>
          <a:p>
            <a:pPr eaLnBrk="1" hangingPunct="1">
              <a:lnSpc>
                <a:spcPct val="80000"/>
              </a:lnSpc>
              <a:spcBef>
                <a:spcPct val="0"/>
              </a:spcBef>
            </a:pPr>
            <a:r>
              <a:rPr lang="nb-NO" altLang="nb-NO" sz="800" smtClean="0">
                <a:latin typeface="Arial" charset="0"/>
              </a:rPr>
              <a:t>Høyt fiberinntak øker væskebehovet. Væskebehov: ca.2 liter pr dag. </a:t>
            </a:r>
          </a:p>
          <a:p>
            <a:pPr eaLnBrk="1" hangingPunct="1">
              <a:lnSpc>
                <a:spcPct val="80000"/>
              </a:lnSpc>
              <a:spcBef>
                <a:spcPct val="0"/>
              </a:spcBef>
              <a:buFontTx/>
              <a:buChar char="-"/>
            </a:pPr>
            <a:r>
              <a:rPr lang="nb-NO" altLang="nb-NO" sz="800" smtClean="0">
                <a:latin typeface="Arial" charset="0"/>
              </a:rPr>
              <a:t>Fiberrike matvarer inneholder mer næringsstoffer.</a:t>
            </a:r>
          </a:p>
          <a:p>
            <a:pPr eaLnBrk="1" hangingPunct="1">
              <a:lnSpc>
                <a:spcPct val="80000"/>
              </a:lnSpc>
              <a:spcBef>
                <a:spcPct val="0"/>
              </a:spcBef>
              <a:buFontTx/>
              <a:buChar char="-"/>
            </a:pPr>
            <a:r>
              <a:rPr lang="nb-NO" altLang="nb-NO" sz="800" smtClean="0">
                <a:latin typeface="Arial" charset="0"/>
              </a:rPr>
              <a:t>Fiberrike matvarer er ofte lav i energitetthet og kan med fordel erstatte inntak av energitett mat som godteri og kaker. </a:t>
            </a:r>
          </a:p>
          <a:p>
            <a:pPr eaLnBrk="1" hangingPunct="1">
              <a:lnSpc>
                <a:spcPct val="80000"/>
              </a:lnSpc>
              <a:spcBef>
                <a:spcPct val="0"/>
              </a:spcBef>
            </a:pPr>
            <a:endParaRPr lang="nb-NO" altLang="nb-NO" sz="800" smtClean="0">
              <a:latin typeface="Arial" charset="0"/>
            </a:endParaRPr>
          </a:p>
          <a:p>
            <a:pPr eaLnBrk="1" hangingPunct="1">
              <a:lnSpc>
                <a:spcPct val="80000"/>
              </a:lnSpc>
              <a:spcBef>
                <a:spcPct val="0"/>
              </a:spcBef>
            </a:pPr>
            <a:r>
              <a:rPr lang="nb-NO" altLang="nb-NO" sz="800" smtClean="0">
                <a:latin typeface="Arial" charset="0"/>
              </a:rPr>
              <a:t>Anbefaling: minst 25 g/dag</a:t>
            </a:r>
          </a:p>
          <a:p>
            <a:pPr eaLnBrk="1" hangingPunct="1">
              <a:lnSpc>
                <a:spcPct val="80000"/>
              </a:lnSpc>
              <a:spcBef>
                <a:spcPct val="0"/>
              </a:spcBef>
            </a:pPr>
            <a:r>
              <a:rPr lang="nb-NO" altLang="nb-NO" sz="800" smtClean="0">
                <a:latin typeface="Arial" charset="0"/>
              </a:rPr>
              <a:t>Kostholdsundersøkelser viser at vi spiser langt under det anbefalte inntaket (gjennomsnitt 16-19 gram/dag) Vi kan med fordel øke forbruket vårt av grovt brød og gryn, fullkornspasta og – ris, grønnsaker, frukt og bær.</a:t>
            </a:r>
          </a:p>
          <a:p>
            <a:pPr eaLnBrk="1" hangingPunct="1">
              <a:lnSpc>
                <a:spcPct val="80000"/>
              </a:lnSpc>
              <a:spcBef>
                <a:spcPct val="0"/>
              </a:spcBef>
            </a:pPr>
            <a:endParaRPr lang="nb-NO" altLang="nb-NO" sz="8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C4BEAA3-E3E6-458C-9DEC-BD8993ECF9DF}" type="slidenum">
              <a:rPr lang="nb-NO" altLang="nb-NO" sz="1200" smtClean="0"/>
              <a:pPr/>
              <a:t>5</a:t>
            </a:fld>
            <a:endParaRPr lang="nb-NO" altLang="nb-NO" sz="1200" smtClean="0"/>
          </a:p>
        </p:txBody>
      </p:sp>
      <p:sp>
        <p:nvSpPr>
          <p:cNvPr id="44035" name="Rectangle 1026"/>
          <p:cNvSpPr>
            <a:spLocks noGrp="1" noRot="1" noChangeAspect="1" noChangeArrowheads="1" noTextEdit="1"/>
          </p:cNvSpPr>
          <p:nvPr>
            <p:ph type="sldImg"/>
          </p:nvPr>
        </p:nvSpPr>
        <p:spPr bwMode="auto">
          <a:xfrm>
            <a:off x="2339975" y="739775"/>
            <a:ext cx="3179763" cy="2384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1027"/>
          <p:cNvSpPr>
            <a:spLocks noGrp="1" noChangeArrowheads="1"/>
          </p:cNvSpPr>
          <p:nvPr>
            <p:ph type="body" idx="1"/>
          </p:nvPr>
        </p:nvSpPr>
        <p:spPr bwMode="auto">
          <a:xfrm>
            <a:off x="973138" y="3452813"/>
            <a:ext cx="4938712"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nb-NO" altLang="nb-NO" sz="800" dirty="0" smtClean="0">
                <a:latin typeface="Arial" charset="0"/>
              </a:rPr>
              <a:t>Karbohydratrike matvarer er basismatvarer i kostholdet. </a:t>
            </a:r>
          </a:p>
          <a:p>
            <a:pPr eaLnBrk="1" hangingPunct="1">
              <a:lnSpc>
                <a:spcPct val="80000"/>
              </a:lnSpc>
              <a:spcBef>
                <a:spcPct val="0"/>
              </a:spcBef>
            </a:pPr>
            <a:r>
              <a:rPr lang="nb-NO" altLang="nb-NO" sz="800" u="sng" dirty="0" smtClean="0">
                <a:latin typeface="Arial" charset="0"/>
              </a:rPr>
              <a:t>Brød, korn, mais: </a:t>
            </a:r>
            <a:r>
              <a:rPr lang="nb-NO" altLang="nb-NO" sz="800" dirty="0" smtClean="0">
                <a:latin typeface="Arial" charset="0"/>
              </a:rPr>
              <a:t>Fint mel inneholder lite fiber. Velg sammalt mel og </a:t>
            </a:r>
            <a:r>
              <a:rPr lang="nb-NO" altLang="nb-NO" sz="800" dirty="0" err="1" smtClean="0">
                <a:latin typeface="Arial" charset="0"/>
              </a:rPr>
              <a:t>helkorn</a:t>
            </a:r>
            <a:r>
              <a:rPr lang="nb-NO" altLang="nb-NO" sz="800" dirty="0" smtClean="0">
                <a:latin typeface="Arial" charset="0"/>
              </a:rPr>
              <a:t> som inneholder fiberdelen (</a:t>
            </a:r>
            <a:r>
              <a:rPr lang="nb-NO" altLang="nb-NO" sz="800" dirty="0" err="1" smtClean="0">
                <a:latin typeface="Arial" charset="0"/>
              </a:rPr>
              <a:t>kli</a:t>
            </a:r>
            <a:r>
              <a:rPr lang="nb-NO" altLang="nb-NO" sz="800" dirty="0" smtClean="0">
                <a:latin typeface="Arial" charset="0"/>
              </a:rPr>
              <a:t>). </a:t>
            </a:r>
          </a:p>
          <a:p>
            <a:pPr eaLnBrk="1" hangingPunct="1">
              <a:lnSpc>
                <a:spcPct val="80000"/>
              </a:lnSpc>
              <a:spcBef>
                <a:spcPct val="0"/>
              </a:spcBef>
            </a:pPr>
            <a:r>
              <a:rPr lang="nb-NO" altLang="nb-NO" sz="800" dirty="0" smtClean="0">
                <a:latin typeface="Arial" charset="0"/>
              </a:rPr>
              <a:t>Brød bør inneholde minst 50% sammalt mel, </a:t>
            </a:r>
            <a:r>
              <a:rPr lang="nb-NO" altLang="nb-NO" sz="800" dirty="0" err="1" smtClean="0">
                <a:latin typeface="Arial" charset="0"/>
              </a:rPr>
              <a:t>helkorn</a:t>
            </a:r>
            <a:r>
              <a:rPr lang="nb-NO" altLang="nb-NO" sz="800" dirty="0" smtClean="0">
                <a:latin typeface="Arial" charset="0"/>
              </a:rPr>
              <a:t>, fiber, og frø.</a:t>
            </a:r>
          </a:p>
          <a:p>
            <a:pPr eaLnBrk="1" hangingPunct="1">
              <a:lnSpc>
                <a:spcPct val="80000"/>
              </a:lnSpc>
              <a:spcBef>
                <a:spcPct val="0"/>
              </a:spcBef>
            </a:pPr>
            <a:r>
              <a:rPr lang="nb-NO" altLang="nb-NO" sz="800" u="sng" dirty="0" smtClean="0">
                <a:latin typeface="Arial" charset="0"/>
              </a:rPr>
              <a:t>Poteter:</a:t>
            </a:r>
            <a:r>
              <a:rPr lang="nb-NO" altLang="nb-NO" sz="800" dirty="0" smtClean="0">
                <a:latin typeface="Arial" charset="0"/>
              </a:rPr>
              <a:t>  Gir energi, vitaminer og mineraler. Velg fortrinnsvis kokte eller ovnsstekte poteter med lite tilsatt fett i matlagingen eller som tilbehør. </a:t>
            </a:r>
            <a:r>
              <a:rPr lang="nb-NO" altLang="nb-NO" sz="800" dirty="0" smtClean="0"/>
              <a:t>Poteten har en større næringsverdi enn tilsvarende mengde hvit ris og spagetti </a:t>
            </a:r>
          </a:p>
          <a:p>
            <a:pPr eaLnBrk="1" hangingPunct="1">
              <a:lnSpc>
                <a:spcPct val="80000"/>
              </a:lnSpc>
              <a:spcBef>
                <a:spcPct val="0"/>
              </a:spcBef>
            </a:pPr>
            <a:r>
              <a:rPr lang="nb-NO" altLang="nb-NO" sz="800" u="sng" dirty="0" smtClean="0">
                <a:latin typeface="Arial" charset="0"/>
              </a:rPr>
              <a:t>Ris: </a:t>
            </a:r>
            <a:r>
              <a:rPr lang="nb-NO" altLang="nb-NO" sz="800" dirty="0" smtClean="0">
                <a:latin typeface="Arial" charset="0"/>
              </a:rPr>
              <a:t> </a:t>
            </a:r>
            <a:r>
              <a:rPr lang="nb-NO" altLang="nb-NO" sz="800" dirty="0" err="1" smtClean="0">
                <a:latin typeface="Arial" charset="0"/>
              </a:rPr>
              <a:t>Naturris</a:t>
            </a:r>
            <a:r>
              <a:rPr lang="nb-NO" altLang="nb-NO" sz="800" dirty="0" smtClean="0">
                <a:latin typeface="Arial" charset="0"/>
              </a:rPr>
              <a:t>/</a:t>
            </a:r>
            <a:r>
              <a:rPr lang="nb-NO" altLang="nb-NO" sz="800" dirty="0" err="1" smtClean="0">
                <a:latin typeface="Arial" charset="0"/>
              </a:rPr>
              <a:t>fullkornris</a:t>
            </a:r>
            <a:r>
              <a:rPr lang="nb-NO" altLang="nb-NO" sz="800" dirty="0" smtClean="0">
                <a:latin typeface="Arial" charset="0"/>
              </a:rPr>
              <a:t> inneholder fiber. Det metter bedre og inneholder mer næringsstoffer enn polert ris og poteter (unntatt vitamin C, som ikke finnes i ris). </a:t>
            </a:r>
          </a:p>
          <a:p>
            <a:pPr eaLnBrk="1" hangingPunct="1">
              <a:lnSpc>
                <a:spcPct val="80000"/>
              </a:lnSpc>
              <a:spcBef>
                <a:spcPct val="0"/>
              </a:spcBef>
            </a:pPr>
            <a:r>
              <a:rPr lang="nb-NO" altLang="nb-NO" sz="800" u="sng" dirty="0" smtClean="0">
                <a:latin typeface="Arial" charset="0"/>
              </a:rPr>
              <a:t>Pasta: Fullkornspasta </a:t>
            </a:r>
            <a:r>
              <a:rPr lang="nb-NO" altLang="nb-NO" sz="800" dirty="0" smtClean="0">
                <a:latin typeface="Arial" charset="0"/>
              </a:rPr>
              <a:t>inneholder fiber. Det metter bedre og inneholder mer næringsstoffer enn hvit pasta og poteter (unntatt vitamin C, som ikke finnes i pasta). </a:t>
            </a:r>
          </a:p>
          <a:p>
            <a:pPr eaLnBrk="1" hangingPunct="1">
              <a:lnSpc>
                <a:spcPct val="80000"/>
              </a:lnSpc>
              <a:spcBef>
                <a:spcPct val="0"/>
              </a:spcBef>
            </a:pPr>
            <a:r>
              <a:rPr lang="nb-NO" altLang="nb-NO" sz="800" u="sng" dirty="0" smtClean="0">
                <a:latin typeface="Arial" charset="0"/>
              </a:rPr>
              <a:t>Belgvekster:  </a:t>
            </a:r>
            <a:r>
              <a:rPr lang="nb-NO" altLang="nb-NO" sz="800" dirty="0" smtClean="0">
                <a:latin typeface="Arial" charset="0"/>
              </a:rPr>
              <a:t>Inneholder mye stivelse og fiber! Eksempler: Brune, hvite, svarte bønner, brune, grønne og røde linser er gode kilder til fiber. </a:t>
            </a:r>
          </a:p>
          <a:p>
            <a:endParaRPr lang="nb-NO" altLang="nb-NO" sz="800" b="1" dirty="0" smtClean="0"/>
          </a:p>
          <a:p>
            <a:r>
              <a:rPr lang="nb-NO" altLang="nb-NO" sz="800" dirty="0" smtClean="0"/>
              <a:t>Fakta om fullkorn</a:t>
            </a:r>
          </a:p>
          <a:p>
            <a:r>
              <a:rPr lang="nb-NO" altLang="nb-NO" sz="800" dirty="0" smtClean="0"/>
              <a:t>Det er en særlig sammenheng mellom inntak av fullkorn, grove kornprodukter og fiberrike matvarer og redusert risiko for hjerte- og karsykdommer, type 2-diabetes og kreft i tykk- og endetarm. Slike matvarer kan også bidra til å opprettholde vektbalansen.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sz="800" smtClean="0"/>
              <a:t>Ut fra en helhetlig vurdering anbefales det at man bør spise minst 75 gram fullkorn (sammalt mel) ved et daglig energiinntak på 10 MJ (2400 kcal). De grove kornproduktene bør derfor til sammen gi omtrent 70 gram sammalt mel eller fullkorn per dag for kvinner og 90 gram for menn. </a:t>
            </a:r>
          </a:p>
          <a:p>
            <a:endParaRPr lang="nb-NO" altLang="nb-NO" sz="800" smtClean="0"/>
          </a:p>
          <a:p>
            <a:pPr lvl="1">
              <a:buFont typeface="Wingdings" pitchFamily="2" charset="2"/>
              <a:buNone/>
            </a:pPr>
            <a:r>
              <a:rPr lang="nb-NO" altLang="nb-NO" sz="800" smtClean="0"/>
              <a:t>Fordel med grove kornprodukter: </a:t>
            </a:r>
          </a:p>
          <a:p>
            <a:pPr lvl="1">
              <a:buFont typeface="Wingdings" pitchFamily="2" charset="2"/>
              <a:buChar char="ü"/>
            </a:pPr>
            <a:r>
              <a:rPr lang="nb-NO" altLang="nb-NO" sz="800" smtClean="0"/>
              <a:t>God fordøyelse</a:t>
            </a:r>
          </a:p>
          <a:p>
            <a:pPr lvl="1">
              <a:buFont typeface="Wingdings" pitchFamily="2" charset="2"/>
              <a:buChar char="ü"/>
            </a:pPr>
            <a:r>
              <a:rPr lang="nb-NO" altLang="nb-NO" sz="800" smtClean="0"/>
              <a:t>Metthet som varer</a:t>
            </a:r>
          </a:p>
          <a:p>
            <a:pPr lvl="1">
              <a:buFont typeface="Wingdings" pitchFamily="2" charset="2"/>
              <a:buChar char="ü"/>
            </a:pPr>
            <a:r>
              <a:rPr lang="nb-NO" altLang="nb-NO" sz="800" smtClean="0"/>
              <a:t>Redusert risiko for hjerte- karsykdommer, diabetes og enkelte kreft typer</a:t>
            </a:r>
            <a:r>
              <a:rPr lang="nb-NO" altLang="nb-NO" sz="800" smtClean="0">
                <a:solidFill>
                  <a:schemeClr val="folHlink"/>
                </a:solidFill>
              </a:rPr>
              <a:t>, sælig tykk – og endetarm</a:t>
            </a:r>
          </a:p>
          <a:p>
            <a:pPr lvl="1">
              <a:buFont typeface="Wingdings" pitchFamily="2" charset="2"/>
              <a:buChar char="ü"/>
            </a:pPr>
            <a:r>
              <a:rPr lang="nb-NO" altLang="nb-NO" sz="800" smtClean="0"/>
              <a:t>Bedre vektbalanse</a:t>
            </a:r>
          </a:p>
          <a:p>
            <a:pPr lvl="1"/>
            <a:endParaRPr lang="nb-NO" altLang="nb-NO" sz="800" smtClean="0"/>
          </a:p>
          <a:p>
            <a:pPr lvl="1">
              <a:buFont typeface="Wingdings" pitchFamily="2" charset="2"/>
              <a:buNone/>
            </a:pPr>
            <a:endParaRPr lang="nb-NO" altLang="nb-NO" sz="800" smtClean="0"/>
          </a:p>
          <a:p>
            <a:pPr lvl="1"/>
            <a:endParaRPr lang="nb-NO" altLang="nb-NO" sz="800" smtClean="0"/>
          </a:p>
          <a:p>
            <a:endParaRPr lang="nb-NO" altLang="nb-N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1A3C959-BAB0-49EB-8DAE-2ACA36255CB2}" type="slidenum">
              <a:rPr lang="nb-NO" altLang="nb-NO" sz="1200" smtClean="0"/>
              <a:pPr/>
              <a:t>7</a:t>
            </a:fld>
            <a:endParaRPr lang="nb-NO" altLang="nb-NO" sz="1200"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z="1000" smtClean="0"/>
              <a:t>Se etter merking av brød i butikkene. Velg grovest mulig brød i hverdagen.</a:t>
            </a:r>
          </a:p>
          <a:p>
            <a:pPr eaLnBrk="1" hangingPunct="1">
              <a:spcBef>
                <a:spcPct val="0"/>
              </a:spcBef>
            </a:pPr>
            <a:endParaRPr lang="nb-NO" altLang="nb-NO" sz="1000" smtClean="0"/>
          </a:p>
          <a:p>
            <a:pPr eaLnBrk="1" hangingPunct="1">
              <a:spcBef>
                <a:spcPct val="0"/>
              </a:spcBef>
            </a:pPr>
            <a:r>
              <a:rPr lang="nb-NO" altLang="nb-NO" sz="1000" smtClean="0"/>
              <a:t>I det norske kostholdet er brød vår viktigste kilde til kostfiber. Jo grovere brødet er, desto mer kostfiber inneholder det. Helsedirektroatet anbefaler at man velger grovt eller ekstra grovt brød til hverdags. Ekstra grovt brød gir to til tre ganger så mye kostfiber som fint brød.</a:t>
            </a:r>
          </a:p>
          <a:p>
            <a:pPr eaLnBrk="1" hangingPunct="1">
              <a:spcBef>
                <a:spcPct val="0"/>
              </a:spcBef>
            </a:pPr>
            <a:endParaRPr lang="nb-NO" altLang="nb-NO"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64B20EE-C57B-4A10-A531-75968C7F3285}" type="slidenum">
              <a:rPr lang="nb-NO" altLang="nb-NO" sz="1200" smtClean="0"/>
              <a:pPr/>
              <a:t>8</a:t>
            </a:fld>
            <a:endParaRPr lang="nb-NO" altLang="nb-NO" sz="1200" smtClean="0"/>
          </a:p>
        </p:txBody>
      </p:sp>
      <p:sp>
        <p:nvSpPr>
          <p:cNvPr id="50179" name="Rectangle 2"/>
          <p:cNvSpPr>
            <a:spLocks noGrp="1" noRot="1" noChangeAspect="1" noChangeArrowheads="1" noTextEdit="1"/>
          </p:cNvSpPr>
          <p:nvPr>
            <p:ph type="sldImg"/>
          </p:nvPr>
        </p:nvSpPr>
        <p:spPr bwMode="auto">
          <a:xfrm>
            <a:off x="906463" y="762000"/>
            <a:ext cx="4883150" cy="3662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xfrm>
            <a:off x="893763" y="4652963"/>
            <a:ext cx="4913312" cy="4500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dirty="0" smtClean="0"/>
              <a:t>Eksempel på hva som skal til for å oppnå minimum anbefalt inntak av fiber (25 gram)</a:t>
            </a:r>
          </a:p>
          <a:p>
            <a:pPr eaLnBrk="1" hangingPunct="1">
              <a:spcBef>
                <a:spcPct val="0"/>
              </a:spcBef>
            </a:pPr>
            <a:endParaRPr lang="nb-NO" altLang="nb-NO" dirty="0" smtClean="0"/>
          </a:p>
          <a:p>
            <a:pPr eaLnBrk="1" hangingPunct="1">
              <a:spcBef>
                <a:spcPct val="0"/>
              </a:spcBef>
            </a:pPr>
            <a:endParaRPr lang="nb-NO" altLang="nb-NO" dirty="0" smtClean="0"/>
          </a:p>
          <a:p>
            <a:pPr eaLnBrk="1" hangingPunct="1">
              <a:spcBef>
                <a:spcPct val="0"/>
              </a:spcBef>
            </a:pPr>
            <a:r>
              <a:rPr lang="nb-NO" altLang="nb-NO" dirty="0" smtClean="0"/>
              <a:t>5 om dagen+ 75 g fullkorn + en liten neve nøtter </a:t>
            </a:r>
          </a:p>
          <a:p>
            <a:pPr eaLnBrk="1" hangingPunct="1">
              <a:spcBef>
                <a:spcPct val="0"/>
              </a:spcBef>
            </a:pPr>
            <a:endParaRPr lang="nb-NO" altLang="nb-NO" dirty="0" smtClean="0"/>
          </a:p>
          <a:p>
            <a:pPr eaLnBrk="1" hangingPunct="1">
              <a:spcBef>
                <a:spcPct val="0"/>
              </a:spcBef>
            </a:pPr>
            <a:r>
              <a:rPr lang="nb-NO" altLang="nb-NO" dirty="0" smtClean="0"/>
              <a:t>3 grove knekkebrød     		 5g</a:t>
            </a:r>
          </a:p>
          <a:p>
            <a:pPr eaLnBrk="1" hangingPunct="1">
              <a:spcBef>
                <a:spcPct val="0"/>
              </a:spcBef>
            </a:pPr>
            <a:r>
              <a:rPr lang="nb-NO" altLang="nb-NO" dirty="0" smtClean="0"/>
              <a:t>En porsjon havregryn 		 5g</a:t>
            </a:r>
          </a:p>
          <a:p>
            <a:pPr eaLnBrk="1" hangingPunct="1">
              <a:spcBef>
                <a:spcPct val="0"/>
              </a:spcBef>
            </a:pPr>
            <a:r>
              <a:rPr lang="nb-NO" altLang="nb-NO" dirty="0" smtClean="0"/>
              <a:t>En liten neve nøtter og litt bær	 5g</a:t>
            </a:r>
          </a:p>
          <a:p>
            <a:pPr eaLnBrk="1" hangingPunct="1">
              <a:spcBef>
                <a:spcPct val="0"/>
              </a:spcBef>
            </a:pPr>
            <a:r>
              <a:rPr lang="nb-NO" altLang="nb-NO" dirty="0" smtClean="0"/>
              <a:t>En  gulrot  + kålrot        		 5 g</a:t>
            </a:r>
          </a:p>
          <a:p>
            <a:pPr eaLnBrk="1" hangingPunct="1">
              <a:spcBef>
                <a:spcPct val="0"/>
              </a:spcBef>
            </a:pPr>
            <a:r>
              <a:rPr lang="nb-NO" altLang="nb-NO" dirty="0" smtClean="0"/>
              <a:t>Et eple og en pære		 5 g</a:t>
            </a:r>
          </a:p>
          <a:p>
            <a:pPr eaLnBrk="1" hangingPunct="1">
              <a:spcBef>
                <a:spcPct val="0"/>
              </a:spcBef>
            </a:pPr>
            <a:r>
              <a:rPr lang="nb-NO" altLang="nb-NO" dirty="0" smtClean="0"/>
              <a:t>	</a:t>
            </a:r>
          </a:p>
          <a:p>
            <a:pPr marL="0" marR="0" indent="0" algn="l" defTabSz="914400" rtl="0" eaLnBrk="1" fontAlgn="base" latinLnBrk="0" hangingPunct="1">
              <a:lnSpc>
                <a:spcPct val="100000"/>
              </a:lnSpc>
              <a:spcBef>
                <a:spcPct val="0"/>
              </a:spcBef>
              <a:spcAft>
                <a:spcPct val="0"/>
              </a:spcAft>
              <a:buClrTx/>
              <a:buSzTx/>
              <a:buFontTx/>
              <a:buNone/>
              <a:tabLst/>
              <a:defRPr/>
            </a:pPr>
            <a:r>
              <a:rPr lang="nb-NO" altLang="nb-NO" b="0" dirty="0" smtClean="0"/>
              <a:t>150</a:t>
            </a:r>
            <a:r>
              <a:rPr lang="nb-NO" altLang="nb-NO" b="0" baseline="0" dirty="0" smtClean="0"/>
              <a:t> gram fullkornspasta/ris                 5 g</a:t>
            </a:r>
            <a:endParaRPr lang="nb-NO" altLang="nb-NO" b="0" dirty="0" smtClean="0"/>
          </a:p>
          <a:p>
            <a:pPr eaLnBrk="1" hangingPunct="1">
              <a:spcBef>
                <a:spcPct val="0"/>
              </a:spcBef>
            </a:pPr>
            <a:endParaRPr lang="nb-NO" altLang="nb-NO" dirty="0" smtClean="0"/>
          </a:p>
          <a:p>
            <a:pPr eaLnBrk="1" hangingPunct="1">
              <a:spcBef>
                <a:spcPct val="0"/>
              </a:spcBef>
            </a:pPr>
            <a:endParaRPr lang="nb-NO" altLang="nb-NO"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652936F-7604-47FB-9194-7352C6E46F0E}" type="slidenum">
              <a:rPr lang="nb-NO" altLang="nb-NO" sz="1200" smtClean="0"/>
              <a:pPr/>
              <a:t>9</a:t>
            </a:fld>
            <a:endParaRPr lang="nb-NO" altLang="nb-NO" sz="1200" smtClean="0"/>
          </a:p>
        </p:txBody>
      </p:sp>
      <p:sp>
        <p:nvSpPr>
          <p:cNvPr id="47107" name="Rectangle 2"/>
          <p:cNvSpPr>
            <a:spLocks noGrp="1" noRot="1" noChangeAspect="1" noChangeArrowheads="1" noTextEdit="1"/>
          </p:cNvSpPr>
          <p:nvPr>
            <p:ph type="sldImg"/>
          </p:nvPr>
        </p:nvSpPr>
        <p:spPr bwMode="auto">
          <a:xfrm>
            <a:off x="1801813" y="762000"/>
            <a:ext cx="4135437" cy="3101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898525" y="4275138"/>
            <a:ext cx="5541963" cy="450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z="1000" smtClean="0"/>
              <a:t>Fiberinnhold og grad av bearbeiding innvirker på hvor raskt karbohydratene tas opp i blodet, og dermed hvor lenge du holder deg mett!</a:t>
            </a:r>
            <a:r>
              <a:rPr lang="nb-NO" altLang="nb-NO" sz="1000" b="1" smtClean="0"/>
              <a:t>  </a:t>
            </a:r>
          </a:p>
          <a:p>
            <a:pPr eaLnBrk="1" hangingPunct="1">
              <a:spcBef>
                <a:spcPct val="0"/>
              </a:spcBef>
            </a:pPr>
            <a:endParaRPr lang="nb-NO" altLang="nb-NO" sz="1000" smtClean="0"/>
          </a:p>
          <a:p>
            <a:pPr eaLnBrk="1" hangingPunct="1">
              <a:spcBef>
                <a:spcPct val="0"/>
              </a:spcBef>
            </a:pPr>
            <a:r>
              <a:rPr lang="nb-NO" altLang="nb-NO" sz="1000" smtClean="0"/>
              <a:t>Koking og finfordeling spalter stivelse til enklere sukkerarter (raskere karbohydrater). </a:t>
            </a:r>
          </a:p>
          <a:p>
            <a:pPr eaLnBrk="1" hangingPunct="1">
              <a:spcBef>
                <a:spcPct val="0"/>
              </a:spcBef>
            </a:pPr>
            <a:r>
              <a:rPr lang="nb-NO" altLang="nb-NO" sz="1000" smtClean="0"/>
              <a:t>Pasta kokt ”al dente” (litt motstand) fordøyes langsommere enn overkokt pasta.</a:t>
            </a:r>
          </a:p>
          <a:p>
            <a:pPr eaLnBrk="1" hangingPunct="1">
              <a:spcBef>
                <a:spcPct val="0"/>
              </a:spcBef>
            </a:pPr>
            <a:r>
              <a:rPr lang="nb-NO" altLang="nb-NO" sz="1000" smtClean="0"/>
              <a:t>Potetmos fordøyes raskere enn kokte poteter med skall. </a:t>
            </a:r>
          </a:p>
          <a:p>
            <a:pPr eaLnBrk="1" hangingPunct="1">
              <a:spcBef>
                <a:spcPct val="0"/>
              </a:spcBef>
            </a:pPr>
            <a:endParaRPr lang="nb-NO" altLang="nb-NO" sz="1000" b="1" smtClean="0"/>
          </a:p>
          <a:p>
            <a:pPr eaLnBrk="1" hangingPunct="1">
              <a:spcBef>
                <a:spcPct val="0"/>
              </a:spcBef>
            </a:pPr>
            <a:endParaRPr lang="nb-NO" altLang="nb-NO" sz="1000" b="1"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4" descr="Hdir_stor_logo_far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038" y="2744788"/>
            <a:ext cx="515143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1876425" y="4800600"/>
            <a:ext cx="6705600" cy="685800"/>
          </a:xfrm>
        </p:spPr>
        <p:txBody>
          <a:bodyPr/>
          <a:lstStyle>
            <a:lvl1pPr>
              <a:defRPr sz="3000"/>
            </a:lvl1pPr>
          </a:lstStyle>
          <a:p>
            <a:r>
              <a:rPr lang="nn-NO"/>
              <a:t>Klikk for å redigere tittelstil</a:t>
            </a:r>
          </a:p>
        </p:txBody>
      </p:sp>
      <p:sp>
        <p:nvSpPr>
          <p:cNvPr id="5123" name="Rectangle 3"/>
          <p:cNvSpPr>
            <a:spLocks noGrp="1" noChangeArrowheads="1"/>
          </p:cNvSpPr>
          <p:nvPr>
            <p:ph type="subTitle" idx="1"/>
          </p:nvPr>
        </p:nvSpPr>
        <p:spPr>
          <a:xfrm>
            <a:off x="1876425" y="5562600"/>
            <a:ext cx="6705600" cy="457200"/>
          </a:xfrm>
        </p:spPr>
        <p:txBody>
          <a:bodyPr/>
          <a:lstStyle>
            <a:lvl1pPr marL="0" indent="0">
              <a:buFontTx/>
              <a:buNone/>
              <a:defRPr sz="2000">
                <a:solidFill>
                  <a:srgbClr val="00778D"/>
                </a:solidFill>
              </a:defRPr>
            </a:lvl1pPr>
          </a:lstStyle>
          <a:p>
            <a:r>
              <a:rPr lang="nn-NO"/>
              <a:t>Klikk for å redigere undertittelstil i malen</a:t>
            </a:r>
          </a:p>
        </p:txBody>
      </p:sp>
    </p:spTree>
    <p:extLst>
      <p:ext uri="{BB962C8B-B14F-4D97-AF65-F5344CB8AC3E}">
        <p14:creationId xmlns:p14="http://schemas.microsoft.com/office/powerpoint/2010/main" val="403311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endParaRPr lang="nn-NO"/>
          </a:p>
        </p:txBody>
      </p:sp>
      <p:sp>
        <p:nvSpPr>
          <p:cNvPr id="5" name="Pladsholder til sidefod 4"/>
          <p:cNvSpPr>
            <a:spLocks noGrp="1"/>
          </p:cNvSpPr>
          <p:nvPr>
            <p:ph type="ftr" sz="quarter" idx="11"/>
          </p:nvPr>
        </p:nvSpPr>
        <p:spPr/>
        <p:txBody>
          <a:bodyPr/>
          <a:lstStyle>
            <a:lvl1pPr>
              <a:defRPr/>
            </a:lvl1pPr>
          </a:lstStyle>
          <a:p>
            <a:pPr>
              <a:defRPr/>
            </a:pPr>
            <a:r>
              <a:rPr lang="nn-NO"/>
              <a:t>| </a:t>
            </a:r>
            <a:endParaRPr lang="nn-NO" sz="1400" b="0">
              <a:latin typeface="Times" pitchFamily="18" charset="0"/>
            </a:endParaRPr>
          </a:p>
        </p:txBody>
      </p:sp>
      <p:sp>
        <p:nvSpPr>
          <p:cNvPr id="6" name="Pladsholder til diasnummer 5"/>
          <p:cNvSpPr>
            <a:spLocks noGrp="1"/>
          </p:cNvSpPr>
          <p:nvPr>
            <p:ph type="sldNum" sz="quarter" idx="12"/>
          </p:nvPr>
        </p:nvSpPr>
        <p:spPr/>
        <p:txBody>
          <a:bodyPr/>
          <a:lstStyle>
            <a:lvl1pPr>
              <a:defRPr/>
            </a:lvl1pPr>
          </a:lstStyle>
          <a:p>
            <a:pPr>
              <a:defRPr/>
            </a:pPr>
            <a:r>
              <a:rPr lang="nn-NO"/>
              <a:t>| </a:t>
            </a:r>
            <a:fld id="{0B8FD699-C691-435F-8AD9-D8481FEF46F7}" type="slidenum">
              <a:rPr lang="nn-NO"/>
              <a:pPr>
                <a:defRPr/>
              </a:pPr>
              <a:t>‹#›</a:t>
            </a:fld>
            <a:endParaRPr lang="nn-NO" sz="1400"/>
          </a:p>
        </p:txBody>
      </p:sp>
    </p:spTree>
    <p:extLst>
      <p:ext uri="{BB962C8B-B14F-4D97-AF65-F5344CB8AC3E}">
        <p14:creationId xmlns:p14="http://schemas.microsoft.com/office/powerpoint/2010/main" val="341954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15100" y="609600"/>
            <a:ext cx="1943100" cy="5334000"/>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685800" y="609600"/>
            <a:ext cx="5676900" cy="5334000"/>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endParaRPr lang="nn-NO"/>
          </a:p>
        </p:txBody>
      </p:sp>
      <p:sp>
        <p:nvSpPr>
          <p:cNvPr id="5" name="Pladsholder til sidefod 4"/>
          <p:cNvSpPr>
            <a:spLocks noGrp="1"/>
          </p:cNvSpPr>
          <p:nvPr>
            <p:ph type="ftr" sz="quarter" idx="11"/>
          </p:nvPr>
        </p:nvSpPr>
        <p:spPr/>
        <p:txBody>
          <a:bodyPr/>
          <a:lstStyle>
            <a:lvl1pPr>
              <a:defRPr/>
            </a:lvl1pPr>
          </a:lstStyle>
          <a:p>
            <a:pPr>
              <a:defRPr/>
            </a:pPr>
            <a:r>
              <a:rPr lang="nn-NO"/>
              <a:t>| </a:t>
            </a:r>
            <a:endParaRPr lang="nn-NO" sz="1400" b="0">
              <a:latin typeface="Times" pitchFamily="18" charset="0"/>
            </a:endParaRPr>
          </a:p>
        </p:txBody>
      </p:sp>
      <p:sp>
        <p:nvSpPr>
          <p:cNvPr id="6" name="Pladsholder til diasnummer 5"/>
          <p:cNvSpPr>
            <a:spLocks noGrp="1"/>
          </p:cNvSpPr>
          <p:nvPr>
            <p:ph type="sldNum" sz="quarter" idx="12"/>
          </p:nvPr>
        </p:nvSpPr>
        <p:spPr/>
        <p:txBody>
          <a:bodyPr/>
          <a:lstStyle>
            <a:lvl1pPr>
              <a:defRPr/>
            </a:lvl1pPr>
          </a:lstStyle>
          <a:p>
            <a:pPr>
              <a:defRPr/>
            </a:pPr>
            <a:r>
              <a:rPr lang="nn-NO"/>
              <a:t>| </a:t>
            </a:r>
            <a:fld id="{718A8A80-2291-4207-83DB-BDBAB915A41D}" type="slidenum">
              <a:rPr lang="nn-NO"/>
              <a:pPr>
                <a:defRPr/>
              </a:pPr>
              <a:t>‹#›</a:t>
            </a:fld>
            <a:endParaRPr lang="nn-NO" sz="1400"/>
          </a:p>
        </p:txBody>
      </p:sp>
    </p:spTree>
    <p:extLst>
      <p:ext uri="{BB962C8B-B14F-4D97-AF65-F5344CB8AC3E}">
        <p14:creationId xmlns:p14="http://schemas.microsoft.com/office/powerpoint/2010/main" val="83719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762000"/>
          </a:xfrm>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5800" y="1600200"/>
            <a:ext cx="3810000" cy="43434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3810000" cy="20955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848100"/>
            <a:ext cx="3810000" cy="20955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5"/>
          <p:cNvSpPr>
            <a:spLocks noGrp="1"/>
          </p:cNvSpPr>
          <p:nvPr>
            <p:ph type="dt" sz="half" idx="10"/>
          </p:nvPr>
        </p:nvSpPr>
        <p:spPr>
          <a:xfrm>
            <a:off x="609600" y="6400800"/>
            <a:ext cx="938213" cy="304800"/>
          </a:xfrm>
        </p:spPr>
        <p:txBody>
          <a:bodyPr/>
          <a:lstStyle>
            <a:lvl1pPr>
              <a:defRPr/>
            </a:lvl1pPr>
          </a:lstStyle>
          <a:p>
            <a:pPr>
              <a:defRPr/>
            </a:pPr>
            <a:endParaRPr lang="nn-NO"/>
          </a:p>
        </p:txBody>
      </p:sp>
      <p:sp>
        <p:nvSpPr>
          <p:cNvPr id="7" name="Pladsholder til sidefod 6"/>
          <p:cNvSpPr>
            <a:spLocks noGrp="1"/>
          </p:cNvSpPr>
          <p:nvPr>
            <p:ph type="ftr" sz="quarter" idx="11"/>
          </p:nvPr>
        </p:nvSpPr>
        <p:spPr>
          <a:xfrm>
            <a:off x="1547813" y="6400800"/>
            <a:ext cx="5386387" cy="304800"/>
          </a:xfrm>
        </p:spPr>
        <p:txBody>
          <a:bodyPr/>
          <a:lstStyle>
            <a:lvl1pPr>
              <a:defRPr/>
            </a:lvl1pPr>
          </a:lstStyle>
          <a:p>
            <a:pPr>
              <a:defRPr/>
            </a:pPr>
            <a:r>
              <a:rPr lang="nn-NO"/>
              <a:t>|  </a:t>
            </a:r>
            <a:endParaRPr lang="nn-NO" sz="1400" b="0">
              <a:solidFill>
                <a:schemeClr val="tx1"/>
              </a:solidFill>
              <a:latin typeface="Times" pitchFamily="18" charset="0"/>
            </a:endParaRPr>
          </a:p>
        </p:txBody>
      </p:sp>
      <p:sp>
        <p:nvSpPr>
          <p:cNvPr id="8" name="Pladsholder til diasnummer 7"/>
          <p:cNvSpPr>
            <a:spLocks noGrp="1"/>
          </p:cNvSpPr>
          <p:nvPr>
            <p:ph type="sldNum" sz="quarter" idx="12"/>
          </p:nvPr>
        </p:nvSpPr>
        <p:spPr>
          <a:xfrm>
            <a:off x="8077200" y="6400800"/>
            <a:ext cx="685800" cy="304800"/>
          </a:xfrm>
        </p:spPr>
        <p:txBody>
          <a:bodyPr/>
          <a:lstStyle>
            <a:lvl1pPr>
              <a:defRPr/>
            </a:lvl1pPr>
          </a:lstStyle>
          <a:p>
            <a:pPr>
              <a:defRPr/>
            </a:pPr>
            <a:r>
              <a:rPr lang="nn-NO"/>
              <a:t>| </a:t>
            </a:r>
            <a:fld id="{682E7F2C-9653-4555-87B0-9FE6E7E4E213}" type="slidenum">
              <a:rPr lang="nn-NO"/>
              <a:pPr>
                <a:defRPr/>
              </a:pPr>
              <a:t>‹#›</a:t>
            </a:fld>
            <a:endParaRPr lang="nn-NO" sz="1400"/>
          </a:p>
        </p:txBody>
      </p:sp>
    </p:spTree>
    <p:extLst>
      <p:ext uri="{BB962C8B-B14F-4D97-AF65-F5344CB8AC3E}">
        <p14:creationId xmlns:p14="http://schemas.microsoft.com/office/powerpoint/2010/main" val="1776486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el, clipartbillede og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762000"/>
          </a:xfrm>
        </p:spPr>
        <p:txBody>
          <a:bodyPr/>
          <a:lstStyle/>
          <a:p>
            <a:r>
              <a:rPr lang="da-DK" smtClean="0"/>
              <a:t>Klik for at redigere titeltypografi i masteren</a:t>
            </a:r>
            <a:endParaRPr lang="da-DK"/>
          </a:p>
        </p:txBody>
      </p:sp>
      <p:sp>
        <p:nvSpPr>
          <p:cNvPr id="3" name="Pladsholder til multimedieklip 2"/>
          <p:cNvSpPr>
            <a:spLocks noGrp="1"/>
          </p:cNvSpPr>
          <p:nvPr>
            <p:ph type="clipArt" sz="half" idx="1"/>
          </p:nvPr>
        </p:nvSpPr>
        <p:spPr>
          <a:xfrm>
            <a:off x="685800" y="1600200"/>
            <a:ext cx="3810000" cy="4343400"/>
          </a:xfrm>
        </p:spPr>
        <p:txBody>
          <a:bodyPr/>
          <a:lstStyle/>
          <a:p>
            <a:pPr lvl="0"/>
            <a:endParaRPr lang="da-DK" noProof="0"/>
          </a:p>
        </p:txBody>
      </p:sp>
      <p:sp>
        <p:nvSpPr>
          <p:cNvPr id="4" name="Pladsholder til tekst 3"/>
          <p:cNvSpPr>
            <a:spLocks noGrp="1"/>
          </p:cNvSpPr>
          <p:nvPr>
            <p:ph type="body" sz="half" idx="2"/>
          </p:nvPr>
        </p:nvSpPr>
        <p:spPr>
          <a:xfrm>
            <a:off x="4648200" y="1600200"/>
            <a:ext cx="3810000" cy="43434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609600" y="6400800"/>
            <a:ext cx="938213" cy="304800"/>
          </a:xfrm>
        </p:spPr>
        <p:txBody>
          <a:bodyPr/>
          <a:lstStyle>
            <a:lvl1pPr>
              <a:defRPr/>
            </a:lvl1pPr>
          </a:lstStyle>
          <a:p>
            <a:pPr>
              <a:defRPr/>
            </a:pPr>
            <a:endParaRPr lang="nn-NO"/>
          </a:p>
        </p:txBody>
      </p:sp>
      <p:sp>
        <p:nvSpPr>
          <p:cNvPr id="6" name="Pladsholder til sidefod 5"/>
          <p:cNvSpPr>
            <a:spLocks noGrp="1"/>
          </p:cNvSpPr>
          <p:nvPr>
            <p:ph type="ftr" sz="quarter" idx="11"/>
          </p:nvPr>
        </p:nvSpPr>
        <p:spPr>
          <a:xfrm>
            <a:off x="1547813" y="6400800"/>
            <a:ext cx="5386387" cy="304800"/>
          </a:xfrm>
        </p:spPr>
        <p:txBody>
          <a:bodyPr/>
          <a:lstStyle>
            <a:lvl1pPr>
              <a:defRPr/>
            </a:lvl1pPr>
          </a:lstStyle>
          <a:p>
            <a:pPr>
              <a:defRPr/>
            </a:pPr>
            <a:r>
              <a:rPr lang="nn-NO"/>
              <a:t>|  </a:t>
            </a:r>
            <a:endParaRPr lang="nn-NO" sz="1400" b="0">
              <a:solidFill>
                <a:schemeClr val="tx1"/>
              </a:solidFill>
              <a:latin typeface="Times" pitchFamily="18" charset="0"/>
            </a:endParaRPr>
          </a:p>
        </p:txBody>
      </p:sp>
      <p:sp>
        <p:nvSpPr>
          <p:cNvPr id="7" name="Pladsholder til diasnummer 6"/>
          <p:cNvSpPr>
            <a:spLocks noGrp="1"/>
          </p:cNvSpPr>
          <p:nvPr>
            <p:ph type="sldNum" sz="quarter" idx="12"/>
          </p:nvPr>
        </p:nvSpPr>
        <p:spPr>
          <a:xfrm>
            <a:off x="8077200" y="6400800"/>
            <a:ext cx="685800" cy="304800"/>
          </a:xfrm>
        </p:spPr>
        <p:txBody>
          <a:bodyPr/>
          <a:lstStyle>
            <a:lvl1pPr>
              <a:defRPr/>
            </a:lvl1pPr>
          </a:lstStyle>
          <a:p>
            <a:pPr>
              <a:defRPr/>
            </a:pPr>
            <a:r>
              <a:rPr lang="nn-NO"/>
              <a:t>| </a:t>
            </a:r>
            <a:fld id="{788E7FF0-D14C-437C-BEB8-0F72A9881CDA}" type="slidenum">
              <a:rPr lang="nn-NO"/>
              <a:pPr>
                <a:defRPr/>
              </a:pPr>
              <a:t>‹#›</a:t>
            </a:fld>
            <a:endParaRPr lang="nn-NO" sz="1400"/>
          </a:p>
        </p:txBody>
      </p:sp>
    </p:spTree>
    <p:extLst>
      <p:ext uri="{BB962C8B-B14F-4D97-AF65-F5344CB8AC3E}">
        <p14:creationId xmlns:p14="http://schemas.microsoft.com/office/powerpoint/2010/main" val="109630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762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685800" y="1600200"/>
            <a:ext cx="3810000" cy="43434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multimedieklip 3"/>
          <p:cNvSpPr>
            <a:spLocks noGrp="1"/>
          </p:cNvSpPr>
          <p:nvPr>
            <p:ph type="clipArt" sz="half" idx="2"/>
          </p:nvPr>
        </p:nvSpPr>
        <p:spPr>
          <a:xfrm>
            <a:off x="4648200" y="1600200"/>
            <a:ext cx="3810000" cy="4343400"/>
          </a:xfrm>
        </p:spPr>
        <p:txBody>
          <a:bodyPr/>
          <a:lstStyle/>
          <a:p>
            <a:pPr lvl="0"/>
            <a:endParaRPr lang="da-DK" noProof="0"/>
          </a:p>
        </p:txBody>
      </p:sp>
      <p:sp>
        <p:nvSpPr>
          <p:cNvPr id="5" name="Pladsholder til dato 4"/>
          <p:cNvSpPr>
            <a:spLocks noGrp="1"/>
          </p:cNvSpPr>
          <p:nvPr>
            <p:ph type="dt" sz="half" idx="10"/>
          </p:nvPr>
        </p:nvSpPr>
        <p:spPr>
          <a:xfrm>
            <a:off x="609600" y="6400800"/>
            <a:ext cx="938213" cy="304800"/>
          </a:xfrm>
        </p:spPr>
        <p:txBody>
          <a:bodyPr/>
          <a:lstStyle>
            <a:lvl1pPr>
              <a:defRPr/>
            </a:lvl1pPr>
          </a:lstStyle>
          <a:p>
            <a:pPr>
              <a:defRPr/>
            </a:pPr>
            <a:endParaRPr lang="nn-NO"/>
          </a:p>
        </p:txBody>
      </p:sp>
      <p:sp>
        <p:nvSpPr>
          <p:cNvPr id="6" name="Pladsholder til sidefod 5"/>
          <p:cNvSpPr>
            <a:spLocks noGrp="1"/>
          </p:cNvSpPr>
          <p:nvPr>
            <p:ph type="ftr" sz="quarter" idx="11"/>
          </p:nvPr>
        </p:nvSpPr>
        <p:spPr>
          <a:xfrm>
            <a:off x="1547813" y="6400800"/>
            <a:ext cx="5386387" cy="304800"/>
          </a:xfrm>
        </p:spPr>
        <p:txBody>
          <a:bodyPr/>
          <a:lstStyle>
            <a:lvl1pPr>
              <a:defRPr/>
            </a:lvl1pPr>
          </a:lstStyle>
          <a:p>
            <a:pPr>
              <a:defRPr/>
            </a:pPr>
            <a:r>
              <a:rPr lang="nn-NO"/>
              <a:t>|  </a:t>
            </a:r>
            <a:endParaRPr lang="nn-NO" sz="1400" b="0">
              <a:solidFill>
                <a:schemeClr val="tx1"/>
              </a:solidFill>
              <a:latin typeface="Times" pitchFamily="18" charset="0"/>
            </a:endParaRPr>
          </a:p>
        </p:txBody>
      </p:sp>
      <p:sp>
        <p:nvSpPr>
          <p:cNvPr id="7" name="Pladsholder til diasnummer 6"/>
          <p:cNvSpPr>
            <a:spLocks noGrp="1"/>
          </p:cNvSpPr>
          <p:nvPr>
            <p:ph type="sldNum" sz="quarter" idx="12"/>
          </p:nvPr>
        </p:nvSpPr>
        <p:spPr>
          <a:xfrm>
            <a:off x="8077200" y="6400800"/>
            <a:ext cx="685800" cy="304800"/>
          </a:xfrm>
        </p:spPr>
        <p:txBody>
          <a:bodyPr/>
          <a:lstStyle>
            <a:lvl1pPr>
              <a:defRPr/>
            </a:lvl1pPr>
          </a:lstStyle>
          <a:p>
            <a:pPr>
              <a:defRPr/>
            </a:pPr>
            <a:r>
              <a:rPr lang="nn-NO"/>
              <a:t>| </a:t>
            </a:r>
            <a:fld id="{D89C5A0A-39A5-4E3C-82B9-7477389DA6B1}" type="slidenum">
              <a:rPr lang="nn-NO"/>
              <a:pPr>
                <a:defRPr/>
              </a:pPr>
              <a:t>‹#›</a:t>
            </a:fld>
            <a:endParaRPr lang="nn-NO" sz="1400"/>
          </a:p>
        </p:txBody>
      </p:sp>
    </p:spTree>
    <p:extLst>
      <p:ext uri="{BB962C8B-B14F-4D97-AF65-F5344CB8AC3E}">
        <p14:creationId xmlns:p14="http://schemas.microsoft.com/office/powerpoint/2010/main" val="4235223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762000"/>
          </a:xfrm>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5800" y="1600200"/>
            <a:ext cx="3810000" cy="43434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648200" y="1600200"/>
            <a:ext cx="3810000" cy="43434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609600" y="6400800"/>
            <a:ext cx="938213" cy="304800"/>
          </a:xfrm>
        </p:spPr>
        <p:txBody>
          <a:bodyPr/>
          <a:lstStyle>
            <a:lvl1pPr>
              <a:defRPr/>
            </a:lvl1pPr>
          </a:lstStyle>
          <a:p>
            <a:pPr>
              <a:defRPr/>
            </a:pPr>
            <a:endParaRPr lang="nn-NO"/>
          </a:p>
        </p:txBody>
      </p:sp>
      <p:sp>
        <p:nvSpPr>
          <p:cNvPr id="6" name="Pladsholder til sidefod 5"/>
          <p:cNvSpPr>
            <a:spLocks noGrp="1"/>
          </p:cNvSpPr>
          <p:nvPr>
            <p:ph type="ftr" sz="quarter" idx="11"/>
          </p:nvPr>
        </p:nvSpPr>
        <p:spPr>
          <a:xfrm>
            <a:off x="1547813" y="6400800"/>
            <a:ext cx="5386387" cy="304800"/>
          </a:xfrm>
        </p:spPr>
        <p:txBody>
          <a:bodyPr/>
          <a:lstStyle>
            <a:lvl1pPr>
              <a:defRPr/>
            </a:lvl1pPr>
          </a:lstStyle>
          <a:p>
            <a:pPr>
              <a:defRPr/>
            </a:pPr>
            <a:r>
              <a:rPr lang="nn-NO"/>
              <a:t>|  </a:t>
            </a:r>
            <a:endParaRPr lang="nn-NO" sz="1400" b="0">
              <a:solidFill>
                <a:schemeClr val="tx1"/>
              </a:solidFill>
              <a:latin typeface="Times" pitchFamily="18" charset="0"/>
            </a:endParaRPr>
          </a:p>
        </p:txBody>
      </p:sp>
      <p:sp>
        <p:nvSpPr>
          <p:cNvPr id="7" name="Pladsholder til diasnummer 6"/>
          <p:cNvSpPr>
            <a:spLocks noGrp="1"/>
          </p:cNvSpPr>
          <p:nvPr>
            <p:ph type="sldNum" sz="quarter" idx="12"/>
          </p:nvPr>
        </p:nvSpPr>
        <p:spPr>
          <a:xfrm>
            <a:off x="8077200" y="6400800"/>
            <a:ext cx="685800" cy="304800"/>
          </a:xfrm>
        </p:spPr>
        <p:txBody>
          <a:bodyPr/>
          <a:lstStyle>
            <a:lvl1pPr>
              <a:defRPr/>
            </a:lvl1pPr>
          </a:lstStyle>
          <a:p>
            <a:pPr>
              <a:defRPr/>
            </a:pPr>
            <a:r>
              <a:rPr lang="nn-NO"/>
              <a:t>| </a:t>
            </a:r>
            <a:fld id="{0CAC4169-0838-4ED1-960A-6A673FA5EB6A}" type="slidenum">
              <a:rPr lang="nn-NO"/>
              <a:pPr>
                <a:defRPr/>
              </a:pPr>
              <a:t>‹#›</a:t>
            </a:fld>
            <a:endParaRPr lang="nn-NO" sz="1400"/>
          </a:p>
        </p:txBody>
      </p:sp>
    </p:spTree>
    <p:extLst>
      <p:ext uri="{BB962C8B-B14F-4D97-AF65-F5344CB8AC3E}">
        <p14:creationId xmlns:p14="http://schemas.microsoft.com/office/powerpoint/2010/main" val="368685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685800" y="609600"/>
            <a:ext cx="7772400" cy="762000"/>
          </a:xfrm>
        </p:spPr>
        <p:txBody>
          <a:bodyPr/>
          <a:lstStyle/>
          <a:p>
            <a:r>
              <a:rPr lang="da-DK" smtClean="0"/>
              <a:t>Klik for at redigere titeltypografi i masteren</a:t>
            </a:r>
            <a:endParaRPr lang="da-DK"/>
          </a:p>
        </p:txBody>
      </p:sp>
      <p:sp>
        <p:nvSpPr>
          <p:cNvPr id="3" name="Pladsholder til indhold 2"/>
          <p:cNvSpPr>
            <a:spLocks noGrp="1"/>
          </p:cNvSpPr>
          <p:nvPr>
            <p:ph sz="quarter" idx="1"/>
          </p:nvPr>
        </p:nvSpPr>
        <p:spPr>
          <a:xfrm>
            <a:off x="685800" y="1600200"/>
            <a:ext cx="3810000" cy="20955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3810000" cy="20955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685800" y="3848100"/>
            <a:ext cx="3810000" cy="20955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indhold 5"/>
          <p:cNvSpPr>
            <a:spLocks noGrp="1"/>
          </p:cNvSpPr>
          <p:nvPr>
            <p:ph sz="quarter" idx="4"/>
          </p:nvPr>
        </p:nvSpPr>
        <p:spPr>
          <a:xfrm>
            <a:off x="4648200" y="3848100"/>
            <a:ext cx="3810000" cy="20955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a:xfrm>
            <a:off x="609600" y="6400800"/>
            <a:ext cx="938213" cy="304800"/>
          </a:xfrm>
        </p:spPr>
        <p:txBody>
          <a:bodyPr/>
          <a:lstStyle>
            <a:lvl1pPr>
              <a:defRPr/>
            </a:lvl1pPr>
          </a:lstStyle>
          <a:p>
            <a:pPr>
              <a:defRPr/>
            </a:pPr>
            <a:endParaRPr lang="nn-NO"/>
          </a:p>
        </p:txBody>
      </p:sp>
      <p:sp>
        <p:nvSpPr>
          <p:cNvPr id="8" name="Pladsholder til sidefod 7"/>
          <p:cNvSpPr>
            <a:spLocks noGrp="1"/>
          </p:cNvSpPr>
          <p:nvPr>
            <p:ph type="ftr" sz="quarter" idx="11"/>
          </p:nvPr>
        </p:nvSpPr>
        <p:spPr>
          <a:xfrm>
            <a:off x="1547813" y="6400800"/>
            <a:ext cx="5386387" cy="304800"/>
          </a:xfrm>
        </p:spPr>
        <p:txBody>
          <a:bodyPr/>
          <a:lstStyle>
            <a:lvl1pPr>
              <a:defRPr/>
            </a:lvl1pPr>
          </a:lstStyle>
          <a:p>
            <a:pPr>
              <a:defRPr/>
            </a:pPr>
            <a:r>
              <a:rPr lang="nn-NO"/>
              <a:t>|  </a:t>
            </a:r>
            <a:endParaRPr lang="nn-NO" sz="1400" b="0">
              <a:solidFill>
                <a:schemeClr val="tx1"/>
              </a:solidFill>
              <a:latin typeface="Times" pitchFamily="18" charset="0"/>
            </a:endParaRPr>
          </a:p>
        </p:txBody>
      </p:sp>
      <p:sp>
        <p:nvSpPr>
          <p:cNvPr id="9" name="Pladsholder til diasnummer 8"/>
          <p:cNvSpPr>
            <a:spLocks noGrp="1"/>
          </p:cNvSpPr>
          <p:nvPr>
            <p:ph type="sldNum" sz="quarter" idx="12"/>
          </p:nvPr>
        </p:nvSpPr>
        <p:spPr>
          <a:xfrm>
            <a:off x="8077200" y="6400800"/>
            <a:ext cx="685800" cy="304800"/>
          </a:xfrm>
        </p:spPr>
        <p:txBody>
          <a:bodyPr/>
          <a:lstStyle>
            <a:lvl1pPr>
              <a:defRPr/>
            </a:lvl1pPr>
          </a:lstStyle>
          <a:p>
            <a:pPr>
              <a:defRPr/>
            </a:pPr>
            <a:r>
              <a:rPr lang="nn-NO"/>
              <a:t>| </a:t>
            </a:r>
            <a:fld id="{1250A40D-3BF6-4100-9512-873B47276E05}" type="slidenum">
              <a:rPr lang="nn-NO"/>
              <a:pPr>
                <a:defRPr/>
              </a:pPr>
              <a:t>‹#›</a:t>
            </a:fld>
            <a:endParaRPr lang="nn-NO" sz="1400"/>
          </a:p>
        </p:txBody>
      </p:sp>
    </p:spTree>
    <p:extLst>
      <p:ext uri="{BB962C8B-B14F-4D97-AF65-F5344CB8AC3E}">
        <p14:creationId xmlns:p14="http://schemas.microsoft.com/office/powerpoint/2010/main" val="21190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endParaRPr lang="nn-NO"/>
          </a:p>
        </p:txBody>
      </p:sp>
      <p:sp>
        <p:nvSpPr>
          <p:cNvPr id="5" name="Pladsholder til sidefod 4"/>
          <p:cNvSpPr>
            <a:spLocks noGrp="1"/>
          </p:cNvSpPr>
          <p:nvPr>
            <p:ph type="ftr" sz="quarter" idx="11"/>
          </p:nvPr>
        </p:nvSpPr>
        <p:spPr/>
        <p:txBody>
          <a:bodyPr/>
          <a:lstStyle>
            <a:lvl1pPr>
              <a:defRPr/>
            </a:lvl1pPr>
          </a:lstStyle>
          <a:p>
            <a:pPr>
              <a:defRPr/>
            </a:pPr>
            <a:r>
              <a:rPr lang="nn-NO"/>
              <a:t>| </a:t>
            </a:r>
            <a:endParaRPr lang="nn-NO" sz="1400" b="0">
              <a:latin typeface="Times" pitchFamily="18" charset="0"/>
            </a:endParaRPr>
          </a:p>
        </p:txBody>
      </p:sp>
      <p:sp>
        <p:nvSpPr>
          <p:cNvPr id="6" name="Pladsholder til diasnummer 5"/>
          <p:cNvSpPr>
            <a:spLocks noGrp="1"/>
          </p:cNvSpPr>
          <p:nvPr>
            <p:ph type="sldNum" sz="quarter" idx="12"/>
          </p:nvPr>
        </p:nvSpPr>
        <p:spPr/>
        <p:txBody>
          <a:bodyPr/>
          <a:lstStyle>
            <a:lvl1pPr>
              <a:defRPr/>
            </a:lvl1pPr>
          </a:lstStyle>
          <a:p>
            <a:pPr>
              <a:defRPr/>
            </a:pPr>
            <a:r>
              <a:rPr lang="nn-NO"/>
              <a:t>| </a:t>
            </a:r>
            <a:fld id="{AC5430B6-CFBF-450C-BBE3-BD52058F6FF2}" type="slidenum">
              <a:rPr lang="nn-NO"/>
              <a:pPr>
                <a:defRPr/>
              </a:pPr>
              <a:t>‹#›</a:t>
            </a:fld>
            <a:endParaRPr lang="nn-NO" sz="1400"/>
          </a:p>
        </p:txBody>
      </p:sp>
    </p:spTree>
    <p:extLst>
      <p:ext uri="{BB962C8B-B14F-4D97-AF65-F5344CB8AC3E}">
        <p14:creationId xmlns:p14="http://schemas.microsoft.com/office/powerpoint/2010/main" val="122477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endParaRPr lang="nn-NO"/>
          </a:p>
        </p:txBody>
      </p:sp>
      <p:sp>
        <p:nvSpPr>
          <p:cNvPr id="5" name="Pladsholder til sidefod 4"/>
          <p:cNvSpPr>
            <a:spLocks noGrp="1"/>
          </p:cNvSpPr>
          <p:nvPr>
            <p:ph type="ftr" sz="quarter" idx="11"/>
          </p:nvPr>
        </p:nvSpPr>
        <p:spPr/>
        <p:txBody>
          <a:bodyPr/>
          <a:lstStyle>
            <a:lvl1pPr>
              <a:defRPr/>
            </a:lvl1pPr>
          </a:lstStyle>
          <a:p>
            <a:pPr>
              <a:defRPr/>
            </a:pPr>
            <a:r>
              <a:rPr lang="nn-NO"/>
              <a:t>| </a:t>
            </a:r>
            <a:endParaRPr lang="nn-NO" sz="1400" b="0">
              <a:latin typeface="Times" pitchFamily="18" charset="0"/>
            </a:endParaRPr>
          </a:p>
        </p:txBody>
      </p:sp>
      <p:sp>
        <p:nvSpPr>
          <p:cNvPr id="6" name="Pladsholder til diasnummer 5"/>
          <p:cNvSpPr>
            <a:spLocks noGrp="1"/>
          </p:cNvSpPr>
          <p:nvPr>
            <p:ph type="sldNum" sz="quarter" idx="12"/>
          </p:nvPr>
        </p:nvSpPr>
        <p:spPr/>
        <p:txBody>
          <a:bodyPr/>
          <a:lstStyle>
            <a:lvl1pPr>
              <a:defRPr/>
            </a:lvl1pPr>
          </a:lstStyle>
          <a:p>
            <a:pPr>
              <a:defRPr/>
            </a:pPr>
            <a:r>
              <a:rPr lang="nn-NO"/>
              <a:t>| </a:t>
            </a:r>
            <a:fld id="{458524EC-A59D-4A0A-BC5F-98EBFCADE79D}" type="slidenum">
              <a:rPr lang="nn-NO"/>
              <a:pPr>
                <a:defRPr/>
              </a:pPr>
              <a:t>‹#›</a:t>
            </a:fld>
            <a:endParaRPr lang="nn-NO" sz="1400"/>
          </a:p>
        </p:txBody>
      </p:sp>
    </p:spTree>
    <p:extLst>
      <p:ext uri="{BB962C8B-B14F-4D97-AF65-F5344CB8AC3E}">
        <p14:creationId xmlns:p14="http://schemas.microsoft.com/office/powerpoint/2010/main" val="277419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5800" y="16002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pPr>
              <a:defRPr/>
            </a:pPr>
            <a:endParaRPr lang="nn-NO"/>
          </a:p>
        </p:txBody>
      </p:sp>
      <p:sp>
        <p:nvSpPr>
          <p:cNvPr id="6" name="Pladsholder til sidefod 5"/>
          <p:cNvSpPr>
            <a:spLocks noGrp="1"/>
          </p:cNvSpPr>
          <p:nvPr>
            <p:ph type="ftr" sz="quarter" idx="11"/>
          </p:nvPr>
        </p:nvSpPr>
        <p:spPr/>
        <p:txBody>
          <a:bodyPr/>
          <a:lstStyle>
            <a:lvl1pPr>
              <a:defRPr/>
            </a:lvl1pPr>
          </a:lstStyle>
          <a:p>
            <a:pPr>
              <a:defRPr/>
            </a:pPr>
            <a:r>
              <a:rPr lang="nn-NO"/>
              <a:t>| </a:t>
            </a:r>
            <a:endParaRPr lang="nn-NO" sz="1400" b="0">
              <a:latin typeface="Times" pitchFamily="18" charset="0"/>
            </a:endParaRPr>
          </a:p>
        </p:txBody>
      </p:sp>
      <p:sp>
        <p:nvSpPr>
          <p:cNvPr id="7" name="Pladsholder til diasnummer 6"/>
          <p:cNvSpPr>
            <a:spLocks noGrp="1"/>
          </p:cNvSpPr>
          <p:nvPr>
            <p:ph type="sldNum" sz="quarter" idx="12"/>
          </p:nvPr>
        </p:nvSpPr>
        <p:spPr/>
        <p:txBody>
          <a:bodyPr/>
          <a:lstStyle>
            <a:lvl1pPr>
              <a:defRPr/>
            </a:lvl1pPr>
          </a:lstStyle>
          <a:p>
            <a:pPr>
              <a:defRPr/>
            </a:pPr>
            <a:r>
              <a:rPr lang="nn-NO"/>
              <a:t>| </a:t>
            </a:r>
            <a:fld id="{17293642-0CF6-4C2D-9B79-290BF24AF52B}" type="slidenum">
              <a:rPr lang="nn-NO"/>
              <a:pPr>
                <a:defRPr/>
              </a:pPr>
              <a:t>‹#›</a:t>
            </a:fld>
            <a:endParaRPr lang="nn-NO" sz="1400"/>
          </a:p>
        </p:txBody>
      </p:sp>
    </p:spTree>
    <p:extLst>
      <p:ext uri="{BB962C8B-B14F-4D97-AF65-F5344CB8AC3E}">
        <p14:creationId xmlns:p14="http://schemas.microsoft.com/office/powerpoint/2010/main" val="161045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pPr>
              <a:defRPr/>
            </a:pPr>
            <a:endParaRPr lang="nn-NO"/>
          </a:p>
        </p:txBody>
      </p:sp>
      <p:sp>
        <p:nvSpPr>
          <p:cNvPr id="8" name="Pladsholder til sidefod 7"/>
          <p:cNvSpPr>
            <a:spLocks noGrp="1"/>
          </p:cNvSpPr>
          <p:nvPr>
            <p:ph type="ftr" sz="quarter" idx="11"/>
          </p:nvPr>
        </p:nvSpPr>
        <p:spPr/>
        <p:txBody>
          <a:bodyPr/>
          <a:lstStyle>
            <a:lvl1pPr>
              <a:defRPr/>
            </a:lvl1pPr>
          </a:lstStyle>
          <a:p>
            <a:pPr>
              <a:defRPr/>
            </a:pPr>
            <a:r>
              <a:rPr lang="nn-NO"/>
              <a:t>| </a:t>
            </a:r>
            <a:endParaRPr lang="nn-NO" sz="1400" b="0">
              <a:latin typeface="Times" pitchFamily="18" charset="0"/>
            </a:endParaRPr>
          </a:p>
        </p:txBody>
      </p:sp>
      <p:sp>
        <p:nvSpPr>
          <p:cNvPr id="9" name="Pladsholder til diasnummer 8"/>
          <p:cNvSpPr>
            <a:spLocks noGrp="1"/>
          </p:cNvSpPr>
          <p:nvPr>
            <p:ph type="sldNum" sz="quarter" idx="12"/>
          </p:nvPr>
        </p:nvSpPr>
        <p:spPr/>
        <p:txBody>
          <a:bodyPr/>
          <a:lstStyle>
            <a:lvl1pPr>
              <a:defRPr/>
            </a:lvl1pPr>
          </a:lstStyle>
          <a:p>
            <a:pPr>
              <a:defRPr/>
            </a:pPr>
            <a:r>
              <a:rPr lang="nn-NO"/>
              <a:t>| </a:t>
            </a:r>
            <a:fld id="{B1330A0E-3C58-4C56-829F-91A3BBE2FCF2}" type="slidenum">
              <a:rPr lang="nn-NO"/>
              <a:pPr>
                <a:defRPr/>
              </a:pPr>
              <a:t>‹#›</a:t>
            </a:fld>
            <a:endParaRPr lang="nn-NO" sz="1400"/>
          </a:p>
        </p:txBody>
      </p:sp>
    </p:spTree>
    <p:extLst>
      <p:ext uri="{BB962C8B-B14F-4D97-AF65-F5344CB8AC3E}">
        <p14:creationId xmlns:p14="http://schemas.microsoft.com/office/powerpoint/2010/main" val="3530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lvl1pPr>
              <a:defRPr/>
            </a:lvl1pPr>
          </a:lstStyle>
          <a:p>
            <a:pPr>
              <a:defRPr/>
            </a:pPr>
            <a:endParaRPr lang="nn-NO"/>
          </a:p>
        </p:txBody>
      </p:sp>
      <p:sp>
        <p:nvSpPr>
          <p:cNvPr id="4" name="Pladsholder til sidefod 3"/>
          <p:cNvSpPr>
            <a:spLocks noGrp="1"/>
          </p:cNvSpPr>
          <p:nvPr>
            <p:ph type="ftr" sz="quarter" idx="11"/>
          </p:nvPr>
        </p:nvSpPr>
        <p:spPr/>
        <p:txBody>
          <a:bodyPr/>
          <a:lstStyle>
            <a:lvl1pPr>
              <a:defRPr/>
            </a:lvl1pPr>
          </a:lstStyle>
          <a:p>
            <a:pPr>
              <a:defRPr/>
            </a:pPr>
            <a:r>
              <a:rPr lang="nn-NO"/>
              <a:t>| </a:t>
            </a:r>
            <a:endParaRPr lang="nn-NO" sz="1400" b="0">
              <a:latin typeface="Times" pitchFamily="18" charset="0"/>
            </a:endParaRPr>
          </a:p>
        </p:txBody>
      </p:sp>
      <p:sp>
        <p:nvSpPr>
          <p:cNvPr id="5" name="Pladsholder til diasnummer 4"/>
          <p:cNvSpPr>
            <a:spLocks noGrp="1"/>
          </p:cNvSpPr>
          <p:nvPr>
            <p:ph type="sldNum" sz="quarter" idx="12"/>
          </p:nvPr>
        </p:nvSpPr>
        <p:spPr/>
        <p:txBody>
          <a:bodyPr/>
          <a:lstStyle>
            <a:lvl1pPr>
              <a:defRPr/>
            </a:lvl1pPr>
          </a:lstStyle>
          <a:p>
            <a:pPr>
              <a:defRPr/>
            </a:pPr>
            <a:r>
              <a:rPr lang="nn-NO"/>
              <a:t>| </a:t>
            </a:r>
            <a:fld id="{20004732-AE8E-4922-BBA7-77299C208510}" type="slidenum">
              <a:rPr lang="nn-NO"/>
              <a:pPr>
                <a:defRPr/>
              </a:pPr>
              <a:t>‹#›</a:t>
            </a:fld>
            <a:endParaRPr lang="nn-NO" sz="1400"/>
          </a:p>
        </p:txBody>
      </p:sp>
    </p:spTree>
    <p:extLst>
      <p:ext uri="{BB962C8B-B14F-4D97-AF65-F5344CB8AC3E}">
        <p14:creationId xmlns:p14="http://schemas.microsoft.com/office/powerpoint/2010/main" val="357449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pPr>
              <a:defRPr/>
            </a:pPr>
            <a:endParaRPr lang="nn-NO"/>
          </a:p>
        </p:txBody>
      </p:sp>
      <p:sp>
        <p:nvSpPr>
          <p:cNvPr id="3" name="Pladsholder til sidefod 2"/>
          <p:cNvSpPr>
            <a:spLocks noGrp="1"/>
          </p:cNvSpPr>
          <p:nvPr>
            <p:ph type="ftr" sz="quarter" idx="11"/>
          </p:nvPr>
        </p:nvSpPr>
        <p:spPr/>
        <p:txBody>
          <a:bodyPr/>
          <a:lstStyle>
            <a:lvl1pPr>
              <a:defRPr/>
            </a:lvl1pPr>
          </a:lstStyle>
          <a:p>
            <a:pPr>
              <a:defRPr/>
            </a:pPr>
            <a:r>
              <a:rPr lang="nn-NO"/>
              <a:t>| </a:t>
            </a:r>
            <a:endParaRPr lang="nn-NO" sz="1400" b="0">
              <a:latin typeface="Times" pitchFamily="18" charset="0"/>
            </a:endParaRPr>
          </a:p>
        </p:txBody>
      </p:sp>
      <p:sp>
        <p:nvSpPr>
          <p:cNvPr id="4" name="Pladsholder til diasnummer 3"/>
          <p:cNvSpPr>
            <a:spLocks noGrp="1"/>
          </p:cNvSpPr>
          <p:nvPr>
            <p:ph type="sldNum" sz="quarter" idx="12"/>
          </p:nvPr>
        </p:nvSpPr>
        <p:spPr/>
        <p:txBody>
          <a:bodyPr/>
          <a:lstStyle>
            <a:lvl1pPr>
              <a:defRPr/>
            </a:lvl1pPr>
          </a:lstStyle>
          <a:p>
            <a:pPr>
              <a:defRPr/>
            </a:pPr>
            <a:r>
              <a:rPr lang="nn-NO"/>
              <a:t>| </a:t>
            </a:r>
            <a:fld id="{EC3F1AA5-CA96-4EDF-8B5B-E943B2BBDF17}" type="slidenum">
              <a:rPr lang="nn-NO"/>
              <a:pPr>
                <a:defRPr/>
              </a:pPr>
              <a:t>‹#›</a:t>
            </a:fld>
            <a:endParaRPr lang="nn-NO" sz="1400"/>
          </a:p>
        </p:txBody>
      </p:sp>
    </p:spTree>
    <p:extLst>
      <p:ext uri="{BB962C8B-B14F-4D97-AF65-F5344CB8AC3E}">
        <p14:creationId xmlns:p14="http://schemas.microsoft.com/office/powerpoint/2010/main" val="302017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pPr>
              <a:defRPr/>
            </a:pPr>
            <a:endParaRPr lang="nn-NO"/>
          </a:p>
        </p:txBody>
      </p:sp>
      <p:sp>
        <p:nvSpPr>
          <p:cNvPr id="6" name="Pladsholder til sidefod 5"/>
          <p:cNvSpPr>
            <a:spLocks noGrp="1"/>
          </p:cNvSpPr>
          <p:nvPr>
            <p:ph type="ftr" sz="quarter" idx="11"/>
          </p:nvPr>
        </p:nvSpPr>
        <p:spPr/>
        <p:txBody>
          <a:bodyPr/>
          <a:lstStyle>
            <a:lvl1pPr>
              <a:defRPr/>
            </a:lvl1pPr>
          </a:lstStyle>
          <a:p>
            <a:pPr>
              <a:defRPr/>
            </a:pPr>
            <a:r>
              <a:rPr lang="nn-NO"/>
              <a:t>| </a:t>
            </a:r>
            <a:endParaRPr lang="nn-NO" sz="1400" b="0">
              <a:latin typeface="Times" pitchFamily="18" charset="0"/>
            </a:endParaRPr>
          </a:p>
        </p:txBody>
      </p:sp>
      <p:sp>
        <p:nvSpPr>
          <p:cNvPr id="7" name="Pladsholder til diasnummer 6"/>
          <p:cNvSpPr>
            <a:spLocks noGrp="1"/>
          </p:cNvSpPr>
          <p:nvPr>
            <p:ph type="sldNum" sz="quarter" idx="12"/>
          </p:nvPr>
        </p:nvSpPr>
        <p:spPr/>
        <p:txBody>
          <a:bodyPr/>
          <a:lstStyle>
            <a:lvl1pPr>
              <a:defRPr/>
            </a:lvl1pPr>
          </a:lstStyle>
          <a:p>
            <a:pPr>
              <a:defRPr/>
            </a:pPr>
            <a:r>
              <a:rPr lang="nn-NO"/>
              <a:t>| </a:t>
            </a:r>
            <a:fld id="{BC512067-95B5-4075-B810-F15FD949AA76}" type="slidenum">
              <a:rPr lang="nn-NO"/>
              <a:pPr>
                <a:defRPr/>
              </a:pPr>
              <a:t>‹#›</a:t>
            </a:fld>
            <a:endParaRPr lang="nn-NO" sz="1400"/>
          </a:p>
        </p:txBody>
      </p:sp>
    </p:spTree>
    <p:extLst>
      <p:ext uri="{BB962C8B-B14F-4D97-AF65-F5344CB8AC3E}">
        <p14:creationId xmlns:p14="http://schemas.microsoft.com/office/powerpoint/2010/main" val="44257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pPr>
              <a:defRPr/>
            </a:pPr>
            <a:endParaRPr lang="nn-NO"/>
          </a:p>
        </p:txBody>
      </p:sp>
      <p:sp>
        <p:nvSpPr>
          <p:cNvPr id="6" name="Pladsholder til sidefod 5"/>
          <p:cNvSpPr>
            <a:spLocks noGrp="1"/>
          </p:cNvSpPr>
          <p:nvPr>
            <p:ph type="ftr" sz="quarter" idx="11"/>
          </p:nvPr>
        </p:nvSpPr>
        <p:spPr/>
        <p:txBody>
          <a:bodyPr/>
          <a:lstStyle>
            <a:lvl1pPr>
              <a:defRPr/>
            </a:lvl1pPr>
          </a:lstStyle>
          <a:p>
            <a:pPr>
              <a:defRPr/>
            </a:pPr>
            <a:r>
              <a:rPr lang="nn-NO"/>
              <a:t>| </a:t>
            </a:r>
            <a:endParaRPr lang="nn-NO" sz="1400" b="0">
              <a:latin typeface="Times" pitchFamily="18" charset="0"/>
            </a:endParaRPr>
          </a:p>
        </p:txBody>
      </p:sp>
      <p:sp>
        <p:nvSpPr>
          <p:cNvPr id="7" name="Pladsholder til diasnummer 6"/>
          <p:cNvSpPr>
            <a:spLocks noGrp="1"/>
          </p:cNvSpPr>
          <p:nvPr>
            <p:ph type="sldNum" sz="quarter" idx="12"/>
          </p:nvPr>
        </p:nvSpPr>
        <p:spPr/>
        <p:txBody>
          <a:bodyPr/>
          <a:lstStyle>
            <a:lvl1pPr>
              <a:defRPr/>
            </a:lvl1pPr>
          </a:lstStyle>
          <a:p>
            <a:pPr>
              <a:defRPr/>
            </a:pPr>
            <a:r>
              <a:rPr lang="nn-NO"/>
              <a:t>| </a:t>
            </a:r>
            <a:fld id="{F70BD442-8238-4805-8EBA-828A14CCB1FC}" type="slidenum">
              <a:rPr lang="nn-NO"/>
              <a:pPr>
                <a:defRPr/>
              </a:pPr>
              <a:t>‹#›</a:t>
            </a:fld>
            <a:endParaRPr lang="nn-NO" sz="1400"/>
          </a:p>
        </p:txBody>
      </p:sp>
    </p:spTree>
    <p:extLst>
      <p:ext uri="{BB962C8B-B14F-4D97-AF65-F5344CB8AC3E}">
        <p14:creationId xmlns:p14="http://schemas.microsoft.com/office/powerpoint/2010/main" val="388406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n-NO" altLang="nb-NO" smtClean="0"/>
              <a:t>Klikk for å redigere tittelstil</a:t>
            </a:r>
          </a:p>
        </p:txBody>
      </p:sp>
      <p:sp>
        <p:nvSpPr>
          <p:cNvPr id="1027" name="Rectangle 3"/>
          <p:cNvSpPr>
            <a:spLocks noGrp="1" noChangeArrowheads="1"/>
          </p:cNvSpPr>
          <p:nvPr>
            <p:ph type="body" idx="1"/>
          </p:nvPr>
        </p:nvSpPr>
        <p:spPr bwMode="auto">
          <a:xfrm>
            <a:off x="685800" y="16002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n-NO" altLang="nb-NO" smtClean="0"/>
              <a:t>Klikk for å redigere tekststiler i malen</a:t>
            </a:r>
          </a:p>
          <a:p>
            <a:pPr lvl="1"/>
            <a:r>
              <a:rPr lang="nn-NO" altLang="nb-NO" smtClean="0"/>
              <a:t>Andre nivå</a:t>
            </a:r>
          </a:p>
          <a:p>
            <a:pPr lvl="2"/>
            <a:r>
              <a:rPr lang="nn-NO" altLang="nb-NO" smtClean="0"/>
              <a:t>Tredje nivå</a:t>
            </a:r>
          </a:p>
          <a:p>
            <a:pPr lvl="3"/>
            <a:r>
              <a:rPr lang="nn-NO" altLang="nb-NO" smtClean="0"/>
              <a:t>Fjerde nivå</a:t>
            </a:r>
          </a:p>
          <a:p>
            <a:pPr lvl="4"/>
            <a:r>
              <a:rPr lang="nn-NO" altLang="nb-NO" smtClean="0"/>
              <a:t>Femte nivå</a:t>
            </a:r>
          </a:p>
        </p:txBody>
      </p:sp>
      <p:sp>
        <p:nvSpPr>
          <p:cNvPr id="4100" name="Rectangle 4"/>
          <p:cNvSpPr>
            <a:spLocks noGrp="1" noChangeArrowheads="1"/>
          </p:cNvSpPr>
          <p:nvPr>
            <p:ph type="dt" sz="half" idx="2"/>
          </p:nvPr>
        </p:nvSpPr>
        <p:spPr bwMode="auto">
          <a:xfrm>
            <a:off x="685800" y="64008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425C"/>
                </a:solidFill>
                <a:latin typeface="+mn-lt"/>
              </a:defRPr>
            </a:lvl1pPr>
          </a:lstStyle>
          <a:p>
            <a:pPr>
              <a:defRPr/>
            </a:pPr>
            <a:endParaRPr lang="nn-NO"/>
          </a:p>
        </p:txBody>
      </p:sp>
      <p:sp>
        <p:nvSpPr>
          <p:cNvPr id="4101" name="Rectangle 5"/>
          <p:cNvSpPr>
            <a:spLocks noGrp="1" noChangeArrowheads="1"/>
          </p:cNvSpPr>
          <p:nvPr>
            <p:ph type="ftr" sz="quarter" idx="3"/>
          </p:nvPr>
        </p:nvSpPr>
        <p:spPr bwMode="auto">
          <a:xfrm>
            <a:off x="1600200" y="6400800"/>
            <a:ext cx="548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b="1">
                <a:solidFill>
                  <a:srgbClr val="00425C"/>
                </a:solidFill>
                <a:latin typeface="+mn-lt"/>
              </a:defRPr>
            </a:lvl1pPr>
          </a:lstStyle>
          <a:p>
            <a:pPr>
              <a:defRPr/>
            </a:pPr>
            <a:r>
              <a:rPr lang="nn-NO"/>
              <a:t>| </a:t>
            </a:r>
            <a:endParaRPr lang="nn-NO" sz="1400"/>
          </a:p>
        </p:txBody>
      </p:sp>
      <p:sp>
        <p:nvSpPr>
          <p:cNvPr id="4102" name="Rectangle 6"/>
          <p:cNvSpPr>
            <a:spLocks noGrp="1" noChangeArrowheads="1"/>
          </p:cNvSpPr>
          <p:nvPr>
            <p:ph type="sldNum" sz="quarter" idx="4"/>
          </p:nvPr>
        </p:nvSpPr>
        <p:spPr bwMode="auto">
          <a:xfrm>
            <a:off x="8305800" y="64008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b="1">
                <a:solidFill>
                  <a:srgbClr val="00425C"/>
                </a:solidFill>
                <a:latin typeface="+mn-lt"/>
              </a:defRPr>
            </a:lvl1pPr>
          </a:lstStyle>
          <a:p>
            <a:pPr>
              <a:defRPr/>
            </a:pPr>
            <a:r>
              <a:rPr lang="nn-NO"/>
              <a:t>| </a:t>
            </a:r>
            <a:fld id="{7B8FA204-F62D-455F-BC44-1B01CCC454D0}" type="slidenum">
              <a:rPr lang="nn-NO"/>
              <a:pPr>
                <a:defRPr/>
              </a:pPr>
              <a:t>‹#›</a:t>
            </a:fld>
            <a:endParaRPr lang="nn-NO" sz="1400"/>
          </a:p>
        </p:txBody>
      </p:sp>
      <p:pic>
        <p:nvPicPr>
          <p:cNvPr id="1031" name="Picture 7" descr="Hdir_liten_logo_farg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3825" y="333375"/>
            <a:ext cx="2019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Lst>
  <p:hf sldNum="0" hdr="0" dt="0"/>
  <p:txStyles>
    <p:titleStyle>
      <a:lvl1pPr algn="l" rtl="0" eaLnBrk="0" fontAlgn="base" hangingPunct="0">
        <a:spcBef>
          <a:spcPct val="0"/>
        </a:spcBef>
        <a:spcAft>
          <a:spcPct val="0"/>
        </a:spcAft>
        <a:defRPr sz="3500" b="1">
          <a:solidFill>
            <a:srgbClr val="00425C"/>
          </a:solidFill>
          <a:latin typeface="+mj-lt"/>
          <a:ea typeface="+mj-ea"/>
          <a:cs typeface="+mj-cs"/>
        </a:defRPr>
      </a:lvl1pPr>
      <a:lvl2pPr algn="l" rtl="0" eaLnBrk="0" fontAlgn="base" hangingPunct="0">
        <a:spcBef>
          <a:spcPct val="0"/>
        </a:spcBef>
        <a:spcAft>
          <a:spcPct val="0"/>
        </a:spcAft>
        <a:defRPr sz="3500" b="1">
          <a:solidFill>
            <a:srgbClr val="00425C"/>
          </a:solidFill>
          <a:latin typeface="Arial" charset="0"/>
        </a:defRPr>
      </a:lvl2pPr>
      <a:lvl3pPr algn="l" rtl="0" eaLnBrk="0" fontAlgn="base" hangingPunct="0">
        <a:spcBef>
          <a:spcPct val="0"/>
        </a:spcBef>
        <a:spcAft>
          <a:spcPct val="0"/>
        </a:spcAft>
        <a:defRPr sz="3500" b="1">
          <a:solidFill>
            <a:srgbClr val="00425C"/>
          </a:solidFill>
          <a:latin typeface="Arial" charset="0"/>
        </a:defRPr>
      </a:lvl3pPr>
      <a:lvl4pPr algn="l" rtl="0" eaLnBrk="0" fontAlgn="base" hangingPunct="0">
        <a:spcBef>
          <a:spcPct val="0"/>
        </a:spcBef>
        <a:spcAft>
          <a:spcPct val="0"/>
        </a:spcAft>
        <a:defRPr sz="3500" b="1">
          <a:solidFill>
            <a:srgbClr val="00425C"/>
          </a:solidFill>
          <a:latin typeface="Arial" charset="0"/>
        </a:defRPr>
      </a:lvl4pPr>
      <a:lvl5pPr algn="l" rtl="0" eaLnBrk="0" fontAlgn="base" hangingPunct="0">
        <a:spcBef>
          <a:spcPct val="0"/>
        </a:spcBef>
        <a:spcAft>
          <a:spcPct val="0"/>
        </a:spcAft>
        <a:defRPr sz="3500" b="1">
          <a:solidFill>
            <a:srgbClr val="00425C"/>
          </a:solidFill>
          <a:latin typeface="Arial" charset="0"/>
        </a:defRPr>
      </a:lvl5pPr>
      <a:lvl6pPr marL="457200" algn="l" rtl="0" fontAlgn="base">
        <a:spcBef>
          <a:spcPct val="0"/>
        </a:spcBef>
        <a:spcAft>
          <a:spcPct val="0"/>
        </a:spcAft>
        <a:defRPr sz="3500" b="1">
          <a:solidFill>
            <a:srgbClr val="00425C"/>
          </a:solidFill>
          <a:latin typeface="Arial" charset="0"/>
        </a:defRPr>
      </a:lvl6pPr>
      <a:lvl7pPr marL="914400" algn="l" rtl="0" fontAlgn="base">
        <a:spcBef>
          <a:spcPct val="0"/>
        </a:spcBef>
        <a:spcAft>
          <a:spcPct val="0"/>
        </a:spcAft>
        <a:defRPr sz="3500" b="1">
          <a:solidFill>
            <a:srgbClr val="00425C"/>
          </a:solidFill>
          <a:latin typeface="Arial" charset="0"/>
        </a:defRPr>
      </a:lvl7pPr>
      <a:lvl8pPr marL="1371600" algn="l" rtl="0" fontAlgn="base">
        <a:spcBef>
          <a:spcPct val="0"/>
        </a:spcBef>
        <a:spcAft>
          <a:spcPct val="0"/>
        </a:spcAft>
        <a:defRPr sz="3500" b="1">
          <a:solidFill>
            <a:srgbClr val="00425C"/>
          </a:solidFill>
          <a:latin typeface="Arial" charset="0"/>
        </a:defRPr>
      </a:lvl8pPr>
      <a:lvl9pPr marL="1828800" algn="l" rtl="0" fontAlgn="base">
        <a:spcBef>
          <a:spcPct val="0"/>
        </a:spcBef>
        <a:spcAft>
          <a:spcPct val="0"/>
        </a:spcAft>
        <a:defRPr sz="3500" b="1">
          <a:solidFill>
            <a:srgbClr val="00425C"/>
          </a:solidFill>
          <a:latin typeface="Arial" charset="0"/>
        </a:defRPr>
      </a:lvl9pPr>
    </p:titleStyle>
    <p:bodyStyle>
      <a:lvl1pPr marL="342900" indent="-342900" algn="l" rtl="0" eaLnBrk="0" fontAlgn="base" hangingPunct="0">
        <a:spcBef>
          <a:spcPct val="20000"/>
        </a:spcBef>
        <a:spcAft>
          <a:spcPct val="0"/>
        </a:spcAft>
        <a:buClr>
          <a:srgbClr val="00758C"/>
        </a:buClr>
        <a:buSzPct val="13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758C"/>
        </a:buClr>
        <a:buSzPct val="65000"/>
        <a:buFont typeface="Times" pitchFamily="18" charset="0"/>
        <a:buChar char="•"/>
        <a:defRPr sz="2500">
          <a:solidFill>
            <a:schemeClr val="tx1"/>
          </a:solidFill>
          <a:latin typeface="+mn-lt"/>
        </a:defRPr>
      </a:lvl2pPr>
      <a:lvl3pPr marL="1143000" indent="-228600" algn="l" rtl="0" eaLnBrk="0" fontAlgn="base" hangingPunct="0">
        <a:spcBef>
          <a:spcPct val="20000"/>
        </a:spcBef>
        <a:spcAft>
          <a:spcPct val="0"/>
        </a:spcAft>
        <a:buClr>
          <a:srgbClr val="00758C"/>
        </a:buClr>
        <a:buChar char="•"/>
        <a:defRPr sz="2200">
          <a:solidFill>
            <a:schemeClr val="tx1"/>
          </a:solidFill>
          <a:latin typeface="+mn-lt"/>
        </a:defRPr>
      </a:lvl3pPr>
      <a:lvl4pPr marL="1562100" indent="-228600" algn="l" rtl="0" eaLnBrk="0" fontAlgn="base" hangingPunct="0">
        <a:spcBef>
          <a:spcPct val="20000"/>
        </a:spcBef>
        <a:spcAft>
          <a:spcPct val="0"/>
        </a:spcAft>
        <a:buClr>
          <a:srgbClr val="00758C"/>
        </a:buClr>
        <a:buSzPct val="100000"/>
        <a:buFont typeface="Times" pitchFamily="18" charset="0"/>
        <a:buChar char="-"/>
        <a:defRPr sz="1900">
          <a:solidFill>
            <a:schemeClr val="tx1"/>
          </a:solidFill>
          <a:latin typeface="+mn-lt"/>
        </a:defRPr>
      </a:lvl4pPr>
      <a:lvl5pPr marL="1981200" indent="-228600" algn="l" rtl="0" eaLnBrk="0" fontAlgn="base" hangingPunct="0">
        <a:spcBef>
          <a:spcPct val="20000"/>
        </a:spcBef>
        <a:spcAft>
          <a:spcPct val="0"/>
        </a:spcAft>
        <a:buClr>
          <a:srgbClr val="00758C"/>
        </a:buClr>
        <a:buChar char="-"/>
        <a:defRPr sz="1700">
          <a:solidFill>
            <a:schemeClr val="tx1"/>
          </a:solidFill>
          <a:latin typeface="+mn-lt"/>
        </a:defRPr>
      </a:lvl5pPr>
      <a:lvl6pPr marL="2438400" indent="-228600" algn="l" rtl="0" fontAlgn="base">
        <a:spcBef>
          <a:spcPct val="20000"/>
        </a:spcBef>
        <a:spcAft>
          <a:spcPct val="0"/>
        </a:spcAft>
        <a:buClr>
          <a:srgbClr val="00758C"/>
        </a:buClr>
        <a:buChar char="-"/>
        <a:defRPr sz="1700">
          <a:solidFill>
            <a:schemeClr val="tx1"/>
          </a:solidFill>
          <a:latin typeface="+mn-lt"/>
        </a:defRPr>
      </a:lvl6pPr>
      <a:lvl7pPr marL="2895600" indent="-228600" algn="l" rtl="0" fontAlgn="base">
        <a:spcBef>
          <a:spcPct val="20000"/>
        </a:spcBef>
        <a:spcAft>
          <a:spcPct val="0"/>
        </a:spcAft>
        <a:buClr>
          <a:srgbClr val="00758C"/>
        </a:buClr>
        <a:buChar char="-"/>
        <a:defRPr sz="1700">
          <a:solidFill>
            <a:schemeClr val="tx1"/>
          </a:solidFill>
          <a:latin typeface="+mn-lt"/>
        </a:defRPr>
      </a:lvl7pPr>
      <a:lvl8pPr marL="3352800" indent="-228600" algn="l" rtl="0" fontAlgn="base">
        <a:spcBef>
          <a:spcPct val="20000"/>
        </a:spcBef>
        <a:spcAft>
          <a:spcPct val="0"/>
        </a:spcAft>
        <a:buClr>
          <a:srgbClr val="00758C"/>
        </a:buClr>
        <a:buChar char="-"/>
        <a:defRPr sz="1700">
          <a:solidFill>
            <a:schemeClr val="tx1"/>
          </a:solidFill>
          <a:latin typeface="+mn-lt"/>
        </a:defRPr>
      </a:lvl8pPr>
      <a:lvl9pPr marL="3810000" indent="-228600" algn="l" rtl="0" fontAlgn="base">
        <a:spcBef>
          <a:spcPct val="20000"/>
        </a:spcBef>
        <a:spcAft>
          <a:spcPct val="0"/>
        </a:spcAft>
        <a:buClr>
          <a:srgbClr val="00758C"/>
        </a:buClr>
        <a:buChar char="-"/>
        <a:defRPr sz="17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tiff"/><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6"/>
          <p:cNvSpPr>
            <a:spLocks noGrp="1"/>
          </p:cNvSpPr>
          <p:nvPr>
            <p:ph type="ftr" sz="quarter" idx="11"/>
          </p:nvPr>
        </p:nvSpPr>
        <p:spPr/>
        <p:txBody>
          <a:bodyPr/>
          <a:lstStyle/>
          <a:p>
            <a:pPr>
              <a:defRPr/>
            </a:pPr>
            <a:r>
              <a:rPr lang="nn-NO"/>
              <a:t>|  </a:t>
            </a:r>
            <a:endParaRPr lang="nn-NO" sz="1400" b="0">
              <a:solidFill>
                <a:schemeClr val="tx1"/>
              </a:solidFill>
              <a:latin typeface="Times" pitchFamily="18" charset="0"/>
            </a:endParaRPr>
          </a:p>
        </p:txBody>
      </p:sp>
      <p:sp>
        <p:nvSpPr>
          <p:cNvPr id="18435" name="Rectangle 3"/>
          <p:cNvSpPr>
            <a:spLocks noGrp="1" noChangeArrowheads="1"/>
          </p:cNvSpPr>
          <p:nvPr>
            <p:ph type="title"/>
          </p:nvPr>
        </p:nvSpPr>
        <p:spPr>
          <a:xfrm>
            <a:off x="539750" y="908050"/>
            <a:ext cx="7847013" cy="1152525"/>
          </a:xfrm>
        </p:spPr>
        <p:txBody>
          <a:bodyPr/>
          <a:lstStyle/>
          <a:p>
            <a:pPr algn="ctr"/>
            <a:r>
              <a:rPr lang="nb-NO" altLang="nb-NO" sz="4000" smtClean="0">
                <a:solidFill>
                  <a:srgbClr val="336699"/>
                </a:solidFill>
              </a:rPr>
              <a:t>Kurstreff 2</a:t>
            </a:r>
          </a:p>
        </p:txBody>
      </p:sp>
      <p:pic>
        <p:nvPicPr>
          <p:cNvPr id="18436" name="Picture 1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92275" y="2205038"/>
            <a:ext cx="5761038" cy="4132262"/>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85800" y="609600"/>
            <a:ext cx="7772400" cy="838200"/>
          </a:xfrm>
        </p:spPr>
        <p:txBody>
          <a:bodyPr/>
          <a:lstStyle/>
          <a:p>
            <a:r>
              <a:rPr lang="nb-NO" altLang="nb-NO" dirty="0" smtClean="0"/>
              <a:t> Naturlig og tilsatt sukker</a:t>
            </a:r>
          </a:p>
        </p:txBody>
      </p:sp>
      <p:sp>
        <p:nvSpPr>
          <p:cNvPr id="24581" name="Rectangle 4"/>
          <p:cNvSpPr>
            <a:spLocks noGrp="1" noChangeArrowheads="1"/>
          </p:cNvSpPr>
          <p:nvPr>
            <p:ph type="body" sz="half" idx="2"/>
          </p:nvPr>
        </p:nvSpPr>
        <p:spPr>
          <a:xfrm>
            <a:off x="4716016" y="891084"/>
            <a:ext cx="3810000" cy="4343400"/>
          </a:xfrm>
        </p:spPr>
        <p:txBody>
          <a:bodyPr/>
          <a:lstStyle/>
          <a:p>
            <a:endParaRPr lang="nb-NO" altLang="nb-NO" dirty="0" smtClean="0"/>
          </a:p>
        </p:txBody>
      </p:sp>
      <p:pic>
        <p:nvPicPr>
          <p:cNvPr id="1026" name="Picture 2" descr="O:\Shdir_Felles\Ernæring\Små grep stor forskjell\BILDER\Aina Hole sukker juni 2017\SafariDoneA.jpg"/>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t="27310"/>
          <a:stretch/>
        </p:blipFill>
        <p:spPr bwMode="auto">
          <a:xfrm>
            <a:off x="4716016" y="4567947"/>
            <a:ext cx="4034746" cy="2061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Shdir_Felles\Ernæring\Små grep stor forskjell\BILDER\gamle nøkkelhullsbilder\Nokkelhull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874096"/>
            <a:ext cx="3389313" cy="19492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484784"/>
            <a:ext cx="3389313" cy="338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O:\Shdir_Felles\Ernæring\Små grep stor forskjell\BILDER\Aina Hole sukker juni 2017\Sma¦ègodtDoneA.t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392" t="28036" r="50000"/>
          <a:stretch/>
        </p:blipFill>
        <p:spPr bwMode="auto">
          <a:xfrm>
            <a:off x="4716016" y="1484784"/>
            <a:ext cx="4034746" cy="34116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Tilsatt sukker eksempel</a:t>
            </a:r>
            <a:endParaRPr lang="nb-NO" dirty="0"/>
          </a:p>
        </p:txBody>
      </p:sp>
      <p:sp>
        <p:nvSpPr>
          <p:cNvPr id="3" name="Plassholder for tekst 2"/>
          <p:cNvSpPr>
            <a:spLocks noGrp="1"/>
          </p:cNvSpPr>
          <p:nvPr>
            <p:ph type="body" idx="1"/>
          </p:nvPr>
        </p:nvSpPr>
        <p:spPr/>
        <p:txBody>
          <a:bodyPr/>
          <a:lstStyle/>
          <a:p>
            <a:r>
              <a:rPr lang="nb-NO" dirty="0" smtClean="0"/>
              <a:t>BIOLA naturell 5 gram KH</a:t>
            </a:r>
          </a:p>
          <a:p>
            <a:r>
              <a:rPr lang="nb-NO" dirty="0" smtClean="0"/>
              <a:t>Naturlig (melke)sukker</a:t>
            </a:r>
            <a:endParaRPr lang="nb-NO" dirty="0"/>
          </a:p>
        </p:txBody>
      </p:sp>
      <p:sp>
        <p:nvSpPr>
          <p:cNvPr id="5" name="Plassholder for tekst 4"/>
          <p:cNvSpPr>
            <a:spLocks noGrp="1"/>
          </p:cNvSpPr>
          <p:nvPr>
            <p:ph type="body" sz="quarter" idx="3"/>
          </p:nvPr>
        </p:nvSpPr>
        <p:spPr>
          <a:xfrm>
            <a:off x="4645025" y="1535113"/>
            <a:ext cx="4319463" cy="639762"/>
          </a:xfrm>
        </p:spPr>
        <p:txBody>
          <a:bodyPr/>
          <a:lstStyle/>
          <a:p>
            <a:r>
              <a:rPr lang="nb-NO" dirty="0" err="1" smtClean="0"/>
              <a:t>Biola</a:t>
            </a:r>
            <a:r>
              <a:rPr lang="nb-NO" dirty="0" smtClean="0"/>
              <a:t> jordbær 10 g KH</a:t>
            </a:r>
          </a:p>
          <a:p>
            <a:r>
              <a:rPr lang="nb-NO" dirty="0" smtClean="0"/>
              <a:t>Naturlig + 5 g tilsatt sukker</a:t>
            </a:r>
            <a:endParaRPr lang="nb-NO" dirty="0"/>
          </a:p>
        </p:txBody>
      </p:sp>
      <p:pic>
        <p:nvPicPr>
          <p:cNvPr id="10" name="Plassholder for innhold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612311"/>
            <a:ext cx="4041775" cy="3076416"/>
          </a:xfrm>
        </p:spPr>
      </p:pic>
      <p:sp>
        <p:nvSpPr>
          <p:cNvPr id="7" name="Plassholder for bunntekst 6"/>
          <p:cNvSpPr>
            <a:spLocks noGrp="1"/>
          </p:cNvSpPr>
          <p:nvPr>
            <p:ph type="ftr" sz="quarter" idx="11"/>
          </p:nvPr>
        </p:nvSpPr>
        <p:spPr/>
        <p:txBody>
          <a:bodyPr/>
          <a:lstStyle/>
          <a:p>
            <a:pPr>
              <a:defRPr/>
            </a:pPr>
            <a:r>
              <a:rPr lang="nn-NO" smtClean="0"/>
              <a:t>| </a:t>
            </a:r>
            <a:endParaRPr lang="nn-NO" sz="1400" b="0">
              <a:latin typeface="Times" pitchFamily="18" charset="0"/>
            </a:endParaRPr>
          </a:p>
        </p:txBody>
      </p:sp>
      <p:pic>
        <p:nvPicPr>
          <p:cNvPr id="9" name="Plassholder for innhold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57200" y="2635448"/>
            <a:ext cx="4040188" cy="3030141"/>
          </a:xfrm>
        </p:spPr>
      </p:pic>
    </p:spTree>
    <p:extLst>
      <p:ext uri="{BB962C8B-B14F-4D97-AF65-F5344CB8AC3E}">
        <p14:creationId xmlns:p14="http://schemas.microsoft.com/office/powerpoint/2010/main" val="207172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Hvilken frokostblanding velger du?</a:t>
            </a:r>
            <a:endParaRPr lang="nb-NO" dirty="0"/>
          </a:p>
        </p:txBody>
      </p:sp>
      <p:sp>
        <p:nvSpPr>
          <p:cNvPr id="3" name="Plassholder for innhold 2"/>
          <p:cNvSpPr>
            <a:spLocks noGrp="1"/>
          </p:cNvSpPr>
          <p:nvPr>
            <p:ph idx="1"/>
          </p:nvPr>
        </p:nvSpPr>
        <p:spPr/>
        <p:txBody>
          <a:bodyPr/>
          <a:lstStyle/>
          <a:p>
            <a:endParaRPr lang="nb-NO" dirty="0"/>
          </a:p>
        </p:txBody>
      </p:sp>
      <p:sp>
        <p:nvSpPr>
          <p:cNvPr id="4" name="Plassholder for lysbildenummer 3"/>
          <p:cNvSpPr>
            <a:spLocks noGrp="1"/>
          </p:cNvSpPr>
          <p:nvPr>
            <p:ph type="sldNum" sz="quarter" idx="12"/>
          </p:nvPr>
        </p:nvSpPr>
        <p:spPr/>
        <p:txBody>
          <a:bodyPr/>
          <a:lstStyle/>
          <a:p>
            <a:pPr>
              <a:defRPr/>
            </a:pPr>
            <a:r>
              <a:rPr lang="nn-NO" smtClean="0"/>
              <a:t>| </a:t>
            </a:r>
            <a:fld id="{AC5430B6-CFBF-450C-BBE3-BD52058F6FF2}" type="slidenum">
              <a:rPr lang="nn-NO" smtClean="0"/>
              <a:pPr>
                <a:defRPr/>
              </a:pPr>
              <a:t>12</a:t>
            </a:fld>
            <a:endParaRPr lang="nn-NO" sz="1400"/>
          </a:p>
        </p:txBody>
      </p:sp>
      <p:pic>
        <p:nvPicPr>
          <p:cNvPr id="2050" name="Picture 2" descr="O:\Shdir_Felles\Ernæring\Små grep stor forskjell\BILDER\Aina Hole sukker juni 2017\FrokostblandingDone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12777"/>
            <a:ext cx="9144000" cy="544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59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velger du til lunsj? </a:t>
            </a:r>
            <a:endParaRPr lang="nb-NO" dirty="0"/>
          </a:p>
        </p:txBody>
      </p:sp>
      <p:sp>
        <p:nvSpPr>
          <p:cNvPr id="4" name="Plassholder for bunntekst 3"/>
          <p:cNvSpPr>
            <a:spLocks noGrp="1"/>
          </p:cNvSpPr>
          <p:nvPr>
            <p:ph type="ftr" sz="quarter" idx="11"/>
          </p:nvPr>
        </p:nvSpPr>
        <p:spPr/>
        <p:txBody>
          <a:bodyPr/>
          <a:lstStyle/>
          <a:p>
            <a:pPr>
              <a:defRPr/>
            </a:pPr>
            <a:r>
              <a:rPr lang="nn-NO" smtClean="0"/>
              <a:t>| </a:t>
            </a:r>
            <a:endParaRPr lang="nn-NO" sz="1400" b="0">
              <a:latin typeface="Times" pitchFamily="18" charset="0"/>
            </a:endParaRPr>
          </a:p>
        </p:txBody>
      </p:sp>
      <p:pic>
        <p:nvPicPr>
          <p:cNvPr id="2050" name="Picture 2" descr="O:\Shdir_Felles\Ernæring\Små grep stor forskjell\BILDER\Aina Hole sukker juni 2017\boller vs brød5.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0767" y="1600200"/>
            <a:ext cx="688246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715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idefod 5"/>
          <p:cNvSpPr>
            <a:spLocks noGrp="1"/>
          </p:cNvSpPr>
          <p:nvPr>
            <p:ph type="ftr" sz="quarter" idx="11"/>
          </p:nvPr>
        </p:nvSpPr>
        <p:spPr/>
        <p:txBody>
          <a:bodyPr/>
          <a:lstStyle/>
          <a:p>
            <a:pPr>
              <a:defRPr/>
            </a:pPr>
            <a:r>
              <a:rPr lang="nn-NO"/>
              <a:t>|  </a:t>
            </a:r>
            <a:endParaRPr lang="nn-NO" sz="1400" b="0">
              <a:solidFill>
                <a:schemeClr val="tx1"/>
              </a:solidFill>
              <a:latin typeface="Times" pitchFamily="18" charset="0"/>
            </a:endParaRPr>
          </a:p>
        </p:txBody>
      </p:sp>
      <p:sp>
        <p:nvSpPr>
          <p:cNvPr id="29699" name="Rectangle 2"/>
          <p:cNvSpPr>
            <a:spLocks noGrp="1" noChangeArrowheads="1"/>
          </p:cNvSpPr>
          <p:nvPr>
            <p:ph type="title"/>
          </p:nvPr>
        </p:nvSpPr>
        <p:spPr/>
        <p:txBody>
          <a:bodyPr/>
          <a:lstStyle/>
          <a:p>
            <a:pPr algn="ctr"/>
            <a:r>
              <a:rPr lang="nb-NO" altLang="nb-NO" b="0" smtClean="0"/>
              <a:t>DRIKKE</a:t>
            </a:r>
          </a:p>
        </p:txBody>
      </p:sp>
      <p:sp>
        <p:nvSpPr>
          <p:cNvPr id="29700" name="Rectangle 3"/>
          <p:cNvSpPr>
            <a:spLocks noGrp="1" noChangeArrowheads="1"/>
          </p:cNvSpPr>
          <p:nvPr>
            <p:ph type="body" sz="half" idx="2"/>
          </p:nvPr>
        </p:nvSpPr>
        <p:spPr>
          <a:xfrm>
            <a:off x="3203575" y="1412875"/>
            <a:ext cx="3889375" cy="4343400"/>
          </a:xfrm>
        </p:spPr>
        <p:txBody>
          <a:bodyPr/>
          <a:lstStyle/>
          <a:p>
            <a:endParaRPr lang="nb-NO" altLang="nb-NO" sz="2000" dirty="0" smtClean="0">
              <a:latin typeface="Verdana" pitchFamily="34" charset="0"/>
            </a:endParaRPr>
          </a:p>
          <a:p>
            <a:r>
              <a:rPr lang="nb-NO" altLang="nb-NO" sz="2000" dirty="0" smtClean="0">
                <a:latin typeface="Verdana" pitchFamily="34" charset="0"/>
              </a:rPr>
              <a:t>Velg vann som tørstedrikk.</a:t>
            </a:r>
          </a:p>
          <a:p>
            <a:endParaRPr lang="nb-NO" altLang="nb-NO" sz="2000" dirty="0" smtClean="0">
              <a:latin typeface="Verdana" pitchFamily="34" charset="0"/>
            </a:endParaRPr>
          </a:p>
          <a:p>
            <a:r>
              <a:rPr lang="nb-NO" altLang="nb-NO" sz="2000" dirty="0" smtClean="0">
                <a:latin typeface="Verdana" pitchFamily="34" charset="0"/>
              </a:rPr>
              <a:t>En halv </a:t>
            </a:r>
            <a:r>
              <a:rPr lang="nb-NO" altLang="nb-NO" sz="2000" smtClean="0">
                <a:latin typeface="Verdana" pitchFamily="34" charset="0"/>
              </a:rPr>
              <a:t>liter sukret brus inneholder </a:t>
            </a:r>
            <a:r>
              <a:rPr lang="nb-NO" altLang="nb-NO" sz="2000" dirty="0" smtClean="0">
                <a:latin typeface="Verdana" pitchFamily="34" charset="0"/>
              </a:rPr>
              <a:t>50g sukker. </a:t>
            </a:r>
          </a:p>
          <a:p>
            <a:endParaRPr lang="nb-NO" altLang="nb-NO" sz="2000" dirty="0" smtClean="0">
              <a:latin typeface="Verdana" pitchFamily="34" charset="0"/>
            </a:endParaRPr>
          </a:p>
          <a:p>
            <a:r>
              <a:rPr lang="nb-NO" altLang="nb-NO" sz="2000" dirty="0" smtClean="0">
                <a:latin typeface="Verdana" pitchFamily="34" charset="0"/>
              </a:rPr>
              <a:t>Velg brus og saft uten sukker hvis du har lyst på drikke med litt smak.</a:t>
            </a:r>
          </a:p>
          <a:p>
            <a:endParaRPr lang="nb-NO" altLang="nb-NO" sz="2000" dirty="0" smtClean="0">
              <a:latin typeface="Verdana" pitchFamily="34" charset="0"/>
            </a:endParaRPr>
          </a:p>
          <a:p>
            <a:endParaRPr lang="nb-NO" altLang="nb-NO" sz="2000" dirty="0" smtClean="0">
              <a:latin typeface="Verdana" pitchFamily="34" charset="0"/>
            </a:endParaRPr>
          </a:p>
          <a:p>
            <a:endParaRPr lang="nb-NO" altLang="nb-NO" sz="2000" dirty="0" smtClean="0">
              <a:latin typeface="Verdana" pitchFamily="34" charset="0"/>
            </a:endParaRPr>
          </a:p>
          <a:p>
            <a:pPr>
              <a:buFontTx/>
              <a:buNone/>
            </a:pPr>
            <a:endParaRPr lang="nb-NO" altLang="nb-NO" sz="2000" dirty="0" smtClean="0">
              <a:latin typeface="Verdana" pitchFamily="34" charset="0"/>
            </a:endParaRPr>
          </a:p>
          <a:p>
            <a:endParaRPr lang="nb-NO" altLang="nb-NO" sz="2000" dirty="0" smtClean="0"/>
          </a:p>
        </p:txBody>
      </p:sp>
      <p:pic>
        <p:nvPicPr>
          <p:cNvPr id="29703" name="Picture 7" descr="b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789040"/>
            <a:ext cx="178435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7" descr="Vann l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591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idefod 4"/>
          <p:cNvSpPr>
            <a:spLocks noGrp="1"/>
          </p:cNvSpPr>
          <p:nvPr>
            <p:ph type="ftr" sz="quarter" idx="11"/>
          </p:nvPr>
        </p:nvSpPr>
        <p:spPr/>
        <p:txBody>
          <a:bodyPr/>
          <a:lstStyle/>
          <a:p>
            <a:pPr>
              <a:defRPr/>
            </a:pPr>
            <a:r>
              <a:rPr lang="nn-NO" smtClean="0"/>
              <a:t>|  </a:t>
            </a:r>
            <a:endParaRPr lang="nn-NO" sz="1400" b="0" smtClean="0">
              <a:solidFill>
                <a:schemeClr val="tx1"/>
              </a:solidFill>
              <a:latin typeface="Times" pitchFamily="18" charset="0"/>
            </a:endParaRPr>
          </a:p>
        </p:txBody>
      </p:sp>
      <p:sp>
        <p:nvSpPr>
          <p:cNvPr id="31747" name="Rectangle 2"/>
          <p:cNvSpPr>
            <a:spLocks noGrp="1" noChangeArrowheads="1"/>
          </p:cNvSpPr>
          <p:nvPr>
            <p:ph type="title"/>
          </p:nvPr>
        </p:nvSpPr>
        <p:spPr/>
        <p:txBody>
          <a:bodyPr/>
          <a:lstStyle/>
          <a:p>
            <a:r>
              <a:rPr lang="nb-NO" altLang="nb-NO" smtClean="0"/>
              <a:t>Måltidsvaner</a:t>
            </a:r>
          </a:p>
        </p:txBody>
      </p:sp>
      <p:sp>
        <p:nvSpPr>
          <p:cNvPr id="31748" name="Rectangle 3"/>
          <p:cNvSpPr>
            <a:spLocks noGrp="1" noChangeArrowheads="1"/>
          </p:cNvSpPr>
          <p:nvPr>
            <p:ph type="body" idx="1"/>
          </p:nvPr>
        </p:nvSpPr>
        <p:spPr/>
        <p:txBody>
          <a:bodyPr/>
          <a:lstStyle/>
          <a:p>
            <a:endParaRPr lang="nb-NO" altLang="nb-NO" smtClean="0"/>
          </a:p>
          <a:p>
            <a:endParaRPr lang="nb-NO" altLang="nb-NO" smtClean="0"/>
          </a:p>
          <a:p>
            <a:r>
              <a:rPr lang="nb-NO" altLang="nb-NO" smtClean="0"/>
              <a:t>Spiser du til faste tider?</a:t>
            </a:r>
          </a:p>
          <a:p>
            <a:endParaRPr lang="nb-NO" altLang="nb-NO" smtClean="0"/>
          </a:p>
          <a:p>
            <a:pPr lvl="1">
              <a:buFont typeface="Times" pitchFamily="18" charset="0"/>
              <a:buNone/>
            </a:pPr>
            <a:endParaRPr lang="nb-NO" altLang="nb-NO" smtClean="0"/>
          </a:p>
          <a:p>
            <a:endParaRPr lang="nb-NO" altLang="nb-NO" smtClean="0"/>
          </a:p>
          <a:p>
            <a:endParaRPr lang="nb-NO" altLang="nb-NO" smtClean="0"/>
          </a:p>
        </p:txBody>
      </p:sp>
      <p:pic>
        <p:nvPicPr>
          <p:cNvPr id="31749" name="Picture 7" descr="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196975"/>
            <a:ext cx="3505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sidefod 7"/>
          <p:cNvSpPr>
            <a:spLocks noGrp="1"/>
          </p:cNvSpPr>
          <p:nvPr>
            <p:ph type="ftr" sz="quarter" idx="11"/>
          </p:nvPr>
        </p:nvSpPr>
        <p:spPr/>
        <p:txBody>
          <a:bodyPr/>
          <a:lstStyle/>
          <a:p>
            <a:pPr>
              <a:defRPr/>
            </a:pPr>
            <a:r>
              <a:rPr lang="nn-NO"/>
              <a:t>|  </a:t>
            </a:r>
            <a:endParaRPr lang="nn-NO" sz="1400" b="0">
              <a:solidFill>
                <a:schemeClr val="tx1"/>
              </a:solidFill>
              <a:latin typeface="Times" pitchFamily="18" charset="0"/>
            </a:endParaRPr>
          </a:p>
        </p:txBody>
      </p:sp>
      <p:sp>
        <p:nvSpPr>
          <p:cNvPr id="32771" name="Rectangle 2"/>
          <p:cNvSpPr>
            <a:spLocks noGrp="1" noChangeArrowheads="1"/>
          </p:cNvSpPr>
          <p:nvPr>
            <p:ph type="title" sz="quarter"/>
          </p:nvPr>
        </p:nvSpPr>
        <p:spPr>
          <a:xfrm>
            <a:off x="684213" y="836613"/>
            <a:ext cx="7772400" cy="762000"/>
          </a:xfrm>
        </p:spPr>
        <p:txBody>
          <a:bodyPr/>
          <a:lstStyle/>
          <a:p>
            <a:r>
              <a:rPr lang="nb-NO" altLang="nb-NO" sz="3100" smtClean="0"/>
              <a:t>Måltidets sammensetning - Tallerkenmodellen</a:t>
            </a:r>
          </a:p>
        </p:txBody>
      </p:sp>
      <p:pic>
        <p:nvPicPr>
          <p:cNvPr id="327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204864"/>
            <a:ext cx="4754563"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Sylinder 1"/>
          <p:cNvSpPr txBox="1"/>
          <p:nvPr/>
        </p:nvSpPr>
        <p:spPr>
          <a:xfrm>
            <a:off x="2051720" y="6210126"/>
            <a:ext cx="4752528" cy="461665"/>
          </a:xfrm>
          <a:prstGeom prst="rect">
            <a:avLst/>
          </a:prstGeom>
          <a:noFill/>
        </p:spPr>
        <p:txBody>
          <a:bodyPr wrap="square" rtlCol="0">
            <a:spAutoFit/>
          </a:bodyPr>
          <a:lstStyle/>
          <a:p>
            <a:r>
              <a:rPr lang="nb-NO" dirty="0" smtClean="0"/>
              <a:t>Foto: Aina Hole/Helsedirektoratet</a:t>
            </a:r>
            <a:endParaRPr lang="nb-N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idefod 4"/>
          <p:cNvSpPr>
            <a:spLocks noGrp="1"/>
          </p:cNvSpPr>
          <p:nvPr>
            <p:ph type="ftr" sz="quarter" idx="11"/>
          </p:nvPr>
        </p:nvSpPr>
        <p:spPr/>
        <p:txBody>
          <a:bodyPr/>
          <a:lstStyle/>
          <a:p>
            <a:pPr>
              <a:defRPr/>
            </a:pPr>
            <a:r>
              <a:rPr lang="nn-NO" smtClean="0"/>
              <a:t>|  </a:t>
            </a:r>
            <a:endParaRPr lang="nn-NO" sz="1400" b="0" smtClean="0">
              <a:solidFill>
                <a:schemeClr val="tx1"/>
              </a:solidFill>
              <a:latin typeface="Times" pitchFamily="18" charset="0"/>
            </a:endParaRPr>
          </a:p>
        </p:txBody>
      </p:sp>
      <p:sp>
        <p:nvSpPr>
          <p:cNvPr id="33795" name="Rectangle 2"/>
          <p:cNvSpPr>
            <a:spLocks noGrp="1" noChangeArrowheads="1"/>
          </p:cNvSpPr>
          <p:nvPr>
            <p:ph type="title"/>
          </p:nvPr>
        </p:nvSpPr>
        <p:spPr/>
        <p:txBody>
          <a:bodyPr lIns="91432" tIns="45716" rIns="91432" bIns="45716" anchor="t"/>
          <a:lstStyle/>
          <a:p>
            <a:r>
              <a:rPr lang="nb-NO" altLang="nb-NO" sz="3100" smtClean="0"/>
              <a:t>Oppsummering ”søte liv”/Heller enn…</a:t>
            </a:r>
          </a:p>
        </p:txBody>
      </p:sp>
      <p:sp>
        <p:nvSpPr>
          <p:cNvPr id="33796" name="Rectangle 3"/>
          <p:cNvSpPr>
            <a:spLocks noGrp="1" noChangeArrowheads="1"/>
          </p:cNvSpPr>
          <p:nvPr>
            <p:ph type="body" idx="1"/>
          </p:nvPr>
        </p:nvSpPr>
        <p:spPr>
          <a:xfrm>
            <a:off x="4537075" y="1412875"/>
            <a:ext cx="4606925" cy="4343400"/>
          </a:xfrm>
        </p:spPr>
        <p:txBody>
          <a:bodyPr lIns="91432" tIns="45716" rIns="91432" bIns="45716"/>
          <a:lstStyle/>
          <a:p>
            <a:r>
              <a:rPr lang="nb-NO" altLang="nb-NO" dirty="0" smtClean="0"/>
              <a:t>Velge grove karbohydrater </a:t>
            </a:r>
          </a:p>
          <a:p>
            <a:endParaRPr lang="nb-NO" altLang="nb-NO" dirty="0" smtClean="0"/>
          </a:p>
          <a:p>
            <a:r>
              <a:rPr lang="nb-NO" altLang="nb-NO" dirty="0" smtClean="0"/>
              <a:t>Bevisst på inntaket av matvarer med tilsatt sukker</a:t>
            </a:r>
          </a:p>
          <a:p>
            <a:endParaRPr lang="nb-NO" altLang="nb-NO" dirty="0" smtClean="0"/>
          </a:p>
          <a:p>
            <a:r>
              <a:rPr lang="nb-NO" altLang="nb-NO" dirty="0" smtClean="0"/>
              <a:t>Regelmessige måltider</a:t>
            </a:r>
          </a:p>
          <a:p>
            <a:endParaRPr lang="nb-NO" altLang="nb-NO" dirty="0" smtClean="0"/>
          </a:p>
        </p:txBody>
      </p:sp>
      <p:pic>
        <p:nvPicPr>
          <p:cNvPr id="33797" name="Picture 5" descr="M_D__1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1484313"/>
            <a:ext cx="3182937"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nn-NO" smtClean="0"/>
              <a:t>|  </a:t>
            </a:r>
            <a:endParaRPr lang="nn-NO" sz="1400" b="0" smtClean="0">
              <a:solidFill>
                <a:schemeClr val="tx1"/>
              </a:solidFill>
              <a:latin typeface="Times" pitchFamily="18" charset="0"/>
            </a:endParaRPr>
          </a:p>
        </p:txBody>
      </p:sp>
      <p:sp>
        <p:nvSpPr>
          <p:cNvPr id="34819" name="Rectangle 2"/>
          <p:cNvSpPr>
            <a:spLocks noGrp="1" noChangeArrowheads="1"/>
          </p:cNvSpPr>
          <p:nvPr>
            <p:ph type="title"/>
          </p:nvPr>
        </p:nvSpPr>
        <p:spPr>
          <a:xfrm>
            <a:off x="762000" y="838200"/>
            <a:ext cx="7772400" cy="762000"/>
          </a:xfrm>
        </p:spPr>
        <p:txBody>
          <a:bodyPr/>
          <a:lstStyle/>
          <a:p>
            <a:r>
              <a:rPr lang="nb-NO" altLang="nb-NO" smtClean="0"/>
              <a:t>Hjemmeoppgaver til neste gang</a:t>
            </a:r>
          </a:p>
        </p:txBody>
      </p:sp>
      <p:sp>
        <p:nvSpPr>
          <p:cNvPr id="34820" name="Rectangle 3"/>
          <p:cNvSpPr>
            <a:spLocks noGrp="1" noChangeArrowheads="1"/>
          </p:cNvSpPr>
          <p:nvPr>
            <p:ph type="body" idx="1"/>
          </p:nvPr>
        </p:nvSpPr>
        <p:spPr/>
        <p:txBody>
          <a:bodyPr/>
          <a:lstStyle/>
          <a:p>
            <a:endParaRPr lang="nb-NO" altLang="nb-NO" smtClean="0"/>
          </a:p>
          <a:p>
            <a:endParaRPr lang="nb-NO" altLang="nb-NO" smtClean="0"/>
          </a:p>
          <a:p>
            <a:r>
              <a:rPr lang="nb-NO" altLang="nb-NO" smtClean="0"/>
              <a:t>Nye mål eller oppretthold forrige mål. Husk vær realistisk! </a:t>
            </a:r>
          </a:p>
          <a:p>
            <a:endParaRPr lang="nb-NO" altLang="nb-NO" smtClean="0"/>
          </a:p>
          <a:p>
            <a:r>
              <a:rPr lang="nb-NO" altLang="nb-NO" smtClean="0"/>
              <a:t>Ta med tom emballasje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nn-NO" smtClean="0"/>
              <a:t>|  </a:t>
            </a:r>
            <a:endParaRPr lang="nn-NO" sz="1400" b="0" smtClean="0">
              <a:solidFill>
                <a:schemeClr val="tx1"/>
              </a:solidFill>
              <a:latin typeface="Times" pitchFamily="18" charset="0"/>
            </a:endParaRPr>
          </a:p>
        </p:txBody>
      </p:sp>
      <p:sp>
        <p:nvSpPr>
          <p:cNvPr id="19459" name="Rectangle 2"/>
          <p:cNvSpPr>
            <a:spLocks noGrp="1" noChangeArrowheads="1"/>
          </p:cNvSpPr>
          <p:nvPr>
            <p:ph type="title"/>
          </p:nvPr>
        </p:nvSpPr>
        <p:spPr>
          <a:xfrm>
            <a:off x="611188" y="1268413"/>
            <a:ext cx="7772400" cy="762000"/>
          </a:xfrm>
        </p:spPr>
        <p:txBody>
          <a:bodyPr/>
          <a:lstStyle/>
          <a:p>
            <a:r>
              <a:rPr lang="nb-NO" altLang="nb-NO" sz="4400" b="0" smtClean="0"/>
              <a:t>Målsettinger og motivasjon</a:t>
            </a:r>
          </a:p>
        </p:txBody>
      </p:sp>
      <p:sp>
        <p:nvSpPr>
          <p:cNvPr id="19460" name="Rectangle 3"/>
          <p:cNvSpPr>
            <a:spLocks noGrp="1" noChangeArrowheads="1"/>
          </p:cNvSpPr>
          <p:nvPr>
            <p:ph type="body" idx="1"/>
          </p:nvPr>
        </p:nvSpPr>
        <p:spPr>
          <a:xfrm>
            <a:off x="539750" y="1196975"/>
            <a:ext cx="7772400" cy="4343400"/>
          </a:xfrm>
        </p:spPr>
        <p:txBody>
          <a:bodyPr/>
          <a:lstStyle/>
          <a:p>
            <a:endParaRPr lang="nb-NO" altLang="nb-NO" smtClean="0"/>
          </a:p>
          <a:p>
            <a:endParaRPr lang="nb-NO" altLang="nb-NO" smtClean="0"/>
          </a:p>
          <a:p>
            <a:r>
              <a:rPr lang="nb-NO" altLang="nb-NO" smtClean="0"/>
              <a:t>Hvordan har det gått siden sist?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2"/>
          <p:cNvSpPr>
            <a:spLocks noGrp="1"/>
          </p:cNvSpPr>
          <p:nvPr>
            <p:ph type="ftr" sz="quarter" idx="11"/>
          </p:nvPr>
        </p:nvSpPr>
        <p:spPr/>
        <p:txBody>
          <a:bodyPr/>
          <a:lstStyle/>
          <a:p>
            <a:pPr>
              <a:defRPr/>
            </a:pPr>
            <a:r>
              <a:rPr lang="nn-NO" smtClean="0"/>
              <a:t>|  </a:t>
            </a:r>
            <a:endParaRPr lang="nn-NO" sz="1400" b="0" smtClean="0">
              <a:solidFill>
                <a:schemeClr val="tx1"/>
              </a:solidFill>
              <a:latin typeface="Times" pitchFamily="18" charset="0"/>
            </a:endParaRPr>
          </a:p>
        </p:txBody>
      </p:sp>
      <p:sp>
        <p:nvSpPr>
          <p:cNvPr id="20484" name="Rectangle 3"/>
          <p:cNvSpPr>
            <a:spLocks noChangeArrowheads="1"/>
          </p:cNvSpPr>
          <p:nvPr/>
        </p:nvSpPr>
        <p:spPr bwMode="auto">
          <a:xfrm>
            <a:off x="539750" y="620713"/>
            <a:ext cx="43926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3200" b="1">
                <a:solidFill>
                  <a:srgbClr val="00425C"/>
                </a:solidFill>
              </a:rPr>
              <a:t>Hva inneholder maten?</a:t>
            </a:r>
          </a:p>
        </p:txBody>
      </p:sp>
      <p:pic>
        <p:nvPicPr>
          <p:cNvPr id="20486" name="Picture 6" descr="kostholdshju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143000"/>
            <a:ext cx="4581525"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sidefod 5"/>
          <p:cNvSpPr>
            <a:spLocks noGrp="1"/>
          </p:cNvSpPr>
          <p:nvPr>
            <p:ph type="ftr" sz="quarter" idx="11"/>
          </p:nvPr>
        </p:nvSpPr>
        <p:spPr/>
        <p:txBody>
          <a:bodyPr/>
          <a:lstStyle/>
          <a:p>
            <a:pPr>
              <a:defRPr/>
            </a:pPr>
            <a:r>
              <a:rPr lang="nn-NO"/>
              <a:t>|  </a:t>
            </a:r>
            <a:endParaRPr lang="nn-NO" sz="1400" b="0">
              <a:solidFill>
                <a:schemeClr val="tx1"/>
              </a:solidFill>
              <a:latin typeface="Times" pitchFamily="18" charset="0"/>
            </a:endParaRPr>
          </a:p>
        </p:txBody>
      </p:sp>
      <p:sp>
        <p:nvSpPr>
          <p:cNvPr id="21507" name="Rectangle 2"/>
          <p:cNvSpPr>
            <a:spLocks noGrp="1" noChangeArrowheads="1"/>
          </p:cNvSpPr>
          <p:nvPr>
            <p:ph type="title"/>
          </p:nvPr>
        </p:nvSpPr>
        <p:spPr/>
        <p:txBody>
          <a:bodyPr/>
          <a:lstStyle/>
          <a:p>
            <a:r>
              <a:rPr lang="nb-NO" altLang="nb-NO" smtClean="0"/>
              <a:t>Heller……….              Enn….!</a:t>
            </a:r>
          </a:p>
        </p:txBody>
      </p:sp>
      <p:pic>
        <p:nvPicPr>
          <p:cNvPr id="21508" name="Picture 3" descr="M_D__164"/>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71550" y="1268413"/>
            <a:ext cx="3405188" cy="4343400"/>
          </a:xfrm>
          <a:noFill/>
        </p:spPr>
      </p:pic>
      <p:pic>
        <p:nvPicPr>
          <p:cNvPr id="21509" name="Picture 4" descr="M_D__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075" y="1581150"/>
            <a:ext cx="32512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idefod 5"/>
          <p:cNvSpPr>
            <a:spLocks noGrp="1"/>
          </p:cNvSpPr>
          <p:nvPr>
            <p:ph type="ftr" sz="quarter" idx="11"/>
          </p:nvPr>
        </p:nvSpPr>
        <p:spPr/>
        <p:txBody>
          <a:bodyPr/>
          <a:lstStyle/>
          <a:p>
            <a:pPr>
              <a:defRPr/>
            </a:pPr>
            <a:r>
              <a:rPr lang="nn-NO"/>
              <a:t>|  </a:t>
            </a:r>
            <a:endParaRPr lang="nn-NO" sz="1400" b="0">
              <a:solidFill>
                <a:schemeClr val="tx1"/>
              </a:solidFill>
              <a:latin typeface="Times" pitchFamily="18" charset="0"/>
            </a:endParaRPr>
          </a:p>
        </p:txBody>
      </p:sp>
      <p:sp>
        <p:nvSpPr>
          <p:cNvPr id="22531" name="Rectangle 2"/>
          <p:cNvSpPr>
            <a:spLocks noGrp="1" noChangeArrowheads="1"/>
          </p:cNvSpPr>
          <p:nvPr>
            <p:ph type="title"/>
          </p:nvPr>
        </p:nvSpPr>
        <p:spPr/>
        <p:txBody>
          <a:bodyPr/>
          <a:lstStyle/>
          <a:p>
            <a:r>
              <a:rPr lang="nb-NO" altLang="nb-NO" smtClean="0"/>
              <a:t>Spis grove kornprodukter hver dag</a:t>
            </a:r>
          </a:p>
        </p:txBody>
      </p:sp>
      <p:sp>
        <p:nvSpPr>
          <p:cNvPr id="22532" name="Rectangle 3"/>
          <p:cNvSpPr>
            <a:spLocks noGrp="1" noChangeArrowheads="1"/>
          </p:cNvSpPr>
          <p:nvPr>
            <p:ph type="body" sz="half" idx="2"/>
          </p:nvPr>
        </p:nvSpPr>
        <p:spPr>
          <a:xfrm>
            <a:off x="4284663" y="1700213"/>
            <a:ext cx="3810000" cy="4343400"/>
          </a:xfrm>
        </p:spPr>
        <p:txBody>
          <a:bodyPr/>
          <a:lstStyle/>
          <a:p>
            <a:pPr>
              <a:spcBef>
                <a:spcPct val="50000"/>
              </a:spcBef>
            </a:pPr>
            <a:endParaRPr lang="nb-NO" altLang="nb-NO" sz="3200" smtClean="0">
              <a:latin typeface="Times" pitchFamily="18" charset="0"/>
            </a:endParaRPr>
          </a:p>
          <a:p>
            <a:pPr lvl="1">
              <a:spcBef>
                <a:spcPct val="50000"/>
              </a:spcBef>
              <a:buFontTx/>
              <a:buNone/>
            </a:pPr>
            <a:endParaRPr lang="nb-NO" altLang="nb-NO" sz="2900" smtClean="0"/>
          </a:p>
        </p:txBody>
      </p:sp>
      <p:pic>
        <p:nvPicPr>
          <p:cNvPr id="22533" name="Picture 7" descr="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628775"/>
            <a:ext cx="3811587"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Pas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263" y="4456113"/>
            <a:ext cx="360045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3" descr="M_D__16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625" y="1773238"/>
            <a:ext cx="21463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4bs-merke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5516563"/>
            <a:ext cx="100806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Nøkkelhull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9613" y="5445125"/>
            <a:ext cx="1152525" cy="115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idx="4294967295"/>
          </p:nvPr>
        </p:nvSpPr>
        <p:spPr>
          <a:xfrm>
            <a:off x="395288" y="609600"/>
            <a:ext cx="8280400" cy="762000"/>
          </a:xfrm>
        </p:spPr>
        <p:txBody>
          <a:bodyPr/>
          <a:lstStyle/>
          <a:p>
            <a:r>
              <a:rPr lang="nb-NO" altLang="nb-NO" sz="2800" smtClean="0">
                <a:solidFill>
                  <a:srgbClr val="404040"/>
                </a:solidFill>
              </a:rPr>
              <a:t>Slik kan det gjøres</a:t>
            </a:r>
          </a:p>
        </p:txBody>
      </p:sp>
      <p:sp>
        <p:nvSpPr>
          <p:cNvPr id="84997" name="Rectangle 5"/>
          <p:cNvSpPr>
            <a:spLocks noGrp="1" noChangeArrowheads="1"/>
          </p:cNvSpPr>
          <p:nvPr>
            <p:ph type="body" sz="half" idx="4294967295"/>
          </p:nvPr>
        </p:nvSpPr>
        <p:spPr>
          <a:xfrm>
            <a:off x="685800" y="1600200"/>
            <a:ext cx="7772400" cy="2095500"/>
          </a:xfrm>
        </p:spPr>
        <p:txBody>
          <a:bodyPr/>
          <a:lstStyle/>
          <a:p>
            <a:r>
              <a:rPr lang="nb-NO" altLang="nb-NO" sz="2000" smtClean="0"/>
              <a:t>Det anbefales å spise minst 75 g fullkorn (sammalt mel) daglig.</a:t>
            </a:r>
          </a:p>
          <a:p>
            <a:r>
              <a:rPr lang="nb-NO" altLang="nb-NO" sz="2000" smtClean="0"/>
              <a:t>Tre eksempler på hvordan denne mengden kan dekkes:</a:t>
            </a:r>
          </a:p>
          <a:p>
            <a:pPr>
              <a:buFontTx/>
              <a:buNone/>
            </a:pPr>
            <a:endParaRPr lang="nb-NO" altLang="nb-NO" sz="2000" smtClean="0"/>
          </a:p>
          <a:p>
            <a:endParaRPr lang="nb-NO" altLang="nb-NO" sz="2000" smtClean="0"/>
          </a:p>
        </p:txBody>
      </p:sp>
      <p:pic>
        <p:nvPicPr>
          <p:cNvPr id="84999" name="Picture 7" descr="Brød i stabel"/>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0" y="2565400"/>
            <a:ext cx="2555875" cy="2520950"/>
          </a:xfrm>
        </p:spPr>
      </p:pic>
      <p:pic>
        <p:nvPicPr>
          <p:cNvPr id="85000" name="Picture 8" descr="Brød og knekkebrø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313" y="3141663"/>
            <a:ext cx="2952750" cy="2500312"/>
          </a:xfrm>
          <a:prstGeom prst="rect">
            <a:avLst/>
          </a:prstGeom>
          <a:noFill/>
          <a:extLst>
            <a:ext uri="{909E8E84-426E-40DD-AFC4-6F175D3DCCD1}">
              <a14:hiddenFill xmlns:a14="http://schemas.microsoft.com/office/drawing/2010/main">
                <a:solidFill>
                  <a:srgbClr val="FFFFFF"/>
                </a:solidFill>
              </a14:hiddenFill>
            </a:ext>
          </a:extLst>
        </p:spPr>
      </p:pic>
      <p:sp>
        <p:nvSpPr>
          <p:cNvPr id="85002" name="Rectangle 10"/>
          <p:cNvSpPr>
            <a:spLocks noChangeArrowheads="1"/>
          </p:cNvSpPr>
          <p:nvPr/>
        </p:nvSpPr>
        <p:spPr bwMode="auto">
          <a:xfrm>
            <a:off x="684213" y="5734050"/>
            <a:ext cx="80470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rgbClr val="00758C"/>
              </a:buClr>
              <a:buSzPct val="135000"/>
              <a:buFontTx/>
              <a:buChar char="•"/>
            </a:pPr>
            <a:r>
              <a:rPr lang="nb-NO" altLang="nb-NO" sz="2000">
                <a:latin typeface="Arial" charset="0"/>
              </a:rPr>
              <a:t>Bruk Nøkkelhullet og Brødskala’n (grovt eller ekstra grovt)  som hjelpemidler</a:t>
            </a:r>
          </a:p>
        </p:txBody>
      </p:sp>
      <p:pic>
        <p:nvPicPr>
          <p:cNvPr id="85003" name="Picture 11" descr="Pasta og grøt m kan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163" y="2565400"/>
            <a:ext cx="3357562"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idefod 5"/>
          <p:cNvSpPr>
            <a:spLocks noGrp="1"/>
          </p:cNvSpPr>
          <p:nvPr>
            <p:ph type="ftr" sz="quarter" idx="11"/>
          </p:nvPr>
        </p:nvSpPr>
        <p:spPr/>
        <p:txBody>
          <a:bodyPr/>
          <a:lstStyle/>
          <a:p>
            <a:pPr>
              <a:defRPr/>
            </a:pPr>
            <a:r>
              <a:rPr lang="nn-NO"/>
              <a:t>|  </a:t>
            </a:r>
            <a:endParaRPr lang="nn-NO" sz="1400" b="0">
              <a:solidFill>
                <a:schemeClr val="tx1"/>
              </a:solidFill>
              <a:latin typeface="Times" pitchFamily="18" charset="0"/>
            </a:endParaRPr>
          </a:p>
        </p:txBody>
      </p:sp>
      <p:sp>
        <p:nvSpPr>
          <p:cNvPr id="23555" name="Rectangle 2"/>
          <p:cNvSpPr>
            <a:spLocks noGrp="1" noChangeArrowheads="1"/>
          </p:cNvSpPr>
          <p:nvPr>
            <p:ph type="title"/>
          </p:nvPr>
        </p:nvSpPr>
        <p:spPr/>
        <p:txBody>
          <a:bodyPr/>
          <a:lstStyle/>
          <a:p>
            <a:r>
              <a:rPr lang="nb-NO" altLang="nb-NO" smtClean="0"/>
              <a:t>Grovhetsmerking brød</a:t>
            </a:r>
          </a:p>
        </p:txBody>
      </p:sp>
      <p:sp>
        <p:nvSpPr>
          <p:cNvPr id="23556" name="Rectangle 3"/>
          <p:cNvSpPr>
            <a:spLocks noGrp="1" noChangeArrowheads="1"/>
          </p:cNvSpPr>
          <p:nvPr>
            <p:ph type="body" sz="half" idx="2"/>
          </p:nvPr>
        </p:nvSpPr>
        <p:spPr>
          <a:xfrm>
            <a:off x="4648200" y="1600200"/>
            <a:ext cx="4244975" cy="4343400"/>
          </a:xfrm>
        </p:spPr>
        <p:txBody>
          <a:bodyPr/>
          <a:lstStyle/>
          <a:p>
            <a:pPr>
              <a:lnSpc>
                <a:spcPct val="90000"/>
              </a:lnSpc>
            </a:pPr>
            <a:r>
              <a:rPr lang="nb-NO" altLang="nb-NO" sz="2400" b="1" smtClean="0"/>
              <a:t>Fint</a:t>
            </a:r>
            <a:r>
              <a:rPr lang="nb-NO" altLang="nb-NO" sz="2400" smtClean="0"/>
              <a:t>: </a:t>
            </a:r>
            <a:r>
              <a:rPr lang="nb-NO" altLang="nb-NO" sz="2000" smtClean="0"/>
              <a:t>0-25% sammalt mel og hele korn</a:t>
            </a:r>
            <a:r>
              <a:rPr lang="nb-NO" altLang="nb-NO" sz="2400" smtClean="0"/>
              <a:t> </a:t>
            </a:r>
          </a:p>
          <a:p>
            <a:pPr>
              <a:lnSpc>
                <a:spcPct val="90000"/>
              </a:lnSpc>
            </a:pPr>
            <a:endParaRPr lang="nb-NO" altLang="nb-NO" sz="2400" b="1" smtClean="0"/>
          </a:p>
          <a:p>
            <a:pPr>
              <a:lnSpc>
                <a:spcPct val="90000"/>
              </a:lnSpc>
            </a:pPr>
            <a:r>
              <a:rPr lang="nb-NO" altLang="nb-NO" sz="2400" b="1" smtClean="0"/>
              <a:t>Mellomgrovt</a:t>
            </a:r>
            <a:r>
              <a:rPr lang="nb-NO" altLang="nb-NO" sz="2400" smtClean="0"/>
              <a:t>: </a:t>
            </a:r>
            <a:r>
              <a:rPr lang="nb-NO" altLang="nb-NO" sz="2000" smtClean="0"/>
              <a:t>25-50% sammalt mel og hele korn</a:t>
            </a:r>
            <a:r>
              <a:rPr lang="nb-NO" altLang="nb-NO" sz="2400" smtClean="0"/>
              <a:t> </a:t>
            </a:r>
          </a:p>
          <a:p>
            <a:pPr>
              <a:lnSpc>
                <a:spcPct val="90000"/>
              </a:lnSpc>
            </a:pPr>
            <a:endParaRPr lang="nb-NO" altLang="nb-NO" sz="2400" b="1" smtClean="0"/>
          </a:p>
          <a:p>
            <a:pPr>
              <a:lnSpc>
                <a:spcPct val="90000"/>
              </a:lnSpc>
            </a:pPr>
            <a:r>
              <a:rPr lang="nb-NO" altLang="nb-NO" sz="2400" b="1" smtClean="0"/>
              <a:t>Grovt</a:t>
            </a:r>
            <a:r>
              <a:rPr lang="nb-NO" altLang="nb-NO" sz="2400" smtClean="0"/>
              <a:t>: </a:t>
            </a:r>
            <a:r>
              <a:rPr lang="nb-NO" altLang="nb-NO" sz="2000" smtClean="0"/>
              <a:t>50-75% sammalt mel og hele korn </a:t>
            </a:r>
          </a:p>
          <a:p>
            <a:pPr>
              <a:lnSpc>
                <a:spcPct val="90000"/>
              </a:lnSpc>
            </a:pPr>
            <a:endParaRPr lang="nb-NO" altLang="nb-NO" sz="2400" b="1" smtClean="0"/>
          </a:p>
          <a:p>
            <a:pPr>
              <a:lnSpc>
                <a:spcPct val="90000"/>
              </a:lnSpc>
            </a:pPr>
            <a:r>
              <a:rPr lang="nb-NO" altLang="nb-NO" sz="2400" b="1" smtClean="0"/>
              <a:t>Ekstra</a:t>
            </a:r>
            <a:r>
              <a:rPr lang="nb-NO" altLang="nb-NO" sz="2400" smtClean="0"/>
              <a:t> </a:t>
            </a:r>
            <a:r>
              <a:rPr lang="nb-NO" altLang="nb-NO" sz="2400" b="1" smtClean="0"/>
              <a:t>grovt</a:t>
            </a:r>
            <a:r>
              <a:rPr lang="nb-NO" altLang="nb-NO" sz="2400" smtClean="0"/>
              <a:t>: </a:t>
            </a:r>
            <a:r>
              <a:rPr lang="nb-NO" altLang="nb-NO" sz="2000" smtClean="0"/>
              <a:t>75-100% sammalt mel og hele korn</a:t>
            </a:r>
            <a:r>
              <a:rPr lang="nb-NO" altLang="nb-NO" sz="2400" smtClean="0"/>
              <a:t> </a:t>
            </a:r>
          </a:p>
          <a:p>
            <a:pPr>
              <a:lnSpc>
                <a:spcPct val="90000"/>
              </a:lnSpc>
              <a:buFontTx/>
              <a:buNone/>
            </a:pPr>
            <a:endParaRPr lang="nb-NO" altLang="nb-NO" sz="2400" smtClean="0"/>
          </a:p>
        </p:txBody>
      </p:sp>
      <p:pic>
        <p:nvPicPr>
          <p:cNvPr id="23557" name="Picture 4" descr="Grovhetsmerk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1690688"/>
            <a:ext cx="4392612" cy="4164012"/>
          </a:xfrm>
          <a:noFill/>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idefod 5"/>
          <p:cNvSpPr>
            <a:spLocks noGrp="1"/>
          </p:cNvSpPr>
          <p:nvPr>
            <p:ph type="ftr" sz="quarter" idx="11"/>
          </p:nvPr>
        </p:nvSpPr>
        <p:spPr/>
        <p:txBody>
          <a:bodyPr/>
          <a:lstStyle/>
          <a:p>
            <a:pPr>
              <a:defRPr/>
            </a:pPr>
            <a:r>
              <a:rPr lang="nn-NO"/>
              <a:t>|  </a:t>
            </a:r>
            <a:endParaRPr lang="nn-NO" sz="1400" b="0">
              <a:solidFill>
                <a:schemeClr val="tx1"/>
              </a:solidFill>
              <a:latin typeface="Times" pitchFamily="18" charset="0"/>
            </a:endParaRPr>
          </a:p>
        </p:txBody>
      </p:sp>
      <p:sp>
        <p:nvSpPr>
          <p:cNvPr id="28675" name="Rectangle 2"/>
          <p:cNvSpPr>
            <a:spLocks noGrp="1" noChangeArrowheads="1"/>
          </p:cNvSpPr>
          <p:nvPr>
            <p:ph type="title"/>
          </p:nvPr>
        </p:nvSpPr>
        <p:spPr>
          <a:xfrm>
            <a:off x="633413" y="304800"/>
            <a:ext cx="7772400" cy="762000"/>
          </a:xfrm>
        </p:spPr>
        <p:txBody>
          <a:bodyPr/>
          <a:lstStyle/>
          <a:p>
            <a:r>
              <a:rPr lang="nb-NO" altLang="nb-NO" smtClean="0"/>
              <a:t>Fargerikt og fiberrikt</a:t>
            </a:r>
          </a:p>
        </p:txBody>
      </p:sp>
      <p:pic>
        <p:nvPicPr>
          <p:cNvPr id="28677" name="Picture 8" descr="frukt grønnsaker vitaminer mineraler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73463"/>
            <a:ext cx="27717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brødknekkebrø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063" y="981075"/>
            <a:ext cx="3022600" cy="2106613"/>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164" y="1700808"/>
            <a:ext cx="4938713"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dsholder til sidefod 4"/>
          <p:cNvSpPr>
            <a:spLocks noGrp="1"/>
          </p:cNvSpPr>
          <p:nvPr>
            <p:ph type="ftr" sz="quarter" idx="11"/>
          </p:nvPr>
        </p:nvSpPr>
        <p:spPr/>
        <p:txBody>
          <a:bodyPr/>
          <a:lstStyle/>
          <a:p>
            <a:pPr>
              <a:defRPr/>
            </a:pPr>
            <a:r>
              <a:rPr lang="nn-NO" smtClean="0"/>
              <a:t>|  </a:t>
            </a:r>
            <a:endParaRPr lang="nn-NO" sz="1400" b="0" smtClean="0">
              <a:solidFill>
                <a:schemeClr val="tx1"/>
              </a:solidFill>
              <a:latin typeface="Times" pitchFamily="18" charset="0"/>
            </a:endParaRPr>
          </a:p>
        </p:txBody>
      </p:sp>
      <p:sp>
        <p:nvSpPr>
          <p:cNvPr id="25603" name="Rectangle 2"/>
          <p:cNvSpPr>
            <a:spLocks noGrp="1" noChangeArrowheads="1"/>
          </p:cNvSpPr>
          <p:nvPr>
            <p:ph type="body" idx="1"/>
          </p:nvPr>
        </p:nvSpPr>
        <p:spPr>
          <a:xfrm>
            <a:off x="684213" y="1557338"/>
            <a:ext cx="7772400" cy="4343400"/>
          </a:xfrm>
        </p:spPr>
        <p:txBody>
          <a:bodyPr/>
          <a:lstStyle/>
          <a:p>
            <a:pPr>
              <a:buFontTx/>
              <a:buNone/>
            </a:pPr>
            <a:r>
              <a:rPr lang="nb-NO" altLang="nb-NO" u="sng" smtClean="0"/>
              <a:t>Brød</a:t>
            </a:r>
          </a:p>
          <a:p>
            <a:pPr>
              <a:buFontTx/>
              <a:buNone/>
            </a:pPr>
            <a:endParaRPr lang="nb-NO" altLang="nb-NO" smtClean="0"/>
          </a:p>
          <a:p>
            <a:endParaRPr lang="nb-NO" altLang="nb-NO" smtClean="0"/>
          </a:p>
        </p:txBody>
      </p:sp>
      <p:sp>
        <p:nvSpPr>
          <p:cNvPr id="25604" name="AutoShape 3"/>
          <p:cNvSpPr>
            <a:spLocks noChangeArrowheads="1"/>
          </p:cNvSpPr>
          <p:nvPr/>
        </p:nvSpPr>
        <p:spPr bwMode="auto">
          <a:xfrm>
            <a:off x="838200" y="2590800"/>
            <a:ext cx="7315200" cy="304800"/>
          </a:xfrm>
          <a:prstGeom prst="rightArrow">
            <a:avLst>
              <a:gd name="adj1" fmla="val 50000"/>
              <a:gd name="adj2" fmla="val 600000"/>
            </a:avLst>
          </a:prstGeom>
          <a:solidFill>
            <a:srgbClr val="006699"/>
          </a:solidFill>
          <a:ln w="9525">
            <a:solidFill>
              <a:schemeClr val="tx1"/>
            </a:solidFill>
            <a:miter lim="800000"/>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a-DK" altLang="nb-NO"/>
          </a:p>
        </p:txBody>
      </p:sp>
      <p:sp>
        <p:nvSpPr>
          <p:cNvPr id="25605" name="Text Box 4"/>
          <p:cNvSpPr txBox="1">
            <a:spLocks noChangeArrowheads="1"/>
          </p:cNvSpPr>
          <p:nvPr/>
        </p:nvSpPr>
        <p:spPr bwMode="auto">
          <a:xfrm>
            <a:off x="762000" y="2205038"/>
            <a:ext cx="3473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a:solidFill>
                  <a:srgbClr val="035922"/>
                </a:solidFill>
                <a:latin typeface="Times New Roman" pitchFamily="18" charset="0"/>
              </a:rPr>
              <a:t>Langsom fordøyelse</a:t>
            </a:r>
            <a:endParaRPr lang="nb-NO" altLang="nb-NO">
              <a:latin typeface="Times New Roman" pitchFamily="18" charset="0"/>
            </a:endParaRPr>
          </a:p>
          <a:p>
            <a:endParaRPr lang="nb-NO" altLang="nb-NO">
              <a:latin typeface="Times New Roman" pitchFamily="18" charset="0"/>
            </a:endParaRPr>
          </a:p>
        </p:txBody>
      </p:sp>
      <p:sp>
        <p:nvSpPr>
          <p:cNvPr id="25606" name="Text Box 5"/>
          <p:cNvSpPr txBox="1">
            <a:spLocks noChangeArrowheads="1"/>
          </p:cNvSpPr>
          <p:nvPr/>
        </p:nvSpPr>
        <p:spPr bwMode="auto">
          <a:xfrm>
            <a:off x="5795963" y="2205038"/>
            <a:ext cx="2816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a:solidFill>
                  <a:srgbClr val="035922"/>
                </a:solidFill>
                <a:latin typeface="Times New Roman" pitchFamily="18" charset="0"/>
              </a:rPr>
              <a:t>Rask fordøyelse</a:t>
            </a:r>
            <a:endParaRPr lang="nb-NO" altLang="nb-NO">
              <a:latin typeface="Times New Roman" pitchFamily="18" charset="0"/>
            </a:endParaRPr>
          </a:p>
        </p:txBody>
      </p:sp>
      <p:sp>
        <p:nvSpPr>
          <p:cNvPr id="25607" name="Text Box 6"/>
          <p:cNvSpPr txBox="1">
            <a:spLocks noChangeArrowheads="1"/>
          </p:cNvSpPr>
          <p:nvPr/>
        </p:nvSpPr>
        <p:spPr bwMode="auto">
          <a:xfrm>
            <a:off x="838200" y="2895600"/>
            <a:ext cx="15462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Times New Roman" pitchFamily="18" charset="0"/>
              </a:rPr>
              <a:t>Brød med mer enn 75% fullkorn</a:t>
            </a:r>
          </a:p>
        </p:txBody>
      </p:sp>
      <p:sp>
        <p:nvSpPr>
          <p:cNvPr id="25608" name="Text Box 7"/>
          <p:cNvSpPr txBox="1">
            <a:spLocks noChangeArrowheads="1"/>
          </p:cNvSpPr>
          <p:nvPr/>
        </p:nvSpPr>
        <p:spPr bwMode="auto">
          <a:xfrm>
            <a:off x="2346325" y="2971800"/>
            <a:ext cx="1073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Times New Roman" pitchFamily="18" charset="0"/>
              </a:rPr>
              <a:t>Surdeigs</a:t>
            </a:r>
          </a:p>
          <a:p>
            <a:r>
              <a:rPr lang="nb-NO" altLang="nb-NO" sz="2000">
                <a:latin typeface="Times New Roman" pitchFamily="18" charset="0"/>
              </a:rPr>
              <a:t>-brød</a:t>
            </a:r>
          </a:p>
        </p:txBody>
      </p:sp>
      <p:sp>
        <p:nvSpPr>
          <p:cNvPr id="25609" name="Text Box 8"/>
          <p:cNvSpPr txBox="1">
            <a:spLocks noChangeArrowheads="1"/>
          </p:cNvSpPr>
          <p:nvPr/>
        </p:nvSpPr>
        <p:spPr bwMode="auto">
          <a:xfrm>
            <a:off x="3581400" y="3048000"/>
            <a:ext cx="10493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Times New Roman" pitchFamily="18" charset="0"/>
              </a:rPr>
              <a:t>Grov-</a:t>
            </a:r>
          </a:p>
          <a:p>
            <a:r>
              <a:rPr lang="nb-NO" altLang="nb-NO" sz="2000">
                <a:latin typeface="Times New Roman" pitchFamily="18" charset="0"/>
              </a:rPr>
              <a:t>brød </a:t>
            </a:r>
          </a:p>
        </p:txBody>
      </p:sp>
      <p:sp>
        <p:nvSpPr>
          <p:cNvPr id="25610" name="Text Box 9"/>
          <p:cNvSpPr txBox="1">
            <a:spLocks noChangeArrowheads="1"/>
          </p:cNvSpPr>
          <p:nvPr/>
        </p:nvSpPr>
        <p:spPr bwMode="auto">
          <a:xfrm>
            <a:off x="5486400" y="3200400"/>
            <a:ext cx="831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Times New Roman" pitchFamily="18" charset="0"/>
              </a:rPr>
              <a:t>Kneip</a:t>
            </a:r>
          </a:p>
        </p:txBody>
      </p:sp>
      <p:sp>
        <p:nvSpPr>
          <p:cNvPr id="25611" name="Text Box 10"/>
          <p:cNvSpPr txBox="1">
            <a:spLocks noChangeArrowheads="1"/>
          </p:cNvSpPr>
          <p:nvPr/>
        </p:nvSpPr>
        <p:spPr bwMode="auto">
          <a:xfrm>
            <a:off x="6372225" y="3141663"/>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Times New Roman" pitchFamily="18" charset="0"/>
              </a:rPr>
              <a:t>Loff</a:t>
            </a:r>
          </a:p>
        </p:txBody>
      </p:sp>
      <p:sp>
        <p:nvSpPr>
          <p:cNvPr id="25612" name="Text Box 11"/>
          <p:cNvSpPr txBox="1">
            <a:spLocks noChangeArrowheads="1"/>
          </p:cNvSpPr>
          <p:nvPr/>
        </p:nvSpPr>
        <p:spPr bwMode="auto">
          <a:xfrm>
            <a:off x="990600" y="4038600"/>
            <a:ext cx="2359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800" u="sng">
                <a:latin typeface="Univers 45 Light" pitchFamily="34" charset="0"/>
              </a:rPr>
              <a:t>Pasta, ris mm</a:t>
            </a:r>
          </a:p>
        </p:txBody>
      </p:sp>
      <p:sp>
        <p:nvSpPr>
          <p:cNvPr id="25613" name="AutoShape 12"/>
          <p:cNvSpPr>
            <a:spLocks noChangeArrowheads="1"/>
          </p:cNvSpPr>
          <p:nvPr/>
        </p:nvSpPr>
        <p:spPr bwMode="auto">
          <a:xfrm>
            <a:off x="990600" y="4648200"/>
            <a:ext cx="7620000" cy="304800"/>
          </a:xfrm>
          <a:prstGeom prst="rightArrow">
            <a:avLst>
              <a:gd name="adj1" fmla="val 50000"/>
              <a:gd name="adj2" fmla="val 625000"/>
            </a:avLst>
          </a:prstGeom>
          <a:solidFill>
            <a:srgbClr val="006699"/>
          </a:solidFill>
          <a:ln w="9525">
            <a:solidFill>
              <a:schemeClr val="tx1"/>
            </a:solidFill>
            <a:miter lim="800000"/>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a-DK" altLang="nb-NO"/>
          </a:p>
        </p:txBody>
      </p:sp>
      <p:sp>
        <p:nvSpPr>
          <p:cNvPr id="25614" name="Text Box 13"/>
          <p:cNvSpPr txBox="1">
            <a:spLocks noChangeArrowheads="1"/>
          </p:cNvSpPr>
          <p:nvPr/>
        </p:nvSpPr>
        <p:spPr bwMode="auto">
          <a:xfrm>
            <a:off x="990600" y="5029200"/>
            <a:ext cx="1192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Times New Roman" pitchFamily="18" charset="0"/>
              </a:rPr>
              <a:t>Hele korn</a:t>
            </a:r>
          </a:p>
        </p:txBody>
      </p:sp>
      <p:sp>
        <p:nvSpPr>
          <p:cNvPr id="25615" name="Text Box 14"/>
          <p:cNvSpPr txBox="1">
            <a:spLocks noChangeArrowheads="1"/>
          </p:cNvSpPr>
          <p:nvPr/>
        </p:nvSpPr>
        <p:spPr bwMode="auto">
          <a:xfrm>
            <a:off x="2057400" y="4953000"/>
            <a:ext cx="9953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Times New Roman" pitchFamily="18" charset="0"/>
              </a:rPr>
              <a:t>Bønner,</a:t>
            </a:r>
          </a:p>
          <a:p>
            <a:r>
              <a:rPr lang="nb-NO" altLang="nb-NO" sz="2000">
                <a:latin typeface="Times New Roman" pitchFamily="18" charset="0"/>
              </a:rPr>
              <a:t>Linser</a:t>
            </a:r>
          </a:p>
          <a:p>
            <a:r>
              <a:rPr lang="nb-NO" altLang="nb-NO" sz="2000">
                <a:latin typeface="Times New Roman" pitchFamily="18" charset="0"/>
              </a:rPr>
              <a:t>Erter</a:t>
            </a:r>
          </a:p>
        </p:txBody>
      </p:sp>
      <p:sp>
        <p:nvSpPr>
          <p:cNvPr id="25616" name="Text Box 15"/>
          <p:cNvSpPr txBox="1">
            <a:spLocks noChangeArrowheads="1"/>
          </p:cNvSpPr>
          <p:nvPr/>
        </p:nvSpPr>
        <p:spPr bwMode="auto">
          <a:xfrm>
            <a:off x="2843213" y="5013325"/>
            <a:ext cx="8651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Times New Roman" pitchFamily="18" charset="0"/>
              </a:rPr>
              <a:t> Fullk.</a:t>
            </a:r>
          </a:p>
          <a:p>
            <a:r>
              <a:rPr lang="nb-NO" altLang="nb-NO" sz="2000">
                <a:latin typeface="Times New Roman" pitchFamily="18" charset="0"/>
              </a:rPr>
              <a:t>Pasta/ris</a:t>
            </a:r>
          </a:p>
        </p:txBody>
      </p:sp>
      <p:sp>
        <p:nvSpPr>
          <p:cNvPr id="25617" name="Text Box 16"/>
          <p:cNvSpPr txBox="1">
            <a:spLocks noChangeArrowheads="1"/>
          </p:cNvSpPr>
          <p:nvPr/>
        </p:nvSpPr>
        <p:spPr bwMode="auto">
          <a:xfrm>
            <a:off x="3635375" y="5013325"/>
            <a:ext cx="7921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Times New Roman" pitchFamily="18" charset="0"/>
              </a:rPr>
              <a:t>Hvit pasta</a:t>
            </a:r>
          </a:p>
          <a:p>
            <a:endParaRPr lang="nb-NO" altLang="nb-NO" sz="2000">
              <a:latin typeface="Times New Roman" pitchFamily="18" charset="0"/>
            </a:endParaRPr>
          </a:p>
        </p:txBody>
      </p:sp>
      <p:sp>
        <p:nvSpPr>
          <p:cNvPr id="25618" name="Text Box 17"/>
          <p:cNvSpPr txBox="1">
            <a:spLocks noChangeArrowheads="1"/>
          </p:cNvSpPr>
          <p:nvPr/>
        </p:nvSpPr>
        <p:spPr bwMode="auto">
          <a:xfrm>
            <a:off x="5003800" y="4941888"/>
            <a:ext cx="1262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Times New Roman" pitchFamily="18" charset="0"/>
              </a:rPr>
              <a:t>Kokt potet</a:t>
            </a:r>
          </a:p>
        </p:txBody>
      </p:sp>
      <p:sp>
        <p:nvSpPr>
          <p:cNvPr id="25619" name="Text Box 18"/>
          <p:cNvSpPr txBox="1">
            <a:spLocks noChangeArrowheads="1"/>
          </p:cNvSpPr>
          <p:nvPr/>
        </p:nvSpPr>
        <p:spPr bwMode="auto">
          <a:xfrm>
            <a:off x="6096000" y="5181600"/>
            <a:ext cx="1127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Times New Roman" pitchFamily="18" charset="0"/>
              </a:rPr>
              <a:t>Potetmos</a:t>
            </a:r>
          </a:p>
        </p:txBody>
      </p:sp>
      <p:sp>
        <p:nvSpPr>
          <p:cNvPr id="25620" name="Text Box 19"/>
          <p:cNvSpPr txBox="1">
            <a:spLocks noChangeArrowheads="1"/>
          </p:cNvSpPr>
          <p:nvPr/>
        </p:nvSpPr>
        <p:spPr bwMode="auto">
          <a:xfrm>
            <a:off x="4284663" y="5084763"/>
            <a:ext cx="7381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Times New Roman" pitchFamily="18" charset="0"/>
              </a:rPr>
              <a:t>Hvit</a:t>
            </a:r>
          </a:p>
          <a:p>
            <a:r>
              <a:rPr lang="nb-NO" altLang="nb-NO" sz="2000">
                <a:latin typeface="Times New Roman" pitchFamily="18" charset="0"/>
              </a:rPr>
              <a:t>Ris</a:t>
            </a:r>
          </a:p>
          <a:p>
            <a:endParaRPr lang="nb-NO" altLang="nb-NO" sz="3200">
              <a:latin typeface="Comic Sans MS" pitchFamily="66" charset="0"/>
            </a:endParaRPr>
          </a:p>
        </p:txBody>
      </p:sp>
      <p:sp>
        <p:nvSpPr>
          <p:cNvPr id="25621" name="Text Box 20"/>
          <p:cNvSpPr txBox="1">
            <a:spLocks noChangeArrowheads="1"/>
          </p:cNvSpPr>
          <p:nvPr/>
        </p:nvSpPr>
        <p:spPr bwMode="auto">
          <a:xfrm>
            <a:off x="4495800" y="2971800"/>
            <a:ext cx="10683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
              </a:spcBef>
            </a:pPr>
            <a:r>
              <a:rPr lang="nb-NO" altLang="nb-NO" sz="2000"/>
              <a:t>Mellom-</a:t>
            </a:r>
          </a:p>
          <a:p>
            <a:pPr>
              <a:spcBef>
                <a:spcPct val="5000"/>
              </a:spcBef>
            </a:pPr>
            <a:r>
              <a:rPr lang="nb-NO" altLang="nb-NO" sz="2000"/>
              <a:t>grovt</a:t>
            </a:r>
          </a:p>
        </p:txBody>
      </p:sp>
      <p:sp>
        <p:nvSpPr>
          <p:cNvPr id="25622" name="Rectangle 21"/>
          <p:cNvSpPr>
            <a:spLocks noGrp="1" noChangeArrowheads="1"/>
          </p:cNvSpPr>
          <p:nvPr>
            <p:ph type="title"/>
          </p:nvPr>
        </p:nvSpPr>
        <p:spPr>
          <a:xfrm>
            <a:off x="611188" y="731838"/>
            <a:ext cx="8137525" cy="508000"/>
          </a:xfrm>
        </p:spPr>
        <p:txBody>
          <a:bodyPr/>
          <a:lstStyle/>
          <a:p>
            <a:r>
              <a:rPr lang="nb-NO" altLang="nb-NO" smtClean="0">
                <a:solidFill>
                  <a:schemeClr val="accent2"/>
                </a:solidFill>
              </a:rPr>
              <a:t>Metthet som varer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dir_pptmal_enkel">
  <a:themeElements>
    <a:clrScheme name="SHdir_pptmal_enk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Hdir_pptmal_enke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Hdir_pptmal_enk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Hdir_pptmal_enk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Hdir_pptmal_enk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Hdir_pptmal_enk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Hdir_pptmal_enk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Hdir_pptmal_enk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Hdir_pptmal_enke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Hdir_pptmal_enk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Hdir_pptmal_enk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Hdir_pptmal_enk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Hdir_pptmal_enk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Hdir_pptmal_enk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E1FE3683731FC4698A7CE6B8DF426FB" ma:contentTypeVersion="1" ma:contentTypeDescription="Opprett et nytt dokument." ma:contentTypeScope="" ma:versionID="1aa839f3bdcca6d6c4cf788e53094610">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9BEF023-E3C5-4B8F-BBC8-ED0F496FD63D}">
  <ds:schemaRefs>
    <ds:schemaRef ds:uri="http://schemas.microsoft.com/office/2006/metadata/longProperties"/>
  </ds:schemaRefs>
</ds:datastoreItem>
</file>

<file path=customXml/itemProps2.xml><?xml version="1.0" encoding="utf-8"?>
<ds:datastoreItem xmlns:ds="http://schemas.openxmlformats.org/officeDocument/2006/customXml" ds:itemID="{2FD20356-DFB4-4079-BF98-829D53CD97BC}">
  <ds:schemaRefs>
    <ds:schemaRef ds:uri="http://schemas.microsoft.com/sharepoint/v3/contenttype/forms"/>
  </ds:schemaRefs>
</ds:datastoreItem>
</file>

<file path=customXml/itemProps3.xml><?xml version="1.0" encoding="utf-8"?>
<ds:datastoreItem xmlns:ds="http://schemas.openxmlformats.org/officeDocument/2006/customXml" ds:itemID="{A3AE01BF-93C7-4F75-9E1B-72B7A6CD8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E31CF50-E7A1-48AF-ABA1-82413D25EC08}">
  <ds:schemaRefs>
    <ds:schemaRef ds:uri="http://purl.org/dc/elements/1.1/"/>
    <ds:schemaRef ds:uri="http://schemas.microsoft.com/office/2006/documentManagement/types"/>
    <ds:schemaRef ds:uri="http://www.w3.org/XML/1998/namespace"/>
    <ds:schemaRef ds:uri="http://schemas.microsoft.com/sharepoint/v3"/>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Lysark-no</Template>
  <TotalTime>3573</TotalTime>
  <Words>2670</Words>
  <Application>Microsoft Office PowerPoint</Application>
  <PresentationFormat>Skjermfremvisning (4:3)</PresentationFormat>
  <Paragraphs>260</Paragraphs>
  <Slides>18</Slides>
  <Notes>18</Notes>
  <HiddenSlides>0</HiddenSlides>
  <MMClips>0</MMClips>
  <ScaleCrop>false</ScaleCrop>
  <HeadingPairs>
    <vt:vector size="4" baseType="variant">
      <vt:variant>
        <vt:lpstr>Tema</vt:lpstr>
      </vt:variant>
      <vt:variant>
        <vt:i4>1</vt:i4>
      </vt:variant>
      <vt:variant>
        <vt:lpstr>Lysbildetitler</vt:lpstr>
      </vt:variant>
      <vt:variant>
        <vt:i4>18</vt:i4>
      </vt:variant>
    </vt:vector>
  </HeadingPairs>
  <TitlesOfParts>
    <vt:vector size="19" baseType="lpstr">
      <vt:lpstr>SHdir_pptmal_enkel</vt:lpstr>
      <vt:lpstr>Kurstreff 2</vt:lpstr>
      <vt:lpstr>Målsettinger og motivasjon</vt:lpstr>
      <vt:lpstr>PowerPoint-presentasjon</vt:lpstr>
      <vt:lpstr>Heller……….              Enn….!</vt:lpstr>
      <vt:lpstr>Spis grove kornprodukter hver dag</vt:lpstr>
      <vt:lpstr>Slik kan det gjøres</vt:lpstr>
      <vt:lpstr>Grovhetsmerking brød</vt:lpstr>
      <vt:lpstr>Fargerikt og fiberrikt</vt:lpstr>
      <vt:lpstr>Metthet som varer</vt:lpstr>
      <vt:lpstr> Naturlig og tilsatt sukker</vt:lpstr>
      <vt:lpstr>Tilsatt sukker eksempel</vt:lpstr>
      <vt:lpstr>Hvilken frokostblanding velger du?</vt:lpstr>
      <vt:lpstr>Hva velger du til lunsj? </vt:lpstr>
      <vt:lpstr>DRIKKE</vt:lpstr>
      <vt:lpstr>Måltidsvaner</vt:lpstr>
      <vt:lpstr>Måltidets sammensetning - Tallerkenmodellen</vt:lpstr>
      <vt:lpstr>Oppsummering ”søte liv”/Heller enn…</vt:lpstr>
      <vt:lpstr>Hjemmeoppgaver til neste gang</vt:lpstr>
    </vt:vector>
  </TitlesOfParts>
  <Company>SHDIR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 MAT kursøkt 2 (ppt)</dc:title>
  <dc:creator>Kaja Lund-Iversen;Guro Berge Smedshaug</dc:creator>
  <cp:lastModifiedBy>Anna Naume Solem</cp:lastModifiedBy>
  <cp:revision>74</cp:revision>
  <dcterms:created xsi:type="dcterms:W3CDTF">2008-08-14T12:18:36Z</dcterms:created>
  <dcterms:modified xsi:type="dcterms:W3CDTF">2017-08-21T08:54:40Z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dirInterFellesMainLanguage">
    <vt:lpwstr/>
  </property>
  <property fmtid="{D5CDD505-2E9C-101B-9397-08002B2CF9AE}" pid="3" name="HdirInterFellesTema">
    <vt:lpwstr/>
  </property>
  <property fmtid="{D5CDD505-2E9C-101B-9397-08002B2CF9AE}" pid="4" name="j3dc69deab2e4c1b8e49b517619cfe21">
    <vt:lpwstr/>
  </property>
  <property fmtid="{D5CDD505-2E9C-101B-9397-08002B2CF9AE}" pid="5" name="n1c639b9675941b68cb46ecf436f4f54">
    <vt:lpwstr/>
  </property>
  <property fmtid="{D5CDD505-2E9C-101B-9397-08002B2CF9AE}" pid="6" name="HdirInterFellesHovedTema">
    <vt:lpwstr/>
  </property>
  <property fmtid="{D5CDD505-2E9C-101B-9397-08002B2CF9AE}" pid="7" name="f79717a20e7b4abba3524317f4e5a63d">
    <vt:lpwstr/>
  </property>
  <property fmtid="{D5CDD505-2E9C-101B-9397-08002B2CF9AE}" pid="8" name="TaxCatchAll">
    <vt:lpwstr/>
  </property>
</Properties>
</file>