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4"/>
  </p:notesMasterIdLst>
  <p:sldIdLst>
    <p:sldId id="396" r:id="rId5"/>
    <p:sldId id="319" r:id="rId6"/>
    <p:sldId id="410" r:id="rId7"/>
    <p:sldId id="342" r:id="rId8"/>
    <p:sldId id="343" r:id="rId9"/>
    <p:sldId id="344" r:id="rId10"/>
    <p:sldId id="345" r:id="rId11"/>
    <p:sldId id="346" r:id="rId12"/>
    <p:sldId id="347" r:id="rId13"/>
    <p:sldId id="348" r:id="rId14"/>
    <p:sldId id="349" r:id="rId15"/>
    <p:sldId id="350" r:id="rId16"/>
    <p:sldId id="402" r:id="rId17"/>
    <p:sldId id="353" r:id="rId18"/>
    <p:sldId id="351" r:id="rId19"/>
    <p:sldId id="354" r:id="rId20"/>
    <p:sldId id="397" r:id="rId21"/>
    <p:sldId id="403" r:id="rId22"/>
    <p:sldId id="356" r:id="rId23"/>
    <p:sldId id="357" r:id="rId24"/>
    <p:sldId id="307" r:id="rId25"/>
    <p:sldId id="359" r:id="rId26"/>
    <p:sldId id="360" r:id="rId27"/>
    <p:sldId id="301" r:id="rId28"/>
    <p:sldId id="404" r:id="rId29"/>
    <p:sldId id="362" r:id="rId30"/>
    <p:sldId id="394" r:id="rId31"/>
    <p:sldId id="395" r:id="rId32"/>
    <p:sldId id="409" r:id="rId33"/>
    <p:sldId id="367" r:id="rId34"/>
    <p:sldId id="391" r:id="rId35"/>
    <p:sldId id="390" r:id="rId36"/>
    <p:sldId id="389" r:id="rId37"/>
    <p:sldId id="370" r:id="rId38"/>
    <p:sldId id="405" r:id="rId39"/>
    <p:sldId id="393" r:id="rId40"/>
    <p:sldId id="372" r:id="rId41"/>
    <p:sldId id="373" r:id="rId42"/>
    <p:sldId id="406" r:id="rId43"/>
    <p:sldId id="374" r:id="rId44"/>
    <p:sldId id="401" r:id="rId45"/>
    <p:sldId id="407" r:id="rId46"/>
    <p:sldId id="375" r:id="rId47"/>
    <p:sldId id="376" r:id="rId48"/>
    <p:sldId id="377" r:id="rId49"/>
    <p:sldId id="385" r:id="rId50"/>
    <p:sldId id="408" r:id="rId51"/>
    <p:sldId id="399" r:id="rId52"/>
    <p:sldId id="340" r:id="rId53"/>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3847B5-2EFC-1E82-B3A6-62C810910996}" name="Ann-Magrit Lona" initials="AL" userId="S::ann-magrit.lona@helsedir.no::55bfc176-40a9-4563-839d-bbf76c067506" providerId="AD"/>
  <p188:author id="{E31C43D9-9DBD-5EC4-AF5A-2A09459C5284}" name="Ann-Magrit Lona" initials="AML" userId="S::Ann-Magrit.Lona@fhi.no::7c298ef6-51c7-473a-be11-db71ff6ab55a" providerId="AD"/>
  <p188:author id="{D57BF9E9-3D39-7E1B-0F01-ECFB0E12497F}" name="beatefossum.loland@fhi.no" initials="be" userId="S::urn:spo:guest#beatefossum.loland@fhi.no::"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15169"/>
    <a:srgbClr val="037FA4"/>
    <a:srgbClr val="F8F06D"/>
    <a:srgbClr val="F8EAD1"/>
    <a:srgbClr val="F9EAD1"/>
    <a:srgbClr val="136A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009035-B0BE-40DB-8BC7-F1CFFF90A7FE}" v="20" dt="2024-04-23T12:11:54.389"/>
    <p1510:client id="{32CB7510-827E-9ACC-7F11-58D97AC00C04}" v="4" dt="2024-04-23T12:43:48.180"/>
    <p1510:client id="{52C52F07-0BAE-315B-551C-95EA3E978680}" v="126" dt="2024-04-23T13:16:29.640"/>
    <p1510:client id="{9E64CE8C-AAA9-4F93-9410-69CB276A6FB8}" v="141" dt="2024-04-23T12:31:35.921"/>
    <p1510:client id="{D1B451F6-FEDB-80B4-5446-0F40C0FB55D3}" v="28" dt="2024-04-23T12:48:50.6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396"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BC9737-4780-CE46-9B31-9D7E33D581BD}" type="doc">
      <dgm:prSet loTypeId="urn:microsoft.com/office/officeart/2005/8/layout/hChevron3" loCatId="" qsTypeId="urn:microsoft.com/office/officeart/2005/8/quickstyle/simple1" qsCatId="simple" csTypeId="urn:microsoft.com/office/officeart/2005/8/colors/colorful2" csCatId="colorful" phldr="1"/>
      <dgm:spPr/>
    </dgm:pt>
    <dgm:pt modelId="{6762A43C-ADFF-284D-9521-AC085CC649DA}">
      <dgm:prSet phldrT="[Tekst]"/>
      <dgm:spPr/>
      <dgm:t>
        <a:bodyPr/>
        <a:lstStyle/>
        <a:p>
          <a:pPr rtl="0"/>
          <a:r>
            <a:rPr lang="nb-NO" b="0" i="0" u="none">
              <a:latin typeface="Roboto"/>
              <a:ea typeface="Roboto"/>
              <a:cs typeface="Roboto"/>
            </a:rPr>
            <a:t>Fra1-3 uker etter fødsel</a:t>
          </a:r>
        </a:p>
      </dgm:t>
    </dgm:pt>
    <dgm:pt modelId="{AB00B85B-8EF4-6340-B18D-2547CDC69CD5}" type="parTrans" cxnId="{AC778F70-5547-8E41-9877-C96CDF9C8D51}">
      <dgm:prSet/>
      <dgm:spPr/>
      <dgm:t>
        <a:bodyPr/>
        <a:lstStyle/>
        <a:p>
          <a:endParaRPr lang="nb-NO"/>
        </a:p>
      </dgm:t>
    </dgm:pt>
    <dgm:pt modelId="{F0CF1190-3C81-7F4A-BB99-85DC7D1C2C63}" type="sibTrans" cxnId="{AC778F70-5547-8E41-9877-C96CDF9C8D51}">
      <dgm:prSet/>
      <dgm:spPr/>
      <dgm:t>
        <a:bodyPr/>
        <a:lstStyle/>
        <a:p>
          <a:endParaRPr lang="nb-NO"/>
        </a:p>
      </dgm:t>
    </dgm:pt>
    <dgm:pt modelId="{1B8248FB-3D58-7149-96F1-513947114A5C}">
      <dgm:prSet phldrT="[Tekst]" custT="1"/>
      <dgm:spPr/>
      <dgm:t>
        <a:bodyPr/>
        <a:lstStyle/>
        <a:p>
          <a:r>
            <a:rPr lang="nb-NO" sz="2800">
              <a:latin typeface="Roboto"/>
              <a:ea typeface="Roboto"/>
              <a:cs typeface="Roboto"/>
            </a:rPr>
            <a:t>Råmelk (</a:t>
          </a:r>
          <a:r>
            <a:rPr lang="nb-NO" sz="2800" err="1">
              <a:latin typeface="Roboto"/>
              <a:ea typeface="Roboto"/>
              <a:cs typeface="Roboto"/>
            </a:rPr>
            <a:t>kolostrum</a:t>
          </a:r>
          <a:r>
            <a:rPr lang="nb-NO" sz="2800">
              <a:latin typeface="Roboto"/>
              <a:ea typeface="Roboto"/>
              <a:cs typeface="Roboto"/>
            </a:rPr>
            <a:t>)</a:t>
          </a:r>
          <a:endParaRPr lang="nb-NO" sz="2800">
            <a:latin typeface="Roboto"/>
            <a:ea typeface="Calibri Light" panose="020F0302020204030204"/>
            <a:cs typeface="Calibri Light" panose="020F0302020204030204"/>
          </a:endParaRPr>
        </a:p>
      </dgm:t>
    </dgm:pt>
    <dgm:pt modelId="{3A9A1DC5-991F-E84A-882B-F1C2CABB55CD}" type="parTrans" cxnId="{BA974C7C-F695-8041-A217-ECC4A84E37EF}">
      <dgm:prSet/>
      <dgm:spPr/>
      <dgm:t>
        <a:bodyPr/>
        <a:lstStyle/>
        <a:p>
          <a:endParaRPr lang="nb-NO"/>
        </a:p>
      </dgm:t>
    </dgm:pt>
    <dgm:pt modelId="{41D986C3-A198-8A40-BF97-D6C9B9E3E9D0}" type="sibTrans" cxnId="{BA974C7C-F695-8041-A217-ECC4A84E37EF}">
      <dgm:prSet/>
      <dgm:spPr/>
      <dgm:t>
        <a:bodyPr/>
        <a:lstStyle/>
        <a:p>
          <a:endParaRPr lang="nb-NO"/>
        </a:p>
      </dgm:t>
    </dgm:pt>
    <dgm:pt modelId="{44F3F08A-FCDC-0540-8746-79ED4E6A4B1A}">
      <dgm:prSet custT="1"/>
      <dgm:spPr/>
      <dgm:t>
        <a:bodyPr/>
        <a:lstStyle/>
        <a:p>
          <a:pPr rtl="0"/>
          <a:r>
            <a:rPr lang="nb-NO" sz="2200" b="0" i="0" u="none">
              <a:latin typeface="Roboto"/>
              <a:ea typeface="Roboto"/>
              <a:cs typeface="Roboto"/>
            </a:rPr>
            <a:t>I graviditet og de første dagene etter fødsel</a:t>
          </a:r>
        </a:p>
      </dgm:t>
    </dgm:pt>
    <dgm:pt modelId="{31B0141E-E4BB-CC45-9C98-A76FD1FB189F}" type="parTrans" cxnId="{6414CF7C-837B-174B-9371-DAED519ADA0C}">
      <dgm:prSet/>
      <dgm:spPr/>
      <dgm:t>
        <a:bodyPr/>
        <a:lstStyle/>
        <a:p>
          <a:endParaRPr lang="nb-NO"/>
        </a:p>
      </dgm:t>
    </dgm:pt>
    <dgm:pt modelId="{4B453051-24B5-A84F-8FEA-74352ED6732C}" type="sibTrans" cxnId="{6414CF7C-837B-174B-9371-DAED519ADA0C}">
      <dgm:prSet/>
      <dgm:spPr/>
      <dgm:t>
        <a:bodyPr/>
        <a:lstStyle/>
        <a:p>
          <a:endParaRPr lang="nb-NO"/>
        </a:p>
      </dgm:t>
    </dgm:pt>
    <dgm:pt modelId="{C13348D2-2B66-2549-A504-067EABAECC48}">
      <dgm:prSet phldrT="[Tekst]"/>
      <dgm:spPr/>
      <dgm:t>
        <a:bodyPr/>
        <a:lstStyle/>
        <a:p>
          <a:pPr>
            <a:buFont typeface="Arial" panose="020B0604020202020204" pitchFamily="34" charset="0"/>
            <a:buChar char="•"/>
          </a:pPr>
          <a:r>
            <a:rPr lang="nb-NO" b="0" i="0" u="none">
              <a:latin typeface="Roboto"/>
              <a:ea typeface="Roboto"/>
              <a:cs typeface="Roboto"/>
            </a:rPr>
            <a:t>Fra 2-5 dager etter fødsel</a:t>
          </a:r>
          <a:r>
            <a:rPr lang="en-US" b="0" i="0">
              <a:latin typeface="Roboto"/>
              <a:ea typeface="Roboto"/>
              <a:cs typeface="Roboto"/>
            </a:rPr>
            <a:t>​</a:t>
          </a:r>
          <a:endParaRPr lang="nb-NO">
            <a:latin typeface="Roboto"/>
            <a:ea typeface="Roboto"/>
            <a:cs typeface="Roboto"/>
          </a:endParaRPr>
        </a:p>
      </dgm:t>
    </dgm:pt>
    <dgm:pt modelId="{31BF639C-2C0A-1443-B0C7-D258033B3009}" type="parTrans" cxnId="{33A0C3EF-808B-4946-80D1-D626C027F9A8}">
      <dgm:prSet/>
      <dgm:spPr/>
      <dgm:t>
        <a:bodyPr/>
        <a:lstStyle/>
        <a:p>
          <a:endParaRPr lang="nb-NO"/>
        </a:p>
      </dgm:t>
    </dgm:pt>
    <dgm:pt modelId="{71664430-1AD3-1A45-8539-9658EF42F707}" type="sibTrans" cxnId="{33A0C3EF-808B-4946-80D1-D626C027F9A8}">
      <dgm:prSet/>
      <dgm:spPr/>
      <dgm:t>
        <a:bodyPr/>
        <a:lstStyle/>
        <a:p>
          <a:endParaRPr lang="nb-NO"/>
        </a:p>
      </dgm:t>
    </dgm:pt>
    <dgm:pt modelId="{11970585-BFDE-4AF1-A276-E16E394FF13A}">
      <dgm:prSet phldr="0"/>
      <dgm:spPr/>
      <dgm:t>
        <a:bodyPr/>
        <a:lstStyle/>
        <a:p>
          <a:r>
            <a:rPr lang="nb-NO">
              <a:latin typeface="Roboto"/>
              <a:ea typeface="Roboto"/>
              <a:cs typeface="Roboto"/>
            </a:rPr>
            <a:t>Moden melk</a:t>
          </a:r>
          <a:endParaRPr lang="en-US">
            <a:latin typeface="Roboto"/>
            <a:ea typeface="Roboto"/>
            <a:cs typeface="Roboto"/>
          </a:endParaRPr>
        </a:p>
      </dgm:t>
    </dgm:pt>
    <dgm:pt modelId="{61B7E405-28A7-405B-ADAD-37A28A027E8C}" type="parTrans" cxnId="{B4A7D6A3-D0AF-477D-9D65-DA6E055D43DF}">
      <dgm:prSet/>
      <dgm:spPr/>
      <dgm:t>
        <a:bodyPr/>
        <a:lstStyle/>
        <a:p>
          <a:endParaRPr lang="nb-NO"/>
        </a:p>
      </dgm:t>
    </dgm:pt>
    <dgm:pt modelId="{B2734864-695E-451E-B90A-004AE80AF9DF}" type="sibTrans" cxnId="{B4A7D6A3-D0AF-477D-9D65-DA6E055D43DF}">
      <dgm:prSet/>
      <dgm:spPr/>
      <dgm:t>
        <a:bodyPr/>
        <a:lstStyle/>
        <a:p>
          <a:endParaRPr lang="nb-NO"/>
        </a:p>
      </dgm:t>
    </dgm:pt>
    <dgm:pt modelId="{2B9AE94A-F549-4D58-AC36-ECDCDF364E2C}">
      <dgm:prSet phldr="0"/>
      <dgm:spPr/>
      <dgm:t>
        <a:bodyPr/>
        <a:lstStyle/>
        <a:p>
          <a:r>
            <a:rPr lang="nb-NO" b="0" i="0" u="none">
              <a:latin typeface="Roboto"/>
              <a:ea typeface="Roboto"/>
              <a:cs typeface="Roboto"/>
            </a:rPr>
            <a:t>Overgangsmelk</a:t>
          </a:r>
          <a:endParaRPr lang="en-US">
            <a:latin typeface="Roboto"/>
            <a:ea typeface="Roboto"/>
            <a:cs typeface="Roboto"/>
          </a:endParaRPr>
        </a:p>
      </dgm:t>
    </dgm:pt>
    <dgm:pt modelId="{8E90911B-A9E7-4F89-9CBB-8B318072E304}" type="parTrans" cxnId="{EF341C1D-8004-427B-A5E9-451CA739AF82}">
      <dgm:prSet/>
      <dgm:spPr/>
      <dgm:t>
        <a:bodyPr/>
        <a:lstStyle/>
        <a:p>
          <a:endParaRPr lang="nb-NO"/>
        </a:p>
      </dgm:t>
    </dgm:pt>
    <dgm:pt modelId="{B891FAA4-F7DB-46E5-BCDA-089B48EF7068}" type="sibTrans" cxnId="{EF341C1D-8004-427B-A5E9-451CA739AF82}">
      <dgm:prSet/>
      <dgm:spPr/>
      <dgm:t>
        <a:bodyPr/>
        <a:lstStyle/>
        <a:p>
          <a:endParaRPr lang="nb-NO"/>
        </a:p>
      </dgm:t>
    </dgm:pt>
    <dgm:pt modelId="{0BF797C3-10C7-412F-BA0F-C44183D9584B}">
      <dgm:prSet phldr="0"/>
      <dgm:spPr/>
      <dgm:t>
        <a:bodyPr/>
        <a:lstStyle/>
        <a:p>
          <a:r>
            <a:rPr lang="nb-NO" b="0" i="0" u="none">
              <a:latin typeface="Roboto"/>
              <a:ea typeface="Roboto"/>
              <a:cs typeface="Roboto"/>
            </a:rPr>
            <a:t>Endrer seg i løpet av måltidet, døgnet og ammeperioden</a:t>
          </a:r>
          <a:endParaRPr lang="en-US">
            <a:latin typeface="Roboto"/>
          </a:endParaRPr>
        </a:p>
      </dgm:t>
    </dgm:pt>
    <dgm:pt modelId="{97C64C6C-2C08-47C8-B7D6-3E80C0E2FED8}" type="parTrans" cxnId="{58590750-4798-4BB2-89C3-0DBA2DF0BEAB}">
      <dgm:prSet/>
      <dgm:spPr/>
      <dgm:t>
        <a:bodyPr/>
        <a:lstStyle/>
        <a:p>
          <a:endParaRPr lang="nb-NO"/>
        </a:p>
      </dgm:t>
    </dgm:pt>
    <dgm:pt modelId="{24EADCE7-EFE4-4936-BE50-6A17C7223E79}" type="sibTrans" cxnId="{58590750-4798-4BB2-89C3-0DBA2DF0BEAB}">
      <dgm:prSet/>
      <dgm:spPr/>
      <dgm:t>
        <a:bodyPr/>
        <a:lstStyle/>
        <a:p>
          <a:endParaRPr lang="nb-NO"/>
        </a:p>
      </dgm:t>
    </dgm:pt>
    <dgm:pt modelId="{F3FBEBBC-2345-6144-AD4A-3D854C784BA6}" type="pres">
      <dgm:prSet presAssocID="{FCBC9737-4780-CE46-9B31-9D7E33D581BD}" presName="Name0" presStyleCnt="0">
        <dgm:presLayoutVars>
          <dgm:dir/>
          <dgm:resizeHandles val="exact"/>
        </dgm:presLayoutVars>
      </dgm:prSet>
      <dgm:spPr/>
    </dgm:pt>
    <dgm:pt modelId="{77E5326E-F5D3-E54B-ACE2-ADEE2408AB66}" type="pres">
      <dgm:prSet presAssocID="{1B8248FB-3D58-7149-96F1-513947114A5C}" presName="parAndChTx" presStyleLbl="node1" presStyleIdx="0" presStyleCnt="3">
        <dgm:presLayoutVars>
          <dgm:bulletEnabled val="1"/>
        </dgm:presLayoutVars>
      </dgm:prSet>
      <dgm:spPr/>
    </dgm:pt>
    <dgm:pt modelId="{3114FCFF-AC13-DA4C-B8B8-3E5B613DEA69}" type="pres">
      <dgm:prSet presAssocID="{41D986C3-A198-8A40-BF97-D6C9B9E3E9D0}" presName="parAndChSpace" presStyleCnt="0"/>
      <dgm:spPr/>
    </dgm:pt>
    <dgm:pt modelId="{2C9D88B0-B1E1-4007-8F96-E3C41D051887}" type="pres">
      <dgm:prSet presAssocID="{2B9AE94A-F549-4D58-AC36-ECDCDF364E2C}" presName="parAndChTx" presStyleLbl="node1" presStyleIdx="1" presStyleCnt="3">
        <dgm:presLayoutVars>
          <dgm:bulletEnabled val="1"/>
        </dgm:presLayoutVars>
      </dgm:prSet>
      <dgm:spPr/>
    </dgm:pt>
    <dgm:pt modelId="{FB01B2EA-2881-4323-988D-FD0A2706E37F}" type="pres">
      <dgm:prSet presAssocID="{B891FAA4-F7DB-46E5-BCDA-089B48EF7068}" presName="parAndChSpace" presStyleCnt="0"/>
      <dgm:spPr/>
    </dgm:pt>
    <dgm:pt modelId="{4C9A97AC-CEA5-4A04-B86F-522C28662178}" type="pres">
      <dgm:prSet presAssocID="{11970585-BFDE-4AF1-A276-E16E394FF13A}" presName="parAndChTx" presStyleLbl="node1" presStyleIdx="2" presStyleCnt="3">
        <dgm:presLayoutVars>
          <dgm:bulletEnabled val="1"/>
        </dgm:presLayoutVars>
      </dgm:prSet>
      <dgm:spPr/>
    </dgm:pt>
  </dgm:ptLst>
  <dgm:cxnLst>
    <dgm:cxn modelId="{EF341C1D-8004-427B-A5E9-451CA739AF82}" srcId="{FCBC9737-4780-CE46-9B31-9D7E33D581BD}" destId="{2B9AE94A-F549-4D58-AC36-ECDCDF364E2C}" srcOrd="1" destOrd="0" parTransId="{8E90911B-A9E7-4F89-9CBB-8B318072E304}" sibTransId="{B891FAA4-F7DB-46E5-BCDA-089B48EF7068}"/>
    <dgm:cxn modelId="{EED93830-FFE5-49C1-B5AB-6876F47D4082}" type="presOf" srcId="{2B9AE94A-F549-4D58-AC36-ECDCDF364E2C}" destId="{2C9D88B0-B1E1-4007-8F96-E3C41D051887}" srcOrd="0" destOrd="0" presId="urn:microsoft.com/office/officeart/2005/8/layout/hChevron3"/>
    <dgm:cxn modelId="{16A08C32-5BE6-460C-A9E8-D7214B502808}" type="presOf" srcId="{0BF797C3-10C7-412F-BA0F-C44183D9584B}" destId="{4C9A97AC-CEA5-4A04-B86F-522C28662178}" srcOrd="0" destOrd="2" presId="urn:microsoft.com/office/officeart/2005/8/layout/hChevron3"/>
    <dgm:cxn modelId="{40B1FF35-AC0B-492F-B5D4-239F2572A399}" type="presOf" srcId="{44F3F08A-FCDC-0540-8746-79ED4E6A4B1A}" destId="{77E5326E-F5D3-E54B-ACE2-ADEE2408AB66}" srcOrd="0" destOrd="1" presId="urn:microsoft.com/office/officeart/2005/8/layout/hChevron3"/>
    <dgm:cxn modelId="{58590750-4798-4BB2-89C3-0DBA2DF0BEAB}" srcId="{11970585-BFDE-4AF1-A276-E16E394FF13A}" destId="{0BF797C3-10C7-412F-BA0F-C44183D9584B}" srcOrd="1" destOrd="0" parTransId="{97C64C6C-2C08-47C8-B7D6-3E80C0E2FED8}" sibTransId="{24EADCE7-EFE4-4936-BE50-6A17C7223E79}"/>
    <dgm:cxn modelId="{AC778F70-5547-8E41-9877-C96CDF9C8D51}" srcId="{11970585-BFDE-4AF1-A276-E16E394FF13A}" destId="{6762A43C-ADFF-284D-9521-AC085CC649DA}" srcOrd="0" destOrd="0" parTransId="{AB00B85B-8EF4-6340-B18D-2547CDC69CD5}" sibTransId="{F0CF1190-3C81-7F4A-BB99-85DC7D1C2C63}"/>
    <dgm:cxn modelId="{BA974C7C-F695-8041-A217-ECC4A84E37EF}" srcId="{FCBC9737-4780-CE46-9B31-9D7E33D581BD}" destId="{1B8248FB-3D58-7149-96F1-513947114A5C}" srcOrd="0" destOrd="0" parTransId="{3A9A1DC5-991F-E84A-882B-F1C2CABB55CD}" sibTransId="{41D986C3-A198-8A40-BF97-D6C9B9E3E9D0}"/>
    <dgm:cxn modelId="{6414CF7C-837B-174B-9371-DAED519ADA0C}" srcId="{1B8248FB-3D58-7149-96F1-513947114A5C}" destId="{44F3F08A-FCDC-0540-8746-79ED4E6A4B1A}" srcOrd="0" destOrd="0" parTransId="{31B0141E-E4BB-CC45-9C98-A76FD1FB189F}" sibTransId="{4B453051-24B5-A84F-8FEA-74352ED6732C}"/>
    <dgm:cxn modelId="{B61BF185-B2B8-4035-AAFD-713BF798DEBB}" type="presOf" srcId="{6762A43C-ADFF-284D-9521-AC085CC649DA}" destId="{4C9A97AC-CEA5-4A04-B86F-522C28662178}" srcOrd="0" destOrd="1" presId="urn:microsoft.com/office/officeart/2005/8/layout/hChevron3"/>
    <dgm:cxn modelId="{1F607595-D6ED-4344-9CE3-FD6E44498252}" type="presOf" srcId="{C13348D2-2B66-2549-A504-067EABAECC48}" destId="{2C9D88B0-B1E1-4007-8F96-E3C41D051887}" srcOrd="0" destOrd="1" presId="urn:microsoft.com/office/officeart/2005/8/layout/hChevron3"/>
    <dgm:cxn modelId="{B4A7D6A3-D0AF-477D-9D65-DA6E055D43DF}" srcId="{FCBC9737-4780-CE46-9B31-9D7E33D581BD}" destId="{11970585-BFDE-4AF1-A276-E16E394FF13A}" srcOrd="2" destOrd="0" parTransId="{61B7E405-28A7-405B-ADAD-37A28A027E8C}" sibTransId="{B2734864-695E-451E-B90A-004AE80AF9DF}"/>
    <dgm:cxn modelId="{F1AEDAAD-4690-3D45-B20C-6B7F18ED0FB5}" type="presOf" srcId="{FCBC9737-4780-CE46-9B31-9D7E33D581BD}" destId="{F3FBEBBC-2345-6144-AD4A-3D854C784BA6}" srcOrd="0" destOrd="0" presId="urn:microsoft.com/office/officeart/2005/8/layout/hChevron3"/>
    <dgm:cxn modelId="{711CB5B9-662B-47D5-BDF1-44B48F0DA40E}" type="presOf" srcId="{1B8248FB-3D58-7149-96F1-513947114A5C}" destId="{77E5326E-F5D3-E54B-ACE2-ADEE2408AB66}" srcOrd="0" destOrd="0" presId="urn:microsoft.com/office/officeart/2005/8/layout/hChevron3"/>
    <dgm:cxn modelId="{33A0C3EF-808B-4946-80D1-D626C027F9A8}" srcId="{2B9AE94A-F549-4D58-AC36-ECDCDF364E2C}" destId="{C13348D2-2B66-2549-A504-067EABAECC48}" srcOrd="0" destOrd="0" parTransId="{31BF639C-2C0A-1443-B0C7-D258033B3009}" sibTransId="{71664430-1AD3-1A45-8539-9658EF42F707}"/>
    <dgm:cxn modelId="{C410B2FB-6073-408D-B79A-715CC544561F}" type="presOf" srcId="{11970585-BFDE-4AF1-A276-E16E394FF13A}" destId="{4C9A97AC-CEA5-4A04-B86F-522C28662178}" srcOrd="0" destOrd="0" presId="urn:microsoft.com/office/officeart/2005/8/layout/hChevron3"/>
    <dgm:cxn modelId="{20AEE78C-A7B8-48E5-A44A-41438A1535AB}" type="presParOf" srcId="{F3FBEBBC-2345-6144-AD4A-3D854C784BA6}" destId="{77E5326E-F5D3-E54B-ACE2-ADEE2408AB66}" srcOrd="0" destOrd="0" presId="urn:microsoft.com/office/officeart/2005/8/layout/hChevron3"/>
    <dgm:cxn modelId="{D6E27F13-16C6-4ACA-8666-8FCA417F8CD8}" type="presParOf" srcId="{F3FBEBBC-2345-6144-AD4A-3D854C784BA6}" destId="{3114FCFF-AC13-DA4C-B8B8-3E5B613DEA69}" srcOrd="1" destOrd="0" presId="urn:microsoft.com/office/officeart/2005/8/layout/hChevron3"/>
    <dgm:cxn modelId="{742C302A-EFC9-4040-B626-26D68D3D68EC}" type="presParOf" srcId="{F3FBEBBC-2345-6144-AD4A-3D854C784BA6}" destId="{2C9D88B0-B1E1-4007-8F96-E3C41D051887}" srcOrd="2" destOrd="0" presId="urn:microsoft.com/office/officeart/2005/8/layout/hChevron3"/>
    <dgm:cxn modelId="{7FEED806-94BB-4C6D-89ED-534854FFEFE3}" type="presParOf" srcId="{F3FBEBBC-2345-6144-AD4A-3D854C784BA6}" destId="{FB01B2EA-2881-4323-988D-FD0A2706E37F}" srcOrd="3" destOrd="0" presId="urn:microsoft.com/office/officeart/2005/8/layout/hChevron3"/>
    <dgm:cxn modelId="{06D3007F-D5BC-429E-A3CA-9A865AAF4367}" type="presParOf" srcId="{F3FBEBBC-2345-6144-AD4A-3D854C784BA6}" destId="{4C9A97AC-CEA5-4A04-B86F-522C28662178}"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5326E-F5D3-E54B-ACE2-ADEE2408AB66}">
      <dsp:nvSpPr>
        <dsp:cNvPr id="0" name=""/>
        <dsp:cNvSpPr/>
      </dsp:nvSpPr>
      <dsp:spPr>
        <a:xfrm>
          <a:off x="5009" y="0"/>
          <a:ext cx="4380812" cy="2796962"/>
        </a:xfrm>
        <a:prstGeom prst="homePlate">
          <a:avLst>
            <a:gd name="adj" fmla="val 2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545" tIns="71120" rIns="618181" bIns="71120" numCol="1" spcCol="1270" anchor="t" anchorCtr="0">
          <a:noAutofit/>
        </a:bodyPr>
        <a:lstStyle/>
        <a:p>
          <a:pPr marL="0" lvl="0" indent="0" algn="l" defTabSz="1244600">
            <a:lnSpc>
              <a:spcPct val="90000"/>
            </a:lnSpc>
            <a:spcBef>
              <a:spcPct val="0"/>
            </a:spcBef>
            <a:spcAft>
              <a:spcPct val="35000"/>
            </a:spcAft>
            <a:buNone/>
          </a:pPr>
          <a:r>
            <a:rPr lang="nb-NO" sz="2800" kern="1200">
              <a:latin typeface="Roboto"/>
              <a:ea typeface="Roboto"/>
              <a:cs typeface="Roboto"/>
            </a:rPr>
            <a:t>Råmelk (</a:t>
          </a:r>
          <a:r>
            <a:rPr lang="nb-NO" sz="2800" kern="1200" err="1">
              <a:latin typeface="Roboto"/>
              <a:ea typeface="Roboto"/>
              <a:cs typeface="Roboto"/>
            </a:rPr>
            <a:t>kolostrum</a:t>
          </a:r>
          <a:r>
            <a:rPr lang="nb-NO" sz="2800" kern="1200">
              <a:latin typeface="Roboto"/>
              <a:ea typeface="Roboto"/>
              <a:cs typeface="Roboto"/>
            </a:rPr>
            <a:t>)</a:t>
          </a:r>
          <a:endParaRPr lang="nb-NO" sz="2800" kern="1200">
            <a:latin typeface="Roboto"/>
            <a:ea typeface="Calibri Light" panose="020F0302020204030204"/>
            <a:cs typeface="Calibri Light" panose="020F0302020204030204"/>
          </a:endParaRPr>
        </a:p>
        <a:p>
          <a:pPr marL="228600" lvl="1" indent="-228600" algn="l" defTabSz="977900" rtl="0">
            <a:lnSpc>
              <a:spcPct val="90000"/>
            </a:lnSpc>
            <a:spcBef>
              <a:spcPct val="0"/>
            </a:spcBef>
            <a:spcAft>
              <a:spcPct val="15000"/>
            </a:spcAft>
            <a:buChar char="•"/>
          </a:pPr>
          <a:r>
            <a:rPr lang="nb-NO" sz="2200" b="0" i="0" u="none" kern="1200">
              <a:latin typeface="Roboto"/>
              <a:ea typeface="Roboto"/>
              <a:cs typeface="Roboto"/>
            </a:rPr>
            <a:t>I graviditet og de første dagene etter fødsel</a:t>
          </a:r>
        </a:p>
      </dsp:txBody>
      <dsp:txXfrm>
        <a:off x="5009" y="0"/>
        <a:ext cx="4031192" cy="2796962"/>
      </dsp:txXfrm>
    </dsp:sp>
    <dsp:sp modelId="{2C9D88B0-B1E1-4007-8F96-E3C41D051887}">
      <dsp:nvSpPr>
        <dsp:cNvPr id="0" name=""/>
        <dsp:cNvSpPr/>
      </dsp:nvSpPr>
      <dsp:spPr>
        <a:xfrm>
          <a:off x="3509659" y="0"/>
          <a:ext cx="4380812" cy="2796962"/>
        </a:xfrm>
        <a:prstGeom prst="chevron">
          <a:avLst>
            <a:gd name="adj" fmla="val 25000"/>
          </a:avLst>
        </a:prstGeom>
        <a:solidFill>
          <a:schemeClr val="accent2">
            <a:hueOff val="-16019"/>
            <a:satOff val="389"/>
            <a:lumOff val="57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545" tIns="76200" rIns="154545" bIns="76200" numCol="1" spcCol="1270" anchor="t" anchorCtr="0">
          <a:noAutofit/>
        </a:bodyPr>
        <a:lstStyle/>
        <a:p>
          <a:pPr marL="0" lvl="0" indent="0" algn="l" defTabSz="1333500">
            <a:lnSpc>
              <a:spcPct val="90000"/>
            </a:lnSpc>
            <a:spcBef>
              <a:spcPct val="0"/>
            </a:spcBef>
            <a:spcAft>
              <a:spcPct val="35000"/>
            </a:spcAft>
            <a:buNone/>
          </a:pPr>
          <a:r>
            <a:rPr lang="nb-NO" sz="3000" b="0" i="0" u="none" kern="1200">
              <a:latin typeface="Roboto"/>
              <a:ea typeface="Roboto"/>
              <a:cs typeface="Roboto"/>
            </a:rPr>
            <a:t>Overgangsmelk</a:t>
          </a:r>
          <a:endParaRPr lang="en-US" sz="3000" kern="1200">
            <a:latin typeface="Roboto"/>
            <a:ea typeface="Roboto"/>
            <a:cs typeface="Roboto"/>
          </a:endParaRPr>
        </a:p>
        <a:p>
          <a:pPr marL="228600" lvl="1" indent="-228600" algn="l" defTabSz="1022350">
            <a:lnSpc>
              <a:spcPct val="90000"/>
            </a:lnSpc>
            <a:spcBef>
              <a:spcPct val="0"/>
            </a:spcBef>
            <a:spcAft>
              <a:spcPct val="15000"/>
            </a:spcAft>
            <a:buFont typeface="Arial" panose="020B0604020202020204" pitchFamily="34" charset="0"/>
            <a:buChar char="•"/>
          </a:pPr>
          <a:r>
            <a:rPr lang="nb-NO" sz="2300" b="0" i="0" u="none" kern="1200">
              <a:latin typeface="Roboto"/>
              <a:ea typeface="Roboto"/>
              <a:cs typeface="Roboto"/>
            </a:rPr>
            <a:t>Fra 2-5 dager etter fødsel</a:t>
          </a:r>
          <a:r>
            <a:rPr lang="en-US" sz="2300" b="0" i="0" kern="1200">
              <a:latin typeface="Roboto"/>
              <a:ea typeface="Roboto"/>
              <a:cs typeface="Roboto"/>
            </a:rPr>
            <a:t>​</a:t>
          </a:r>
          <a:endParaRPr lang="nb-NO" sz="2300" kern="1200">
            <a:latin typeface="Roboto"/>
            <a:ea typeface="Roboto"/>
            <a:cs typeface="Roboto"/>
          </a:endParaRPr>
        </a:p>
      </dsp:txBody>
      <dsp:txXfrm>
        <a:off x="4208900" y="0"/>
        <a:ext cx="2982331" cy="2796962"/>
      </dsp:txXfrm>
    </dsp:sp>
    <dsp:sp modelId="{4C9A97AC-CEA5-4A04-B86F-522C28662178}">
      <dsp:nvSpPr>
        <dsp:cNvPr id="0" name=""/>
        <dsp:cNvSpPr/>
      </dsp:nvSpPr>
      <dsp:spPr>
        <a:xfrm>
          <a:off x="7014309" y="0"/>
          <a:ext cx="4380812" cy="2796962"/>
        </a:xfrm>
        <a:prstGeom prst="chevron">
          <a:avLst>
            <a:gd name="adj" fmla="val 25000"/>
          </a:avLst>
        </a:prstGeom>
        <a:solidFill>
          <a:schemeClr val="accent2">
            <a:hueOff val="-32037"/>
            <a:satOff val="777"/>
            <a:lumOff val="115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545" tIns="76200" rIns="154545" bIns="76200" numCol="1" spcCol="1270" anchor="t" anchorCtr="0">
          <a:noAutofit/>
        </a:bodyPr>
        <a:lstStyle/>
        <a:p>
          <a:pPr marL="0" lvl="0" indent="0" algn="l" defTabSz="1333500">
            <a:lnSpc>
              <a:spcPct val="90000"/>
            </a:lnSpc>
            <a:spcBef>
              <a:spcPct val="0"/>
            </a:spcBef>
            <a:spcAft>
              <a:spcPct val="35000"/>
            </a:spcAft>
            <a:buNone/>
          </a:pPr>
          <a:r>
            <a:rPr lang="nb-NO" sz="3000" kern="1200">
              <a:latin typeface="Roboto"/>
              <a:ea typeface="Roboto"/>
              <a:cs typeface="Roboto"/>
            </a:rPr>
            <a:t>Moden melk</a:t>
          </a:r>
          <a:endParaRPr lang="en-US" sz="3000" kern="1200">
            <a:latin typeface="Roboto"/>
            <a:ea typeface="Roboto"/>
            <a:cs typeface="Roboto"/>
          </a:endParaRPr>
        </a:p>
        <a:p>
          <a:pPr marL="228600" lvl="1" indent="-228600" algn="l" defTabSz="1022350" rtl="0">
            <a:lnSpc>
              <a:spcPct val="90000"/>
            </a:lnSpc>
            <a:spcBef>
              <a:spcPct val="0"/>
            </a:spcBef>
            <a:spcAft>
              <a:spcPct val="15000"/>
            </a:spcAft>
            <a:buChar char="•"/>
          </a:pPr>
          <a:r>
            <a:rPr lang="nb-NO" sz="2300" b="0" i="0" u="none" kern="1200">
              <a:latin typeface="Roboto"/>
              <a:ea typeface="Roboto"/>
              <a:cs typeface="Roboto"/>
            </a:rPr>
            <a:t>Fra1-3 uker etter fødsel</a:t>
          </a:r>
        </a:p>
        <a:p>
          <a:pPr marL="228600" lvl="1" indent="-228600" algn="l" defTabSz="1022350">
            <a:lnSpc>
              <a:spcPct val="90000"/>
            </a:lnSpc>
            <a:spcBef>
              <a:spcPct val="0"/>
            </a:spcBef>
            <a:spcAft>
              <a:spcPct val="15000"/>
            </a:spcAft>
            <a:buChar char="•"/>
          </a:pPr>
          <a:r>
            <a:rPr lang="nb-NO" sz="2300" b="0" i="0" u="none" kern="1200">
              <a:latin typeface="Roboto"/>
              <a:ea typeface="Roboto"/>
              <a:cs typeface="Roboto"/>
            </a:rPr>
            <a:t>Endrer seg i løpet av måltidet, døgnet og ammeperioden</a:t>
          </a:r>
          <a:endParaRPr lang="en-US" sz="2300" kern="1200">
            <a:latin typeface="Roboto"/>
          </a:endParaRPr>
        </a:p>
      </dsp:txBody>
      <dsp:txXfrm>
        <a:off x="7713550" y="0"/>
        <a:ext cx="2982331" cy="279696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DEAB89-3ED6-BA48-8C18-5986538B881E}" type="datetimeFigureOut">
              <a:rPr lang="nb-NO" smtClean="0"/>
              <a:t>23.04.2024</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219993-DBB6-024A-9B4C-46A2DD21F3A5}" type="slidenum">
              <a:rPr lang="nb-NO" smtClean="0"/>
              <a:t>‹#›</a:t>
            </a:fld>
            <a:endParaRPr lang="nb-NO"/>
          </a:p>
        </p:txBody>
      </p:sp>
    </p:spTree>
    <p:extLst>
      <p:ext uri="{BB962C8B-B14F-4D97-AF65-F5344CB8AC3E}">
        <p14:creationId xmlns:p14="http://schemas.microsoft.com/office/powerpoint/2010/main" val="1955215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ammehjelpen.no/kveldsuro/"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www.sst.dk/-/media/Udgivelser/2018/Amning-h%C3%A5ndbog-for-sundhedspersonale.ashx" TargetMode="External"/><Relationship Id="rId4" Type="http://schemas.openxmlformats.org/officeDocument/2006/relationships/hyperlink" Target="https://www.basisonline.org.uk/brains-biology-and-sleep/"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lub.no/om-barnedod/krybbedod/forebygging-av-krybbedod/sorg-for-forsvarlig-samsoving/"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hi.no/contentassets/520b19ca5e6c4e1d8fd99f1399e52d9c/skjema-gar-ammingen-bra_modre.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hi.no/contentassets/64135683dba84311becce5dd694c680c/2019-10-02-ti-trinn-for-vellykket-amming---lang.pdf"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www.basisonline.org.uk/brains-biology-and-sleep/" TargetMode="External"/><Relationship Id="rId4" Type="http://schemas.openxmlformats.org/officeDocument/2006/relationships/hyperlink" Target="https://www.sst.dk/-/media/Udgivelser/2018/Amning-h%C3%A5ndbog-for-sundhedspersonale.ashx"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ammehjelpen.no/"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www.helsenorge.no/spedbarn/spedbarnsmat-og-amming/" TargetMode="External"/><Relationship Id="rId4" Type="http://schemas.openxmlformats.org/officeDocument/2006/relationships/hyperlink" Target="https://tryggmammamedisin.no/"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hi.no/contentassets/8e05188ad2804d439fa83d9f948fb893/plakat-alle-ti-trinn.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Dette er </a:t>
            </a:r>
            <a:r>
              <a:rPr lang="en-US" err="1"/>
              <a:t>ment</a:t>
            </a:r>
            <a:r>
              <a:rPr lang="en-US"/>
              <a:t> </a:t>
            </a:r>
            <a:r>
              <a:rPr lang="en-US" err="1"/>
              <a:t>som</a:t>
            </a:r>
            <a:r>
              <a:rPr lang="en-US"/>
              <a:t> </a:t>
            </a:r>
            <a:r>
              <a:rPr lang="en-US" err="1"/>
              <a:t>informasjon</a:t>
            </a:r>
            <a:r>
              <a:rPr lang="en-US"/>
              <a:t> </a:t>
            </a:r>
            <a:r>
              <a:rPr lang="en-US" err="1"/>
              <a:t>til</a:t>
            </a:r>
            <a:r>
              <a:rPr lang="en-US"/>
              <a:t> deg </a:t>
            </a:r>
            <a:r>
              <a:rPr lang="en-US" err="1"/>
              <a:t>som</a:t>
            </a:r>
            <a:r>
              <a:rPr lang="en-US"/>
              <a:t> er </a:t>
            </a:r>
            <a:r>
              <a:rPr lang="en-US" err="1"/>
              <a:t>kursholder</a:t>
            </a:r>
            <a:r>
              <a:rPr lang="en-US"/>
              <a:t>. </a:t>
            </a:r>
            <a:r>
              <a:rPr lang="en-US" err="1"/>
              <a:t>Presentasjonen</a:t>
            </a:r>
            <a:r>
              <a:rPr lang="en-US"/>
              <a:t> starter </a:t>
            </a:r>
            <a:r>
              <a:rPr lang="en-US" err="1"/>
              <a:t>på</a:t>
            </a:r>
            <a:r>
              <a:rPr lang="en-US"/>
              <a:t> </a:t>
            </a:r>
            <a:r>
              <a:rPr lang="en-US" err="1"/>
              <a:t>bilde</a:t>
            </a:r>
            <a:r>
              <a:rPr lang="en-US"/>
              <a:t> 2. </a:t>
            </a:r>
          </a:p>
          <a:p>
            <a:endParaRPr lang="en-US"/>
          </a:p>
          <a:p>
            <a:r>
              <a:rPr lang="en-US"/>
              <a:t>Det er </a:t>
            </a:r>
            <a:r>
              <a:rPr lang="en-US" err="1"/>
              <a:t>videoer</a:t>
            </a:r>
            <a:r>
              <a:rPr lang="en-US"/>
              <a:t> </a:t>
            </a:r>
            <a:r>
              <a:rPr lang="en-US" err="1"/>
              <a:t>innebygd</a:t>
            </a:r>
            <a:r>
              <a:rPr lang="en-US"/>
              <a:t> </a:t>
            </a:r>
            <a:r>
              <a:rPr lang="en-US" err="1"/>
              <a:t>i</a:t>
            </a:r>
            <a:r>
              <a:rPr lang="en-US"/>
              <a:t> </a:t>
            </a:r>
            <a:r>
              <a:rPr lang="en-US" err="1"/>
              <a:t>denne</a:t>
            </a:r>
            <a:r>
              <a:rPr lang="en-US"/>
              <a:t> </a:t>
            </a:r>
            <a:r>
              <a:rPr lang="en-US" err="1"/>
              <a:t>presentasjonen</a:t>
            </a:r>
            <a:r>
              <a:rPr lang="en-US"/>
              <a:t> </a:t>
            </a:r>
            <a:r>
              <a:rPr lang="en-US" err="1"/>
              <a:t>som</a:t>
            </a:r>
            <a:r>
              <a:rPr lang="en-US"/>
              <a:t> </a:t>
            </a:r>
            <a:r>
              <a:rPr lang="en-US" err="1"/>
              <a:t>kan</a:t>
            </a:r>
            <a:r>
              <a:rPr lang="en-US"/>
              <a:t> </a:t>
            </a:r>
            <a:r>
              <a:rPr lang="en-US" err="1"/>
              <a:t>spilles</a:t>
            </a:r>
            <a:r>
              <a:rPr lang="en-US"/>
              <a:t> av </a:t>
            </a:r>
            <a:r>
              <a:rPr lang="en-US" err="1"/>
              <a:t>direkte</a:t>
            </a:r>
            <a:r>
              <a:rPr lang="en-US"/>
              <a:t>, men du </a:t>
            </a:r>
            <a:r>
              <a:rPr lang="en-US" err="1"/>
              <a:t>må</a:t>
            </a:r>
            <a:r>
              <a:rPr lang="en-US"/>
              <a:t> </a:t>
            </a:r>
            <a:r>
              <a:rPr lang="en-US" err="1"/>
              <a:t>aktivere</a:t>
            </a:r>
            <a:r>
              <a:rPr lang="en-US"/>
              <a:t> et </a:t>
            </a:r>
            <a:r>
              <a:rPr lang="en-US" err="1"/>
              <a:t>tillegg</a:t>
            </a:r>
            <a:r>
              <a:rPr lang="en-US"/>
              <a:t> for å </a:t>
            </a:r>
            <a:r>
              <a:rPr lang="en-US" err="1"/>
              <a:t>gjøre</a:t>
            </a:r>
            <a:r>
              <a:rPr lang="en-US"/>
              <a:t> det. For å </a:t>
            </a:r>
            <a:r>
              <a:rPr lang="en-US" err="1"/>
              <a:t>aktivere</a:t>
            </a:r>
            <a:r>
              <a:rPr lang="en-US"/>
              <a:t> </a:t>
            </a:r>
            <a:r>
              <a:rPr lang="en-US" err="1"/>
              <a:t>tillegget</a:t>
            </a:r>
            <a:r>
              <a:rPr lang="en-US"/>
              <a:t>, </a:t>
            </a:r>
            <a:r>
              <a:rPr lang="en-US" err="1"/>
              <a:t>klikk</a:t>
            </a:r>
            <a:r>
              <a:rPr lang="en-US"/>
              <a:t> </a:t>
            </a:r>
            <a:r>
              <a:rPr lang="en-US" err="1"/>
              <a:t>på</a:t>
            </a:r>
            <a:r>
              <a:rPr lang="en-US"/>
              <a:t> '</a:t>
            </a:r>
            <a:r>
              <a:rPr lang="en-US" err="1"/>
              <a:t>Aktiver</a:t>
            </a:r>
            <a:r>
              <a:rPr lang="en-US"/>
              <a:t>' </a:t>
            </a:r>
            <a:r>
              <a:rPr lang="en-US" err="1"/>
              <a:t>i</a:t>
            </a:r>
            <a:r>
              <a:rPr lang="en-US"/>
              <a:t> </a:t>
            </a:r>
            <a:r>
              <a:rPr lang="en-US" err="1"/>
              <a:t>boksen</a:t>
            </a:r>
            <a:r>
              <a:rPr lang="en-US"/>
              <a:t> </a:t>
            </a:r>
            <a:r>
              <a:rPr lang="en-US" err="1"/>
              <a:t>som</a:t>
            </a:r>
            <a:r>
              <a:rPr lang="en-US"/>
              <a:t> vises </a:t>
            </a:r>
            <a:r>
              <a:rPr lang="en-US" err="1"/>
              <a:t>i</a:t>
            </a:r>
            <a:r>
              <a:rPr lang="en-US"/>
              <a:t> den </a:t>
            </a:r>
            <a:r>
              <a:rPr lang="en-US" err="1"/>
              <a:t>gule</a:t>
            </a:r>
            <a:r>
              <a:rPr lang="en-US"/>
              <a:t> 'pop-up'-</a:t>
            </a:r>
            <a:r>
              <a:rPr lang="en-US" err="1"/>
              <a:t>meldingen</a:t>
            </a:r>
            <a:r>
              <a:rPr lang="en-US"/>
              <a:t> </a:t>
            </a:r>
            <a:r>
              <a:rPr lang="en-US" err="1"/>
              <a:t>øverst</a:t>
            </a:r>
            <a:r>
              <a:rPr lang="en-US"/>
              <a:t> </a:t>
            </a:r>
            <a:r>
              <a:rPr lang="en-US" err="1"/>
              <a:t>når</a:t>
            </a:r>
            <a:r>
              <a:rPr lang="en-US"/>
              <a:t> du </a:t>
            </a:r>
            <a:r>
              <a:rPr lang="en-US" err="1"/>
              <a:t>åpner</a:t>
            </a:r>
            <a:r>
              <a:rPr lang="en-US"/>
              <a:t> </a:t>
            </a:r>
            <a:r>
              <a:rPr lang="en-US" err="1"/>
              <a:t>presentasjonen</a:t>
            </a:r>
            <a:r>
              <a:rPr lang="en-US"/>
              <a:t>. </a:t>
            </a:r>
            <a:r>
              <a:rPr lang="en-US" err="1"/>
              <a:t>Vær</a:t>
            </a:r>
            <a:r>
              <a:rPr lang="en-US"/>
              <a:t> </a:t>
            </a:r>
            <a:r>
              <a:rPr lang="en-US" err="1"/>
              <a:t>oppmerksom</a:t>
            </a:r>
            <a:r>
              <a:rPr lang="en-US"/>
              <a:t> </a:t>
            </a:r>
            <a:r>
              <a:rPr lang="en-US" err="1"/>
              <a:t>på</a:t>
            </a:r>
            <a:r>
              <a:rPr lang="en-US"/>
              <a:t> at du </a:t>
            </a:r>
            <a:r>
              <a:rPr lang="en-US" err="1"/>
              <a:t>må</a:t>
            </a:r>
            <a:r>
              <a:rPr lang="en-US"/>
              <a:t> </a:t>
            </a:r>
            <a:r>
              <a:rPr lang="en-US" err="1"/>
              <a:t>være</a:t>
            </a:r>
            <a:r>
              <a:rPr lang="en-US"/>
              <a:t> </a:t>
            </a:r>
            <a:r>
              <a:rPr lang="en-US" err="1"/>
              <a:t>tilkoblet</a:t>
            </a:r>
            <a:r>
              <a:rPr lang="en-US"/>
              <a:t> </a:t>
            </a:r>
            <a:r>
              <a:rPr lang="en-US" err="1"/>
              <a:t>internett</a:t>
            </a:r>
            <a:r>
              <a:rPr lang="en-US"/>
              <a:t> for å </a:t>
            </a:r>
            <a:r>
              <a:rPr lang="en-US" err="1"/>
              <a:t>spille</a:t>
            </a:r>
            <a:r>
              <a:rPr lang="en-US"/>
              <a:t> av </a:t>
            </a:r>
            <a:r>
              <a:rPr lang="en-US" err="1"/>
              <a:t>videoene</a:t>
            </a:r>
            <a:endParaRPr lang="en-US" err="1">
              <a:cs typeface="Calibri"/>
            </a:endParaRPr>
          </a:p>
          <a:p>
            <a:endParaRPr lang="en-US"/>
          </a:p>
        </p:txBody>
      </p:sp>
      <p:sp>
        <p:nvSpPr>
          <p:cNvPr id="4" name="Slide Number Placeholder 3"/>
          <p:cNvSpPr>
            <a:spLocks noGrp="1"/>
          </p:cNvSpPr>
          <p:nvPr>
            <p:ph type="sldNum" sz="quarter" idx="5"/>
          </p:nvPr>
        </p:nvSpPr>
        <p:spPr/>
        <p:txBody>
          <a:bodyPr/>
          <a:lstStyle/>
          <a:p>
            <a:fld id="{38219993-DBB6-024A-9B4C-46A2DD21F3A5}" type="slidenum">
              <a:rPr lang="nb-NO" smtClean="0"/>
              <a:t>1</a:t>
            </a:fld>
            <a:endParaRPr lang="nb-NO"/>
          </a:p>
        </p:txBody>
      </p:sp>
    </p:spTree>
    <p:extLst>
      <p:ext uri="{BB962C8B-B14F-4D97-AF65-F5344CB8AC3E}">
        <p14:creationId xmlns:p14="http://schemas.microsoft.com/office/powerpoint/2010/main" val="1497094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 anbefales at den nyfødte skal ha uforstyrret hud-mot-hud kontakt med mor i minst en time etter fødselen. I denne perioden er de fleste nyfødte våkne og oppmerksomme. Den første ammingen er en direkte følge av uforstyrret hud–mot-hud kontakt som fremmer barnets medfødte reflekser. Når barnet bruker sine medfødte reflekser, får det et bedre </a:t>
            </a:r>
            <a:r>
              <a:rPr lang="nb-NO" err="1"/>
              <a:t>dietak</a:t>
            </a:r>
            <a:r>
              <a:rPr lang="nb-NO"/>
              <a:t>/sugetak. Selv en kort adskillelse mellom mor og barn kan forstyrre denne prosessen og påvirke ammingen. Derfor skal ikke barnet veies eller måles før det har gått 2 timer etter fødsel og barnet har diet. </a:t>
            </a:r>
            <a:endParaRPr lang="en-US"/>
          </a:p>
          <a:p>
            <a:r>
              <a:rPr lang="nb-NO"/>
              <a:t> </a:t>
            </a:r>
            <a:endParaRPr lang="en-US"/>
          </a:p>
          <a:p>
            <a:r>
              <a:rPr lang="nb-NO"/>
              <a:t>Faktorer under fødsel kan påvirke den nyfødtes evnet til å ta brystet. Lange, slitsomme fødsler og medisiner kan føre til at barnet bruker lengre tid på å finne frem til brystet. Hvis mor og barn blir adskilt etter fødsel (f.eks. akutte medisinske behov) klarer barnet å starte på nytt, og søke seg frem til brystet hvis det legges hud-mot-hud. </a:t>
            </a:r>
            <a:endParaRPr lang="en-US"/>
          </a:p>
          <a:p>
            <a:r>
              <a:rPr lang="nb-NO"/>
              <a:t> </a:t>
            </a:r>
            <a:endParaRPr lang="en-US"/>
          </a:p>
          <a:p>
            <a:r>
              <a:rPr lang="nb-NO"/>
              <a:t>Under første ammingen får barnet i seg den den viktige råmelken (</a:t>
            </a:r>
            <a:r>
              <a:rPr lang="nb-NO" err="1"/>
              <a:t>kolostrum</a:t>
            </a:r>
            <a:r>
              <a:rPr lang="nb-NO"/>
              <a:t>). Den inneholder komponenter som beskytter barnets slimhinner og tarmoverflate mot sykdomsfremkallende faktorer. Råmelk er også viktig for modningen av barnets tarm. </a:t>
            </a:r>
            <a:endParaRPr lang="en-US"/>
          </a:p>
          <a:p>
            <a:endParaRPr lang="nb-NO"/>
          </a:p>
          <a:p>
            <a:pPr marL="171450" indent="-171450">
              <a:buFont typeface="Arial,Sans-Serif"/>
              <a:buChar char="•"/>
            </a:pPr>
            <a:r>
              <a:rPr lang="nb-NO" err="1"/>
              <a:t>Sundhedsstyrelsen</a:t>
            </a:r>
            <a:r>
              <a:rPr lang="nb-NO"/>
              <a:t> i Danmark (2023): Amning –en </a:t>
            </a:r>
            <a:r>
              <a:rPr lang="nb-NO" err="1"/>
              <a:t>håndbog</a:t>
            </a:r>
            <a:r>
              <a:rPr lang="nb-NO"/>
              <a:t> for </a:t>
            </a:r>
            <a:r>
              <a:rPr lang="nb-NO" err="1"/>
              <a:t>sundhedspersonale</a:t>
            </a:r>
            <a:r>
              <a:rPr lang="nb-NO"/>
              <a:t>. 6.ed. </a:t>
            </a:r>
            <a:endParaRPr lang="en-US"/>
          </a:p>
          <a:p>
            <a:pPr marL="171450" indent="-171450">
              <a:buFont typeface="Arial,Sans-Serif"/>
              <a:buChar char="•"/>
            </a:pPr>
            <a:r>
              <a:rPr lang="en-US"/>
              <a:t>Smith (2021): Chapter 9: Postpartum care, </a:t>
            </a:r>
            <a:r>
              <a:rPr lang="en-US" err="1"/>
              <a:t>i</a:t>
            </a:r>
            <a:r>
              <a:rPr lang="en-US"/>
              <a:t> Wambach and Spencer (2021): "Breastfeeding and human lactation", </a:t>
            </a:r>
            <a:r>
              <a:rPr lang="en-US" err="1"/>
              <a:t>som</a:t>
            </a:r>
            <a:r>
              <a:rPr lang="en-US"/>
              <a:t> </a:t>
            </a:r>
            <a:r>
              <a:rPr lang="en-US" err="1"/>
              <a:t>referer</a:t>
            </a:r>
            <a:r>
              <a:rPr lang="en-US"/>
              <a:t> </a:t>
            </a:r>
            <a:r>
              <a:rPr lang="en-US" err="1"/>
              <a:t>til</a:t>
            </a:r>
            <a:r>
              <a:rPr lang="en-US"/>
              <a:t> Widstrom et al. 2011: Newborn </a:t>
            </a:r>
            <a:r>
              <a:rPr lang="en-US" err="1"/>
              <a:t>behaviour</a:t>
            </a:r>
            <a:r>
              <a:rPr lang="en-US"/>
              <a:t> to locate the breast when skin-to-skin: a possible method for enabling early self-regulation</a:t>
            </a:r>
            <a:endParaRPr lang="nb-NO"/>
          </a:p>
          <a:p>
            <a:endParaRPr lang="nb-NO"/>
          </a:p>
        </p:txBody>
      </p:sp>
      <p:sp>
        <p:nvSpPr>
          <p:cNvPr id="4" name="Plassholder for lysbildenummer 3"/>
          <p:cNvSpPr>
            <a:spLocks noGrp="1"/>
          </p:cNvSpPr>
          <p:nvPr>
            <p:ph type="sldNum" sz="quarter" idx="5"/>
          </p:nvPr>
        </p:nvSpPr>
        <p:spPr/>
        <p:txBody>
          <a:bodyPr/>
          <a:lstStyle/>
          <a:p>
            <a:fld id="{38219993-DBB6-024A-9B4C-46A2DD21F3A5}" type="slidenum">
              <a:rPr lang="nb-NO" smtClean="0"/>
              <a:t>14</a:t>
            </a:fld>
            <a:endParaRPr lang="nb-NO"/>
          </a:p>
        </p:txBody>
      </p:sp>
    </p:spTree>
    <p:extLst>
      <p:ext uri="{BB962C8B-B14F-4D97-AF65-F5344CB8AC3E}">
        <p14:creationId xmlns:p14="http://schemas.microsoft.com/office/powerpoint/2010/main" val="497788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En god ammestart legger altså et godt grunnlag for et vellykket ammeforløp.  Det er godt dokumentert at flere får etablert en velfungerende amming og ammer lenger dersom mor og barn har uforstyrret hud-mot-hud kontakt rett etter fødsel.  </a:t>
            </a:r>
            <a:endParaRPr lang="en-US"/>
          </a:p>
          <a:p>
            <a:r>
              <a:rPr lang="nb-NO"/>
              <a:t> </a:t>
            </a:r>
            <a:endParaRPr lang="en-US"/>
          </a:p>
          <a:p>
            <a:r>
              <a:rPr lang="nb-NO"/>
              <a:t> Det er viktig å fortsette å ha mye hud-mot-hud kontakt og amme hyppig i dagene etter fødsel. Dette legger et godt grunnlag for en god melkeproduksjon.   </a:t>
            </a:r>
            <a:endParaRPr lang="en-US"/>
          </a:p>
          <a:p>
            <a:endParaRPr lang="nb-NO"/>
          </a:p>
          <a:p>
            <a:pPr marL="171450" indent="-171450">
              <a:buFont typeface="Arial,Sans-Serif"/>
              <a:buChar char="•"/>
            </a:pPr>
            <a:r>
              <a:rPr lang="nb-NO" err="1"/>
              <a:t>Sundhedsstyrelsen</a:t>
            </a:r>
            <a:r>
              <a:rPr lang="nb-NO"/>
              <a:t> i Danmark (2023): Amning –en </a:t>
            </a:r>
            <a:r>
              <a:rPr lang="nb-NO" err="1"/>
              <a:t>håndbog</a:t>
            </a:r>
            <a:r>
              <a:rPr lang="nb-NO"/>
              <a:t> for </a:t>
            </a:r>
            <a:r>
              <a:rPr lang="nb-NO" err="1"/>
              <a:t>sundhedspersonale</a:t>
            </a:r>
            <a:r>
              <a:rPr lang="nb-NO"/>
              <a:t>. 6.ed. </a:t>
            </a:r>
            <a:endParaRPr lang="en-US"/>
          </a:p>
          <a:p>
            <a:pPr marL="171450" indent="-171450">
              <a:buFont typeface="Arial,Sans-Serif"/>
              <a:buChar char="•"/>
            </a:pPr>
            <a:r>
              <a:rPr lang="en-US"/>
              <a:t>World Health Organization &amp; United Nations Children's Fund (‎UNICEF)‎. (‎2018)‎. Implementation guidance: protecting, promoting and supporting breastfeeding in facilities providing maternity and newborn services: the revised baby-friendly hospital initiative. World Health Organization. </a:t>
            </a:r>
            <a:endParaRPr lang="nb-NO"/>
          </a:p>
          <a:p>
            <a:endParaRPr lang="nb-NO">
              <a:cs typeface="Calibri"/>
            </a:endParaRPr>
          </a:p>
          <a:p>
            <a:endParaRPr lang="en-US"/>
          </a:p>
          <a:p>
            <a:endParaRPr lang="en-US">
              <a:cs typeface="Calibri"/>
            </a:endParaRPr>
          </a:p>
        </p:txBody>
      </p:sp>
      <p:sp>
        <p:nvSpPr>
          <p:cNvPr id="4" name="Plassholder for lysbildenummer 3"/>
          <p:cNvSpPr>
            <a:spLocks noGrp="1"/>
          </p:cNvSpPr>
          <p:nvPr>
            <p:ph type="sldNum" sz="quarter" idx="5"/>
          </p:nvPr>
        </p:nvSpPr>
        <p:spPr/>
        <p:txBody>
          <a:bodyPr/>
          <a:lstStyle/>
          <a:p>
            <a:fld id="{38219993-DBB6-024A-9B4C-46A2DD21F3A5}" type="slidenum">
              <a:rPr lang="nb-NO" smtClean="0"/>
              <a:t>15</a:t>
            </a:fld>
            <a:endParaRPr lang="nb-NO"/>
          </a:p>
        </p:txBody>
      </p:sp>
    </p:spTree>
    <p:extLst>
      <p:ext uri="{BB962C8B-B14F-4D97-AF65-F5344CB8AC3E}">
        <p14:creationId xmlns:p14="http://schemas.microsoft.com/office/powerpoint/2010/main" val="2774919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Hud-mot-hud etter fødsel har store fordeler, det støtter barnets omstilling til livet utenfor livmoren. Barn som ligger hud-mot-hud med mor har mer stabil temperatur, bedre blodsukker, roligere hjertefrekvens og de puster bedre. De gråter mindre og forbruker mindre energi. De føler seg trygge.   </a:t>
            </a:r>
          </a:p>
        </p:txBody>
      </p:sp>
      <p:sp>
        <p:nvSpPr>
          <p:cNvPr id="4" name="Plassholder for lysbildenummer 3"/>
          <p:cNvSpPr>
            <a:spLocks noGrp="1"/>
          </p:cNvSpPr>
          <p:nvPr>
            <p:ph type="sldNum" sz="quarter" idx="5"/>
          </p:nvPr>
        </p:nvSpPr>
        <p:spPr/>
        <p:txBody>
          <a:bodyPr/>
          <a:lstStyle/>
          <a:p>
            <a:fld id="{38219993-DBB6-024A-9B4C-46A2DD21F3A5}" type="slidenum">
              <a:rPr lang="nb-NO" smtClean="0"/>
              <a:t>16</a:t>
            </a:fld>
            <a:endParaRPr lang="nb-NO"/>
          </a:p>
        </p:txBody>
      </p:sp>
    </p:spTree>
    <p:extLst>
      <p:ext uri="{BB962C8B-B14F-4D97-AF65-F5344CB8AC3E}">
        <p14:creationId xmlns:p14="http://schemas.microsoft.com/office/powerpoint/2010/main" val="2545123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Når mor og barn ligger hud-mot-hud blir mor mer oppmerksom på barnets behov og barnet blir mer interessert i å ta brystet. Barnet kommer hyppigere til brystet og dette har betydning for melkeproduksjonen.</a:t>
            </a:r>
            <a:endParaRPr lang="en-US"/>
          </a:p>
          <a:p>
            <a:r>
              <a:rPr lang="nb-NO"/>
              <a:t> </a:t>
            </a:r>
          </a:p>
          <a:p>
            <a:r>
              <a:rPr lang="nb-NO"/>
              <a:t>Et barn som sover mye de første døgnene vil stimuleres til å ta brystet dersom det ligger hud-mot-hud. Dersom barnet ligger i en egen vugge/seng adskilt fra mor er det større sannsynlighet for at barnet sover videre og ammes sjeldnere.  </a:t>
            </a:r>
          </a:p>
          <a:p>
            <a:r>
              <a:rPr lang="en-US"/>
              <a:t> </a:t>
            </a:r>
          </a:p>
          <a:p>
            <a:r>
              <a:rPr lang="nb-NO"/>
              <a:t>Effekten av hud-mot-hud er ikke begrenset til de første timene etter fødsel. På barselavdeling og etter at dere har kommet hjem er det en fin hvilestund for foreldre og barn å ligge hud-mot-hud. Pass på at barnet er sikret, slik at det ikke ruller av. Noen bruker et lett teppe/sjal rundt barnet og den voksnes kropp eller bruker en singlet/tubetopp til å legge barnet oppi. Pass på at ikke omsorgsperson sovner med barnet i denne stillingen.</a:t>
            </a:r>
            <a:r>
              <a:rPr lang="en-US"/>
              <a:t> </a:t>
            </a:r>
          </a:p>
          <a:p>
            <a:r>
              <a:rPr lang="nb-NO"/>
              <a:t> </a:t>
            </a:r>
          </a:p>
          <a:p>
            <a:r>
              <a:rPr lang="nb-NO"/>
              <a:t>Hud-mot-hud kontakt med partner har også positiv effekt på barnets temperatur og gråt, samtidig som det bidrar til partners følelse av tilknytning til barnet. </a:t>
            </a:r>
          </a:p>
          <a:p>
            <a:endParaRPr lang="nb-NO"/>
          </a:p>
          <a:p>
            <a:endParaRPr lang="en-US"/>
          </a:p>
          <a:p>
            <a:pPr marL="171450" indent="-171450">
              <a:buFont typeface="Arial,Sans-Serif"/>
              <a:buChar char="•"/>
            </a:pPr>
            <a:r>
              <a:rPr lang="nb-NO"/>
              <a:t>Moore ER et al (2016): </a:t>
            </a:r>
            <a:r>
              <a:rPr lang="nb-NO" err="1"/>
              <a:t>Early</a:t>
            </a:r>
            <a:r>
              <a:rPr lang="nb-NO"/>
              <a:t> </a:t>
            </a:r>
            <a:r>
              <a:rPr lang="nb-NO" err="1"/>
              <a:t>skin</a:t>
            </a:r>
            <a:r>
              <a:rPr lang="nb-NO"/>
              <a:t>-to-</a:t>
            </a:r>
            <a:r>
              <a:rPr lang="nb-NO" err="1"/>
              <a:t>skin</a:t>
            </a:r>
            <a:r>
              <a:rPr lang="nb-NO"/>
              <a:t> </a:t>
            </a:r>
            <a:r>
              <a:rPr lang="nb-NO" err="1"/>
              <a:t>contact</a:t>
            </a:r>
            <a:r>
              <a:rPr lang="nb-NO"/>
              <a:t> for </a:t>
            </a:r>
            <a:r>
              <a:rPr lang="nb-NO" err="1"/>
              <a:t>mothers</a:t>
            </a:r>
            <a:r>
              <a:rPr lang="nb-NO"/>
              <a:t> and </a:t>
            </a:r>
            <a:r>
              <a:rPr lang="nb-NO" err="1"/>
              <a:t>their</a:t>
            </a:r>
            <a:r>
              <a:rPr lang="nb-NO"/>
              <a:t> </a:t>
            </a:r>
            <a:r>
              <a:rPr lang="nb-NO" err="1"/>
              <a:t>healthy</a:t>
            </a:r>
            <a:r>
              <a:rPr lang="nb-NO"/>
              <a:t> </a:t>
            </a:r>
            <a:r>
              <a:rPr lang="nb-NO" err="1"/>
              <a:t>newborn</a:t>
            </a:r>
            <a:r>
              <a:rPr lang="nb-NO"/>
              <a:t> </a:t>
            </a:r>
            <a:r>
              <a:rPr lang="nb-NO" err="1"/>
              <a:t>infants</a:t>
            </a:r>
            <a:r>
              <a:rPr lang="nb-NO"/>
              <a:t>. The </a:t>
            </a:r>
            <a:r>
              <a:rPr lang="nb-NO" err="1"/>
              <a:t>Cochrane</a:t>
            </a:r>
            <a:r>
              <a:rPr lang="nb-NO"/>
              <a:t> Library </a:t>
            </a:r>
          </a:p>
          <a:p>
            <a:pPr marL="171450" indent="-171450">
              <a:buFont typeface="Arial,Sans-Serif"/>
              <a:buChar char="•"/>
            </a:pPr>
            <a:r>
              <a:rPr lang="nb-NO" err="1"/>
              <a:t>Sundhedsstyrelsen</a:t>
            </a:r>
            <a:r>
              <a:rPr lang="nb-NO"/>
              <a:t> i Danmark (2023): Amning –en </a:t>
            </a:r>
            <a:r>
              <a:rPr lang="nb-NO" err="1"/>
              <a:t>håndbog</a:t>
            </a:r>
            <a:r>
              <a:rPr lang="nb-NO"/>
              <a:t> for </a:t>
            </a:r>
            <a:r>
              <a:rPr lang="nb-NO" err="1"/>
              <a:t>sundhedspersonale</a:t>
            </a:r>
            <a:r>
              <a:rPr lang="nb-NO"/>
              <a:t>. 6.ed. </a:t>
            </a:r>
            <a:endParaRPr lang="en-US"/>
          </a:p>
          <a:p>
            <a:endParaRPr lang="nb-NO"/>
          </a:p>
          <a:p>
            <a:endParaRPr lang="en-US"/>
          </a:p>
          <a:p>
            <a:endParaRPr lang="nb-NO">
              <a:cs typeface="Calibri"/>
            </a:endParaRPr>
          </a:p>
        </p:txBody>
      </p:sp>
      <p:sp>
        <p:nvSpPr>
          <p:cNvPr id="4" name="Plassholder for lysbildenummer 3"/>
          <p:cNvSpPr>
            <a:spLocks noGrp="1"/>
          </p:cNvSpPr>
          <p:nvPr>
            <p:ph type="sldNum" sz="quarter" idx="5"/>
          </p:nvPr>
        </p:nvSpPr>
        <p:spPr/>
        <p:txBody>
          <a:bodyPr/>
          <a:lstStyle/>
          <a:p>
            <a:fld id="{38219993-DBB6-024A-9B4C-46A2DD21F3A5}" type="slidenum">
              <a:rPr lang="nb-NO" smtClean="0"/>
              <a:t>17</a:t>
            </a:fld>
            <a:endParaRPr lang="nb-NO"/>
          </a:p>
        </p:txBody>
      </p:sp>
    </p:spTree>
    <p:extLst>
      <p:ext uri="{BB962C8B-B14F-4D97-AF65-F5344CB8AC3E}">
        <p14:creationId xmlns:p14="http://schemas.microsoft.com/office/powerpoint/2010/main" val="2224442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 første to-tre dagene får barnet råmelk. Produksjonen av denne starter allerede i svangerskapet og det produseres ny råmelk hele tiden.  </a:t>
            </a:r>
            <a:endParaRPr lang="en-US"/>
          </a:p>
          <a:p>
            <a:r>
              <a:rPr lang="nb-NO"/>
              <a:t>Råmelk kan ha litt ulik farge, fra blank, brunlig til gul. Den er tykk og har høy konsentrasjon av næringsstoffer. Den er rik på antistoffer og legger seg som en beskyttende hinne i munnhule og tarm. Den inneholder også hormoner og vekstfaktorer som stimulerer modning av barnets tarm. Mengde råmelk som kommer de første dagene, varierer fra 10 ml til 100 ml første døgn, og dette er nok til det friske fullbårne barnet de første dagene. Fordi magesekken til barnet er liten og råmelken fordøyes raskt, trenger barnet å die ofte. </a:t>
            </a:r>
          </a:p>
          <a:p>
            <a:r>
              <a:rPr lang="nb-NO"/>
              <a:t> </a:t>
            </a:r>
            <a:endParaRPr lang="nb-NO">
              <a:cs typeface="Calibri"/>
            </a:endParaRPr>
          </a:p>
          <a:p>
            <a:r>
              <a:rPr lang="nb-NO"/>
              <a:t>Etter 2-5 dager endrer melken seg til overgangsmelk for deretter å bli til moden melk. Brystspreng oppstår hos mange i denne perioden. Dette skyldes en kombinasjon av økt blodgjennomstrømming i brystet, hevelser i vevet og at melkeproduksjonen øker. Dette kan gi hevelser og ubehag (det kommer en video om brystspreng senere i presentasjonen).  </a:t>
            </a:r>
            <a:endParaRPr lang="nb-NO">
              <a:cs typeface="Calibri"/>
            </a:endParaRPr>
          </a:p>
          <a:p>
            <a:r>
              <a:rPr lang="nb-NO"/>
              <a:t> </a:t>
            </a:r>
            <a:endParaRPr lang="nb-NO">
              <a:cs typeface="Calibri"/>
            </a:endParaRPr>
          </a:p>
          <a:p>
            <a:r>
              <a:rPr lang="nb-NO"/>
              <a:t>Overgang til moden melk skjer </a:t>
            </a:r>
            <a:r>
              <a:rPr lang="nb-NO" err="1"/>
              <a:t>ca</a:t>
            </a:r>
            <a:r>
              <a:rPr lang="nb-NO"/>
              <a:t> 1-3 uker etter fødsel. Den modne morsmelkens innhold endrer seg i løpet av et måltid, gjennom døgnet og gjennom hele ammeperioden.  </a:t>
            </a:r>
            <a:endParaRPr lang="nb-NO">
              <a:cs typeface="Calibri"/>
            </a:endParaRPr>
          </a:p>
          <a:p>
            <a:endParaRPr lang="nb-NO">
              <a:cs typeface="Calibri"/>
            </a:endParaRPr>
          </a:p>
          <a:p>
            <a:r>
              <a:rPr lang="en-US"/>
              <a:t> </a:t>
            </a:r>
            <a:endParaRPr lang="nb-NO"/>
          </a:p>
          <a:p>
            <a:pPr marL="171450" indent="-171450">
              <a:buFont typeface="Arial"/>
              <a:buChar char="•"/>
            </a:pPr>
            <a:r>
              <a:rPr lang="en-US" err="1"/>
              <a:t>Sundhedsstyrelsen</a:t>
            </a:r>
            <a:r>
              <a:rPr lang="en-US"/>
              <a:t> </a:t>
            </a:r>
            <a:r>
              <a:rPr lang="en-US" err="1"/>
              <a:t>i</a:t>
            </a:r>
            <a:r>
              <a:rPr lang="en-US"/>
              <a:t> Danmark (2023): </a:t>
            </a:r>
            <a:r>
              <a:rPr lang="en-US" err="1"/>
              <a:t>Amning</a:t>
            </a:r>
            <a:r>
              <a:rPr lang="en-US"/>
              <a:t> –</a:t>
            </a:r>
            <a:r>
              <a:rPr lang="en-US" err="1"/>
              <a:t>en</a:t>
            </a:r>
            <a:r>
              <a:rPr lang="en-US"/>
              <a:t> </a:t>
            </a:r>
            <a:r>
              <a:rPr lang="en-US" err="1"/>
              <a:t>håndbog</a:t>
            </a:r>
            <a:r>
              <a:rPr lang="en-US"/>
              <a:t> for </a:t>
            </a:r>
            <a:r>
              <a:rPr lang="en-US" err="1"/>
              <a:t>sundhedspersonale</a:t>
            </a:r>
            <a:r>
              <a:rPr lang="en-US"/>
              <a:t>. 6.ed. </a:t>
            </a:r>
            <a:endParaRPr lang="nb-NO">
              <a:ea typeface="Calibri" panose="020F0502020204030204"/>
              <a:cs typeface="Calibri" panose="020F0502020204030204"/>
            </a:endParaRPr>
          </a:p>
          <a:p>
            <a:endParaRPr lang="en-US">
              <a:cs typeface="Calibri"/>
            </a:endParaRPr>
          </a:p>
        </p:txBody>
      </p:sp>
      <p:sp>
        <p:nvSpPr>
          <p:cNvPr id="4" name="Plassholder for lysbildenummer 3"/>
          <p:cNvSpPr>
            <a:spLocks noGrp="1"/>
          </p:cNvSpPr>
          <p:nvPr>
            <p:ph type="sldNum" sz="quarter" idx="5"/>
          </p:nvPr>
        </p:nvSpPr>
        <p:spPr/>
        <p:txBody>
          <a:bodyPr/>
          <a:lstStyle/>
          <a:p>
            <a:fld id="{38219993-DBB6-024A-9B4C-46A2DD21F3A5}" type="slidenum">
              <a:rPr lang="nb-NO" smtClean="0"/>
              <a:t>19</a:t>
            </a:fld>
            <a:endParaRPr lang="nb-NO"/>
          </a:p>
        </p:txBody>
      </p:sp>
    </p:spTree>
    <p:extLst>
      <p:ext uri="{BB962C8B-B14F-4D97-AF65-F5344CB8AC3E}">
        <p14:creationId xmlns:p14="http://schemas.microsoft.com/office/powerpoint/2010/main" val="3513250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 anbefales at friske fullbårne barn skal få spise så hyppig og lenge de ønsker. Hyppig amming når barnet er nyfødt sikrer en god melkeproduksjon. </a:t>
            </a:r>
          </a:p>
          <a:p>
            <a:r>
              <a:rPr lang="nb-NO"/>
              <a:t>Å legge barnet til brystet når det signaliserer sult, og la barnet die så lenge det ønsker, bidrar til at mor produserer den mengden melk barnet  har behov for.  </a:t>
            </a:r>
            <a:endParaRPr lang="nb-NO">
              <a:cs typeface="Calibri"/>
            </a:endParaRPr>
          </a:p>
          <a:p>
            <a:r>
              <a:rPr lang="nb-NO"/>
              <a:t> </a:t>
            </a:r>
            <a:endParaRPr lang="nb-NO">
              <a:cs typeface="Calibri"/>
            </a:endParaRPr>
          </a:p>
          <a:p>
            <a:r>
              <a:rPr lang="nb-NO"/>
              <a:t>Nyfødte har liten magesekk og de fleste inntar kun </a:t>
            </a:r>
            <a:r>
              <a:rPr lang="nb-NO" err="1"/>
              <a:t>ca</a:t>
            </a:r>
            <a:r>
              <a:rPr lang="nb-NO"/>
              <a:t> 5-7ml per måltid det FØRSTE døgnet. Derfor må barnet ammes hyppig. Gradvis øker mors produksjon og barnet tar til seg mer melk per måltid. Økningen av melkemengde skjer raskt den første uken. </a:t>
            </a:r>
            <a:endParaRPr lang="nb-NO">
              <a:cs typeface="Calibri"/>
            </a:endParaRPr>
          </a:p>
          <a:p>
            <a:r>
              <a:rPr lang="nb-NO"/>
              <a:t> </a:t>
            </a:r>
            <a:endParaRPr lang="nb-NO">
              <a:cs typeface="Calibri"/>
            </a:endParaRPr>
          </a:p>
          <a:p>
            <a:pPr marL="171450" indent="-171450">
              <a:buFont typeface="Arial"/>
              <a:buChar char="•"/>
            </a:pPr>
            <a:r>
              <a:rPr lang="nb-NO" err="1"/>
              <a:t>Sundhedsstyrelsen</a:t>
            </a:r>
            <a:r>
              <a:rPr lang="nb-NO"/>
              <a:t> i Danmark (2023): Amning –en </a:t>
            </a:r>
            <a:r>
              <a:rPr lang="nb-NO" err="1"/>
              <a:t>håndbog</a:t>
            </a:r>
            <a:r>
              <a:rPr lang="nb-NO"/>
              <a:t> for </a:t>
            </a:r>
            <a:r>
              <a:rPr lang="nb-NO" err="1"/>
              <a:t>sundhedspersonale</a:t>
            </a:r>
            <a:r>
              <a:rPr lang="nb-NO"/>
              <a:t>. 6.ed. </a:t>
            </a:r>
            <a:endParaRPr lang="nb-NO">
              <a:cs typeface="Calibri" panose="020F0502020204030204"/>
            </a:endParaRPr>
          </a:p>
          <a:p>
            <a:endParaRPr lang="nb-NO">
              <a:cs typeface="Calibri" panose="020F0502020204030204"/>
            </a:endParaRPr>
          </a:p>
        </p:txBody>
      </p:sp>
      <p:sp>
        <p:nvSpPr>
          <p:cNvPr id="4" name="Plassholder for lysbildenummer 3"/>
          <p:cNvSpPr>
            <a:spLocks noGrp="1"/>
          </p:cNvSpPr>
          <p:nvPr>
            <p:ph type="sldNum" sz="quarter" idx="5"/>
          </p:nvPr>
        </p:nvSpPr>
        <p:spPr/>
        <p:txBody>
          <a:bodyPr/>
          <a:lstStyle/>
          <a:p>
            <a:fld id="{38219993-DBB6-024A-9B4C-46A2DD21F3A5}" type="slidenum">
              <a:rPr lang="nb-NO" smtClean="0"/>
              <a:t>20</a:t>
            </a:fld>
            <a:endParaRPr lang="nb-NO"/>
          </a:p>
        </p:txBody>
      </p:sp>
    </p:spTree>
    <p:extLst>
      <p:ext uri="{BB962C8B-B14F-4D97-AF65-F5344CB8AC3E}">
        <p14:creationId xmlns:p14="http://schemas.microsoft.com/office/powerpoint/2010/main" val="85242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pPr>
            <a:r>
              <a:rPr lang="nb-NO">
                <a:cs typeface="Calibri"/>
              </a:rPr>
              <a:t>Helsenorge.no: Er råmelken tilstrekkelig for å mette barnet mitt?</a:t>
            </a:r>
          </a:p>
        </p:txBody>
      </p:sp>
      <p:sp>
        <p:nvSpPr>
          <p:cNvPr id="4" name="Plassholder for lysbildenummer 3"/>
          <p:cNvSpPr>
            <a:spLocks noGrp="1"/>
          </p:cNvSpPr>
          <p:nvPr>
            <p:ph type="sldNum" sz="quarter" idx="5"/>
          </p:nvPr>
        </p:nvSpPr>
        <p:spPr/>
        <p:txBody>
          <a:bodyPr/>
          <a:lstStyle/>
          <a:p>
            <a:fld id="{BBC4E1B6-7601-4493-8989-181DC5C90A10}" type="slidenum">
              <a:rPr lang="nb-NO" smtClean="0"/>
              <a:t>21</a:t>
            </a:fld>
            <a:endParaRPr lang="nb-NO"/>
          </a:p>
        </p:txBody>
      </p:sp>
    </p:spTree>
    <p:extLst>
      <p:ext uri="{BB962C8B-B14F-4D97-AF65-F5344CB8AC3E}">
        <p14:creationId xmlns:p14="http://schemas.microsoft.com/office/powerpoint/2010/main" val="686322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 første dagene etter fødsel legger grunnlaget for en god melkeproduksjon. Dersom barnet ikke får til eller kan ta brystet, er det viktig å starte med å stimulere brystet, først og fremst med å håndmelke. </a:t>
            </a:r>
            <a:r>
              <a:rPr lang="nb-NO" b="1"/>
              <a:t>Å håndmelke allerede 1-2 timer etter fødsel er sterkt anbefalt å gjøre dersom barnet ikke selv tar brystet</a:t>
            </a:r>
            <a:r>
              <a:rPr lang="nb-NO"/>
              <a:t>. Den melken som håndmelkes kan gis til barnet enten med skje eller kopp.  </a:t>
            </a:r>
          </a:p>
          <a:p>
            <a:r>
              <a:rPr lang="nb-NO"/>
              <a:t> </a:t>
            </a:r>
            <a:endParaRPr lang="nb-NO">
              <a:cs typeface="Calibri"/>
            </a:endParaRPr>
          </a:p>
          <a:p>
            <a:r>
              <a:rPr lang="nb-NO"/>
              <a:t>De første dagene, når det er råmelk i brystene, kommer det vanligvis små mengder. Da kan det være lurt å håndmelke istedenfor å pumpe , slik at mor får tak i hver dråpe. Pumping kan oppleves mer effektiv etter hvert når den modne melken kommer. Enten du håndmelker eller pumper, bør det gjøres minst åtte ganger i døgnet, 10-15 minutter per bryst. I mellomtiden er det viktig å få ammeveiledning slik at barnet etter hvert kan die fra brystet.   </a:t>
            </a:r>
            <a:endParaRPr lang="nb-NO">
              <a:cs typeface="Calibri"/>
            </a:endParaRPr>
          </a:p>
          <a:p>
            <a:r>
              <a:rPr lang="nb-NO"/>
              <a:t> </a:t>
            </a:r>
            <a:endParaRPr lang="nb-NO">
              <a:cs typeface="Calibri"/>
            </a:endParaRPr>
          </a:p>
          <a:p>
            <a:r>
              <a:rPr lang="nb-NO"/>
              <a:t>•FHI (2019): Mor-barn-vennlig standard (MBVS). Ti trinn for vellykket amming.  </a:t>
            </a:r>
            <a:endParaRPr lang="nb-NO">
              <a:cs typeface="Calibri"/>
            </a:endParaRPr>
          </a:p>
          <a:p>
            <a:r>
              <a:rPr lang="nb-NO"/>
              <a:t>•Helsenorge.no: Utmelking og oppbevaring av morsmelk. </a:t>
            </a:r>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38219993-DBB6-024A-9B4C-46A2DD21F3A5}" type="slidenum">
              <a:rPr lang="nb-NO" smtClean="0"/>
              <a:t>22</a:t>
            </a:fld>
            <a:endParaRPr lang="nb-NO"/>
          </a:p>
        </p:txBody>
      </p:sp>
    </p:spTree>
    <p:extLst>
      <p:ext uri="{BB962C8B-B14F-4D97-AF65-F5344CB8AC3E}">
        <p14:creationId xmlns:p14="http://schemas.microsoft.com/office/powerpoint/2010/main" val="4013398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a:t>Håndmelking er en teknikk som alle ammede mødre bør få opplæring i. Denne filmen viser kort hvordan, men det anbefales at mødre får opplæring individuelt på barselavdelingen før utreise. </a:t>
            </a:r>
          </a:p>
          <a:p>
            <a:r>
              <a:rPr lang="nb-NO" noProof="0"/>
              <a:t>•Helsenorge.no Hvordan håndmelker jeg?</a:t>
            </a:r>
          </a:p>
          <a:p>
            <a:endParaRPr lang="en-US">
              <a:cs typeface="Calibri"/>
            </a:endParaRPr>
          </a:p>
        </p:txBody>
      </p:sp>
      <p:sp>
        <p:nvSpPr>
          <p:cNvPr id="4" name="Plassholder for lysbildenummer 3"/>
          <p:cNvSpPr>
            <a:spLocks noGrp="1"/>
          </p:cNvSpPr>
          <p:nvPr>
            <p:ph type="sldNum" sz="quarter" idx="5"/>
          </p:nvPr>
        </p:nvSpPr>
        <p:spPr/>
        <p:txBody>
          <a:bodyPr/>
          <a:lstStyle/>
          <a:p>
            <a:fld id="{38219993-DBB6-024A-9B4C-46A2DD21F3A5}" type="slidenum">
              <a:rPr lang="nb-NO" smtClean="0"/>
              <a:t>23</a:t>
            </a:fld>
            <a:endParaRPr lang="nb-NO"/>
          </a:p>
        </p:txBody>
      </p:sp>
    </p:spTree>
    <p:extLst>
      <p:ext uri="{BB962C8B-B14F-4D97-AF65-F5344CB8AC3E}">
        <p14:creationId xmlns:p14="http://schemas.microsoft.com/office/powerpoint/2010/main" val="2204868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Brystspreng oppstår 2-4 dager etter fødsel. Brystene kan bli smertefulle og spente, og noen får lett feber. Det kan være vanskelig for noen barn å få et godt tak om brystet når brystene er spente. Denne filmen viser hvordan dette kan håndteres.</a:t>
            </a:r>
          </a:p>
          <a:p>
            <a:endParaRPr lang="nb-NO">
              <a:cs typeface="Calibri"/>
            </a:endParaRPr>
          </a:p>
          <a:p>
            <a:pPr marL="171450" indent="-171450">
              <a:buFont typeface="Arial"/>
              <a:buChar char="•"/>
            </a:pPr>
            <a:r>
              <a:rPr lang="nb-NO"/>
              <a:t>Helsenorge.no: Brystspreng –hva gjør jeg? </a:t>
            </a:r>
            <a:endParaRPr lang="nb-NO" u="sng">
              <a:cs typeface="Calibri" panose="020F0502020204030204"/>
            </a:endParaRPr>
          </a:p>
        </p:txBody>
      </p:sp>
      <p:sp>
        <p:nvSpPr>
          <p:cNvPr id="4" name="Plassholder for lysbildenummer 3"/>
          <p:cNvSpPr>
            <a:spLocks noGrp="1"/>
          </p:cNvSpPr>
          <p:nvPr>
            <p:ph type="sldNum" sz="quarter" idx="5"/>
          </p:nvPr>
        </p:nvSpPr>
        <p:spPr/>
        <p:txBody>
          <a:bodyPr/>
          <a:lstStyle/>
          <a:p>
            <a:fld id="{BBC4E1B6-7601-4493-8989-181DC5C90A10}" type="slidenum">
              <a:rPr lang="nb-NO" smtClean="0"/>
              <a:t>24</a:t>
            </a:fld>
            <a:endParaRPr lang="nb-NO"/>
          </a:p>
        </p:txBody>
      </p:sp>
    </p:spTree>
    <p:extLst>
      <p:ext uri="{BB962C8B-B14F-4D97-AF65-F5344CB8AC3E}">
        <p14:creationId xmlns:p14="http://schemas.microsoft.com/office/powerpoint/2010/main" val="1394071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38219993-DBB6-024A-9B4C-46A2DD21F3A5}" type="slidenum">
              <a:rPr lang="nb-NO" smtClean="0"/>
              <a:t>2</a:t>
            </a:fld>
            <a:endParaRPr lang="nb-NO"/>
          </a:p>
        </p:txBody>
      </p:sp>
    </p:spTree>
    <p:extLst>
      <p:ext uri="{BB962C8B-B14F-4D97-AF65-F5344CB8AC3E}">
        <p14:creationId xmlns:p14="http://schemas.microsoft.com/office/powerpoint/2010/main" val="349496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 er viktig at barnet blir lagt til brystet ved tidlig sulttegn. Dersom foreldre er oppmerksom og reagerer på de første signalene barnet viser, kan barnet komme hyppigere til brystet, noe som er svært viktig i etableringsfasen. </a:t>
            </a:r>
          </a:p>
          <a:p>
            <a:r>
              <a:rPr lang="nb-NO"/>
              <a:t> </a:t>
            </a:r>
          </a:p>
          <a:p>
            <a:r>
              <a:rPr lang="nb-NO"/>
              <a:t>Foreldre trenger tid til å bli kjent med sitt barn, men de fleste vil raskt kjenne igjen signalene på sult. Filmen viser hvordan barnet signaliserer sult.  </a:t>
            </a:r>
          </a:p>
          <a:p>
            <a:r>
              <a:rPr lang="en-US"/>
              <a:t> </a:t>
            </a:r>
            <a:endParaRPr lang="nb-NO"/>
          </a:p>
          <a:p>
            <a:r>
              <a:rPr lang="en-US"/>
              <a:t> </a:t>
            </a:r>
            <a:endParaRPr lang="nb-NO"/>
          </a:p>
          <a:p>
            <a:r>
              <a:rPr lang="en-US"/>
              <a:t>•</a:t>
            </a:r>
            <a:r>
              <a:rPr lang="en-US" err="1"/>
              <a:t>Sundhedsstyrelsen</a:t>
            </a:r>
            <a:r>
              <a:rPr lang="en-US"/>
              <a:t> </a:t>
            </a:r>
            <a:r>
              <a:rPr lang="en-US" err="1"/>
              <a:t>i</a:t>
            </a:r>
            <a:r>
              <a:rPr lang="en-US"/>
              <a:t> </a:t>
            </a:r>
            <a:r>
              <a:rPr lang="en-US" err="1"/>
              <a:t>Danmark</a:t>
            </a:r>
            <a:r>
              <a:rPr lang="en-US"/>
              <a:t> (2023): </a:t>
            </a:r>
            <a:r>
              <a:rPr lang="en-US" err="1"/>
              <a:t>Amning</a:t>
            </a:r>
            <a:r>
              <a:rPr lang="en-US"/>
              <a:t> –</a:t>
            </a:r>
            <a:r>
              <a:rPr lang="en-US" err="1"/>
              <a:t>en</a:t>
            </a:r>
            <a:r>
              <a:rPr lang="en-US"/>
              <a:t> </a:t>
            </a:r>
            <a:r>
              <a:rPr lang="en-US" err="1"/>
              <a:t>håndbog</a:t>
            </a:r>
            <a:r>
              <a:rPr lang="en-US"/>
              <a:t> for </a:t>
            </a:r>
            <a:r>
              <a:rPr lang="en-US" err="1"/>
              <a:t>sundhedspersonale</a:t>
            </a:r>
            <a:r>
              <a:rPr lang="en-US"/>
              <a:t>. 6.ed.  </a:t>
            </a:r>
            <a:endParaRPr lang="nb-NO"/>
          </a:p>
          <a:p>
            <a:r>
              <a:rPr lang="en-US"/>
              <a:t>•Helsenorge.no: </a:t>
            </a:r>
            <a:r>
              <a:rPr lang="en-US" err="1"/>
              <a:t>Hvordan</a:t>
            </a:r>
            <a:r>
              <a:rPr lang="en-US"/>
              <a:t> vet </a:t>
            </a:r>
            <a:r>
              <a:rPr lang="en-US" err="1"/>
              <a:t>jeg</a:t>
            </a:r>
            <a:r>
              <a:rPr lang="en-US"/>
              <a:t> at </a:t>
            </a:r>
            <a:r>
              <a:rPr lang="en-US" err="1"/>
              <a:t>barnet</a:t>
            </a:r>
            <a:r>
              <a:rPr lang="en-US"/>
              <a:t> er </a:t>
            </a:r>
            <a:r>
              <a:rPr lang="en-US" err="1"/>
              <a:t>sultent</a:t>
            </a:r>
            <a:r>
              <a:rPr lang="en-US"/>
              <a:t>. </a:t>
            </a:r>
            <a:endParaRPr lang="nb-NO"/>
          </a:p>
          <a:p>
            <a:endParaRPr lang="en-US">
              <a:cs typeface="Calibri"/>
            </a:endParaRPr>
          </a:p>
        </p:txBody>
      </p:sp>
      <p:sp>
        <p:nvSpPr>
          <p:cNvPr id="4" name="Plassholder for lysbildenummer 3"/>
          <p:cNvSpPr>
            <a:spLocks noGrp="1"/>
          </p:cNvSpPr>
          <p:nvPr>
            <p:ph type="sldNum" sz="quarter" idx="5"/>
          </p:nvPr>
        </p:nvSpPr>
        <p:spPr/>
        <p:txBody>
          <a:bodyPr/>
          <a:lstStyle/>
          <a:p>
            <a:fld id="{38219993-DBB6-024A-9B4C-46A2DD21F3A5}" type="slidenum">
              <a:rPr lang="nb-NO" smtClean="0"/>
              <a:t>26</a:t>
            </a:fld>
            <a:endParaRPr lang="nb-NO"/>
          </a:p>
        </p:txBody>
      </p:sp>
    </p:spTree>
    <p:extLst>
      <p:ext uri="{BB962C8B-B14F-4D97-AF65-F5344CB8AC3E}">
        <p14:creationId xmlns:p14="http://schemas.microsoft.com/office/powerpoint/2010/main" val="2259120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Med et riktig </a:t>
            </a:r>
            <a:r>
              <a:rPr lang="nb-NO" err="1"/>
              <a:t>dietak</a:t>
            </a:r>
            <a:r>
              <a:rPr lang="nb-NO"/>
              <a:t> skal det ikke gjøre vondt å amme. Bildet her illustrere hvordan barnet bruker sine medfødte reflekser til å ta brystet. Det er viktig at barnet får mulighet til å søke, deretter gape, slik at det får mye brystvev i munnen (barnet dier ikke kun fra brystknopp). Dette skjer best dersom barnet kan ligge slik at nesen til barnet er i høyde med knoppen, haken tett inntil brystet, slik det vises på bildet.  </a:t>
            </a:r>
          </a:p>
          <a:p>
            <a:r>
              <a:rPr lang="nb-NO"/>
              <a:t> </a:t>
            </a:r>
            <a:endParaRPr lang="nb-NO">
              <a:cs typeface="Calibri"/>
            </a:endParaRPr>
          </a:p>
          <a:p>
            <a:r>
              <a:rPr lang="nb-NO" err="1"/>
              <a:t>Dietaket</a:t>
            </a:r>
            <a:r>
              <a:rPr lang="nb-NO"/>
              <a:t> blir som regel bra dersom barnet er tett inntil mor, riktig plassert i forhold til brystet, gaper høyt og har mye bryst i munnen. Barnets hode er bøyd litt bakover, slik at nesen er fri. Haken har god kontakt med brystet. Samtidig som hodet bøyes lett bakover, gaper barnet stort slik at det får mye bryst i munnen. Brystknoppen treffer da langt bak i barnets gane, som utløser sugerefleks og det lages et vakuum. Med riktig </a:t>
            </a:r>
            <a:r>
              <a:rPr lang="nb-NO" err="1"/>
              <a:t>dietak</a:t>
            </a:r>
            <a:r>
              <a:rPr lang="nb-NO"/>
              <a:t> skjer det melkeoverføring.</a:t>
            </a:r>
            <a:endParaRPr lang="nb-NO">
              <a:cs typeface="Calibri"/>
            </a:endParaRPr>
          </a:p>
          <a:p>
            <a:r>
              <a:rPr lang="nb-NO"/>
              <a:t> </a:t>
            </a:r>
            <a:endParaRPr lang="nb-NO">
              <a:cs typeface="Calibri"/>
            </a:endParaRPr>
          </a:p>
          <a:p>
            <a:r>
              <a:rPr lang="nb-NO"/>
              <a:t>•Helsenorge.no: Ammeteknikk.</a:t>
            </a:r>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38219993-DBB6-024A-9B4C-46A2DD21F3A5}" type="slidenum">
              <a:rPr lang="nb-NO" smtClean="0"/>
              <a:t>27</a:t>
            </a:fld>
            <a:endParaRPr lang="nb-NO"/>
          </a:p>
        </p:txBody>
      </p:sp>
    </p:spTree>
    <p:extLst>
      <p:ext uri="{BB962C8B-B14F-4D97-AF65-F5344CB8AC3E}">
        <p14:creationId xmlns:p14="http://schemas.microsoft.com/office/powerpoint/2010/main" val="2219871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t>Denne </a:t>
            </a:r>
            <a:r>
              <a:rPr lang="en-US" err="1"/>
              <a:t>filmen</a:t>
            </a:r>
            <a:r>
              <a:rPr lang="en-US"/>
              <a:t> </a:t>
            </a:r>
            <a:r>
              <a:rPr lang="en-US" err="1"/>
              <a:t>viser</a:t>
            </a:r>
            <a:r>
              <a:rPr lang="en-US"/>
              <a:t> </a:t>
            </a:r>
            <a:r>
              <a:rPr lang="en-US" err="1"/>
              <a:t>hvordan</a:t>
            </a:r>
            <a:r>
              <a:rPr lang="en-US"/>
              <a:t> </a:t>
            </a:r>
            <a:r>
              <a:rPr lang="en-US" err="1"/>
              <a:t>barnet</a:t>
            </a:r>
            <a:r>
              <a:rPr lang="en-US"/>
              <a:t> </a:t>
            </a:r>
            <a:r>
              <a:rPr lang="en-US" err="1"/>
              <a:t>får</a:t>
            </a:r>
            <a:r>
              <a:rPr lang="en-US"/>
              <a:t> et </a:t>
            </a:r>
            <a:r>
              <a:rPr lang="en-US" err="1"/>
              <a:t>godt</a:t>
            </a:r>
            <a:r>
              <a:rPr lang="en-US"/>
              <a:t> </a:t>
            </a:r>
            <a:r>
              <a:rPr lang="en-US" err="1"/>
              <a:t>sugetak</a:t>
            </a:r>
            <a:r>
              <a:rPr lang="en-US"/>
              <a:t>.  </a:t>
            </a:r>
            <a:endParaRPr lang="nb-NO"/>
          </a:p>
          <a:p>
            <a:r>
              <a:rPr lang="en-US"/>
              <a:t> </a:t>
            </a:r>
            <a:endParaRPr lang="nb-NO"/>
          </a:p>
          <a:p>
            <a:r>
              <a:rPr lang="en-US"/>
              <a:t>•Helsenorge.no: </a:t>
            </a:r>
            <a:r>
              <a:rPr lang="en-US" err="1"/>
              <a:t>Hvordan</a:t>
            </a:r>
            <a:r>
              <a:rPr lang="en-US"/>
              <a:t> </a:t>
            </a:r>
            <a:r>
              <a:rPr lang="en-US" err="1"/>
              <a:t>får</a:t>
            </a:r>
            <a:r>
              <a:rPr lang="en-US"/>
              <a:t> </a:t>
            </a:r>
            <a:r>
              <a:rPr lang="en-US" err="1"/>
              <a:t>barnet</a:t>
            </a:r>
            <a:r>
              <a:rPr lang="en-US"/>
              <a:t> </a:t>
            </a:r>
            <a:r>
              <a:rPr lang="en-US" err="1"/>
              <a:t>godt</a:t>
            </a:r>
            <a:r>
              <a:rPr lang="en-US"/>
              <a:t> </a:t>
            </a:r>
            <a:r>
              <a:rPr lang="en-US" err="1"/>
              <a:t>sugetak</a:t>
            </a:r>
            <a:r>
              <a:rPr lang="en-US"/>
              <a:t>. </a:t>
            </a:r>
            <a:endParaRPr lang="nb-NO"/>
          </a:p>
          <a:p>
            <a:endParaRPr lang="en-US">
              <a:cs typeface="Calibri"/>
            </a:endParaRPr>
          </a:p>
        </p:txBody>
      </p:sp>
      <p:sp>
        <p:nvSpPr>
          <p:cNvPr id="4" name="Plassholder for lysbildenummer 3"/>
          <p:cNvSpPr>
            <a:spLocks noGrp="1"/>
          </p:cNvSpPr>
          <p:nvPr>
            <p:ph type="sldNum" sz="quarter" idx="5"/>
          </p:nvPr>
        </p:nvSpPr>
        <p:spPr/>
        <p:txBody>
          <a:bodyPr/>
          <a:lstStyle/>
          <a:p>
            <a:fld id="{38219993-DBB6-024A-9B4C-46A2DD21F3A5}" type="slidenum">
              <a:rPr lang="nb-NO" smtClean="0"/>
              <a:t>28</a:t>
            </a:fld>
            <a:endParaRPr lang="nb-NO"/>
          </a:p>
        </p:txBody>
      </p:sp>
    </p:spTree>
    <p:extLst>
      <p:ext uri="{BB962C8B-B14F-4D97-AF65-F5344CB8AC3E}">
        <p14:creationId xmlns:p14="http://schemas.microsoft.com/office/powerpoint/2010/main" val="1261143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 første månedene etter fødsel bruker mor mange timer på amming. Det er viktig å finne ammestillinger som passer hvert mor og barn par </a:t>
            </a:r>
          </a:p>
          <a:p>
            <a:endParaRPr lang="nb-NO"/>
          </a:p>
          <a:p>
            <a:r>
              <a:rPr lang="nb-NO"/>
              <a:t>Størrelse og form på brystene vil innvirke på hvilke ammestillinger som fungerer best. Tenk også på plassering av barnet. Noen har brystknopper som peker opp eller rett fram, andre har brystknopper som peker nedover. Plasser barnet der brystknoppen naturlig faller, da unngår man at det blir drag i brystvevet. (gjelder spesielt for tyngre bryst, der kan tyngdekraften gjøre at barnet mister tak om det er plassert feil)</a:t>
            </a:r>
          </a:p>
          <a:p>
            <a:r>
              <a:rPr lang="nb-NO"/>
              <a:t> </a:t>
            </a:r>
            <a:endParaRPr lang="nb-NO">
              <a:cs typeface="Calibri"/>
            </a:endParaRPr>
          </a:p>
          <a:p>
            <a:r>
              <a:rPr lang="nb-NO"/>
              <a:t>Mødre kan be om hjelp til å prøve ut flere ammestillinger.  </a:t>
            </a:r>
            <a:endParaRPr lang="nb-NO">
              <a:cs typeface="Calibri"/>
            </a:endParaRPr>
          </a:p>
          <a:p>
            <a:r>
              <a:rPr lang="nb-NO"/>
              <a:t> </a:t>
            </a:r>
            <a:endParaRPr lang="nb-NO">
              <a:cs typeface="Calibri"/>
            </a:endParaRPr>
          </a:p>
          <a:p>
            <a:r>
              <a:rPr lang="nb-NO"/>
              <a:t>•</a:t>
            </a:r>
            <a:r>
              <a:rPr lang="nb-NO" err="1"/>
              <a:t>Sundhedsstyrelsen</a:t>
            </a:r>
            <a:r>
              <a:rPr lang="nb-NO"/>
              <a:t> i Danmark (2023): Amning –en </a:t>
            </a:r>
            <a:r>
              <a:rPr lang="nb-NO" err="1"/>
              <a:t>håndbog</a:t>
            </a:r>
            <a:r>
              <a:rPr lang="nb-NO"/>
              <a:t> for </a:t>
            </a:r>
            <a:r>
              <a:rPr lang="nb-NO" err="1"/>
              <a:t>sundhedspersonale</a:t>
            </a:r>
            <a:r>
              <a:rPr lang="nb-NO"/>
              <a:t>. 6.ed.  </a:t>
            </a:r>
            <a:endParaRPr lang="nb-NO">
              <a:cs typeface="Calibri"/>
            </a:endParaRPr>
          </a:p>
          <a:p>
            <a:r>
              <a:rPr lang="nb-NO"/>
              <a:t> </a:t>
            </a:r>
            <a:endParaRPr lang="nb-NO">
              <a:cs typeface="Calibri"/>
            </a:endParaRPr>
          </a:p>
          <a:p>
            <a:endParaRPr lang="nb-NO">
              <a:cs typeface="Calibri"/>
            </a:endParaRPr>
          </a:p>
          <a:p>
            <a:endParaRPr lang="nb-NO"/>
          </a:p>
        </p:txBody>
      </p:sp>
      <p:sp>
        <p:nvSpPr>
          <p:cNvPr id="4" name="Plassholder for lysbildenummer 3"/>
          <p:cNvSpPr>
            <a:spLocks noGrp="1"/>
          </p:cNvSpPr>
          <p:nvPr>
            <p:ph type="sldNum" sz="quarter" idx="5"/>
          </p:nvPr>
        </p:nvSpPr>
        <p:spPr/>
        <p:txBody>
          <a:bodyPr/>
          <a:lstStyle/>
          <a:p>
            <a:fld id="{38219993-DBB6-024A-9B4C-46A2DD21F3A5}" type="slidenum">
              <a:rPr lang="nb-NO" smtClean="0"/>
              <a:t>29</a:t>
            </a:fld>
            <a:endParaRPr lang="nb-NO"/>
          </a:p>
        </p:txBody>
      </p:sp>
    </p:spTree>
    <p:extLst>
      <p:ext uri="{BB962C8B-B14F-4D97-AF65-F5344CB8AC3E}">
        <p14:creationId xmlns:p14="http://schemas.microsoft.com/office/powerpoint/2010/main" val="2713224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eksempler på noen ammestillinger</a:t>
            </a:r>
          </a:p>
          <a:p>
            <a:endParaRPr lang="nb-NO">
              <a:cs typeface="Calibri"/>
            </a:endParaRPr>
          </a:p>
        </p:txBody>
      </p:sp>
      <p:sp>
        <p:nvSpPr>
          <p:cNvPr id="4" name="Plassholder for lysbildenummer 3"/>
          <p:cNvSpPr>
            <a:spLocks noGrp="1"/>
          </p:cNvSpPr>
          <p:nvPr>
            <p:ph type="sldNum" sz="quarter" idx="5"/>
          </p:nvPr>
        </p:nvSpPr>
        <p:spPr/>
        <p:txBody>
          <a:bodyPr/>
          <a:lstStyle/>
          <a:p>
            <a:fld id="{38219993-DBB6-024A-9B4C-46A2DD21F3A5}" type="slidenum">
              <a:rPr lang="nb-NO" smtClean="0"/>
              <a:t>30</a:t>
            </a:fld>
            <a:endParaRPr lang="nb-NO"/>
          </a:p>
        </p:txBody>
      </p:sp>
    </p:spTree>
    <p:extLst>
      <p:ext uri="{BB962C8B-B14F-4D97-AF65-F5344CB8AC3E}">
        <p14:creationId xmlns:p14="http://schemas.microsoft.com/office/powerpoint/2010/main" val="3151021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Ulike stillinger passer i ulike situasjoner. Mødre må få veiledning for å finne ut av hvilke stillinger som passer for henne og hennes barn. En stilling som ofte fungerer fint for mange er tilbakelent ammestilling. Forsking tyder på at denne stillingen fremmer barnets reflekser og kan i noen tilfeller løse ammeutfordringer. Dette er en avslappende stilling for mor og barn.</a:t>
            </a:r>
          </a:p>
          <a:p>
            <a:endParaRPr lang="nb-NO"/>
          </a:p>
          <a:p>
            <a:r>
              <a:rPr lang="nb-NO"/>
              <a:t>•Helsenorge.no Tilbakelent ammestilling – hvordan?</a:t>
            </a:r>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38219993-DBB6-024A-9B4C-46A2DD21F3A5}" type="slidenum">
              <a:rPr lang="nb-NO" smtClean="0"/>
              <a:t>31</a:t>
            </a:fld>
            <a:endParaRPr lang="nb-NO"/>
          </a:p>
        </p:txBody>
      </p:sp>
    </p:spTree>
    <p:extLst>
      <p:ext uri="{BB962C8B-B14F-4D97-AF65-F5344CB8AC3E}">
        <p14:creationId xmlns:p14="http://schemas.microsoft.com/office/powerpoint/2010/main" val="2941744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Valgfritt om denne videoen vises eller om du vil kun vise neste slide som er bilder av de videoene som finnes.</a:t>
            </a:r>
          </a:p>
          <a:p>
            <a:r>
              <a:rPr lang="nb-NO"/>
              <a:t>•Helsenorge.no Hvordan skal jeg holde barnet når jeg ammer?</a:t>
            </a:r>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38219993-DBB6-024A-9B4C-46A2DD21F3A5}" type="slidenum">
              <a:rPr lang="nb-NO" smtClean="0"/>
              <a:t>32</a:t>
            </a:fld>
            <a:endParaRPr lang="nb-NO"/>
          </a:p>
        </p:txBody>
      </p:sp>
    </p:spTree>
    <p:extLst>
      <p:ext uri="{BB962C8B-B14F-4D97-AF65-F5344CB8AC3E}">
        <p14:creationId xmlns:p14="http://schemas.microsoft.com/office/powerpoint/2010/main" val="3777813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a:t>Dette bildet kan hoppes over dersom video på slide over vises (samme informasjon)</a:t>
            </a:r>
          </a:p>
          <a:p>
            <a:endParaRPr lang="en-US">
              <a:cs typeface="Calibri"/>
            </a:endParaRPr>
          </a:p>
        </p:txBody>
      </p:sp>
      <p:sp>
        <p:nvSpPr>
          <p:cNvPr id="4" name="Plassholder for lysbildenummer 3"/>
          <p:cNvSpPr>
            <a:spLocks noGrp="1"/>
          </p:cNvSpPr>
          <p:nvPr>
            <p:ph type="sldNum" sz="quarter" idx="5"/>
          </p:nvPr>
        </p:nvSpPr>
        <p:spPr/>
        <p:txBody>
          <a:bodyPr/>
          <a:lstStyle/>
          <a:p>
            <a:fld id="{38219993-DBB6-024A-9B4C-46A2DD21F3A5}" type="slidenum">
              <a:rPr lang="nb-NO" smtClean="0"/>
              <a:t>33</a:t>
            </a:fld>
            <a:endParaRPr lang="nb-NO"/>
          </a:p>
        </p:txBody>
      </p:sp>
    </p:spTree>
    <p:extLst>
      <p:ext uri="{BB962C8B-B14F-4D97-AF65-F5344CB8AC3E}">
        <p14:creationId xmlns:p14="http://schemas.microsoft.com/office/powerpoint/2010/main" val="3440815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Partner er viktig. Forskning viser at partners støtte har stor betydning for ammeforløpet. Snakk med hverandre om ønsker og forventninger.</a:t>
            </a:r>
          </a:p>
          <a:p>
            <a:endParaRPr lang="nb-NO"/>
          </a:p>
          <a:p>
            <a:r>
              <a:rPr lang="nb-NO"/>
              <a:t>•</a:t>
            </a:r>
            <a:r>
              <a:rPr lang="nb-NO" err="1"/>
              <a:t>Sundhedsstyrelsen</a:t>
            </a:r>
            <a:r>
              <a:rPr lang="nb-NO"/>
              <a:t> i Danmark (2023): Amning –en </a:t>
            </a:r>
            <a:r>
              <a:rPr lang="nb-NO" err="1"/>
              <a:t>håndbog</a:t>
            </a:r>
            <a:r>
              <a:rPr lang="nb-NO"/>
              <a:t> for </a:t>
            </a:r>
            <a:r>
              <a:rPr lang="nb-NO" err="1"/>
              <a:t>sundhedspersonale</a:t>
            </a:r>
            <a:r>
              <a:rPr lang="nb-NO"/>
              <a:t>. 6.ed. </a:t>
            </a:r>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38219993-DBB6-024A-9B4C-46A2DD21F3A5}" type="slidenum">
              <a:rPr lang="nb-NO" smtClean="0"/>
              <a:t>34</a:t>
            </a:fld>
            <a:endParaRPr lang="nb-NO"/>
          </a:p>
        </p:txBody>
      </p:sp>
    </p:spTree>
    <p:extLst>
      <p:ext uri="{BB962C8B-B14F-4D97-AF65-F5344CB8AC3E}">
        <p14:creationId xmlns:p14="http://schemas.microsoft.com/office/powerpoint/2010/main" val="3915767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Nyfødte oppleves ofte som urolige på kveldstid. Barnet signaliserer at det vil ligge til brystet store deler av kvelden. Dette misoppfattes ofte som at mor har lite melk. Denne adferden er likevel normal, og vi tror dette er biologiens/evolusjonens måte å sikre barnet mye kontakt/mat/trygghet.  </a:t>
            </a:r>
          </a:p>
          <a:p>
            <a:r>
              <a:rPr lang="nb-NO"/>
              <a:t>Det kan se ut til at kveldsmelken har litt høyere fettinnhold, som er gunstig for barnet.</a:t>
            </a:r>
          </a:p>
          <a:p>
            <a:r>
              <a:rPr lang="nb-NO"/>
              <a:t>Urolighet kan også skyldes at babyen bearbeider sanseinntrykk fra dagen som har vært, og er sliten og trøtt. Babyer har en begrenset evne til å roe seg selv. Jo mer oppkavet babyen er, desto mer vil den søke hjelp fra foreldrene. </a:t>
            </a:r>
            <a:endParaRPr lang="nb-NO">
              <a:cs typeface="Calibri"/>
            </a:endParaRPr>
          </a:p>
          <a:p>
            <a:r>
              <a:rPr lang="nb-NO"/>
              <a:t> Tips gjerne om Ammehjelpens artikkel om kveldsuro: </a:t>
            </a:r>
            <a:r>
              <a:rPr lang="nb-NO" u="sng">
                <a:hlinkClick r:id="rId3"/>
              </a:rPr>
              <a:t>Urolig baby om kvelden? - Ammehjelpen</a:t>
            </a:r>
            <a:r>
              <a:rPr lang="nb-NO"/>
              <a:t> </a:t>
            </a:r>
          </a:p>
          <a:p>
            <a:endParaRPr lang="nb-NO">
              <a:cs typeface="Calibri"/>
            </a:endParaRPr>
          </a:p>
          <a:p>
            <a:r>
              <a:rPr lang="nb-NO"/>
              <a:t>•Basis (</a:t>
            </a:r>
            <a:r>
              <a:rPr lang="nb-NO" err="1"/>
              <a:t>u.å</a:t>
            </a:r>
            <a:r>
              <a:rPr lang="nb-NO"/>
              <a:t>): Brains, </a:t>
            </a:r>
            <a:r>
              <a:rPr lang="nb-NO" err="1"/>
              <a:t>biology</a:t>
            </a:r>
            <a:r>
              <a:rPr lang="nb-NO"/>
              <a:t> and </a:t>
            </a:r>
            <a:r>
              <a:rPr lang="nb-NO" err="1"/>
              <a:t>sleep</a:t>
            </a:r>
            <a:r>
              <a:rPr lang="nb-NO"/>
              <a:t>. Vulnerable human </a:t>
            </a:r>
            <a:r>
              <a:rPr lang="nb-NO" err="1"/>
              <a:t>babies</a:t>
            </a:r>
            <a:r>
              <a:rPr lang="nb-NO"/>
              <a:t> and </a:t>
            </a:r>
            <a:r>
              <a:rPr lang="nb-NO" err="1"/>
              <a:t>their</a:t>
            </a:r>
            <a:r>
              <a:rPr lang="nb-NO"/>
              <a:t> </a:t>
            </a:r>
            <a:r>
              <a:rPr lang="nb-NO" err="1"/>
              <a:t>large</a:t>
            </a:r>
            <a:r>
              <a:rPr lang="nb-NO"/>
              <a:t> </a:t>
            </a:r>
            <a:r>
              <a:rPr lang="nb-NO" err="1"/>
              <a:t>brains</a:t>
            </a:r>
            <a:r>
              <a:rPr lang="nb-NO"/>
              <a:t>.  Hentet 30.05.23. Tilgjengelig fra </a:t>
            </a:r>
            <a:r>
              <a:rPr lang="nb-NO" u="sng">
                <a:hlinkClick r:id="rId4"/>
              </a:rPr>
              <a:t>Brains, </a:t>
            </a:r>
            <a:r>
              <a:rPr lang="nb-NO" u="sng" err="1">
                <a:hlinkClick r:id="rId4"/>
              </a:rPr>
              <a:t>Biology</a:t>
            </a:r>
            <a:r>
              <a:rPr lang="nb-NO" u="sng">
                <a:hlinkClick r:id="rId4"/>
              </a:rPr>
              <a:t> and </a:t>
            </a:r>
            <a:r>
              <a:rPr lang="nb-NO" u="sng" err="1">
                <a:hlinkClick r:id="rId4"/>
              </a:rPr>
              <a:t>Sleep</a:t>
            </a:r>
            <a:r>
              <a:rPr lang="nb-NO" u="sng">
                <a:hlinkClick r:id="rId4"/>
              </a:rPr>
              <a:t> – BASIS (basisonline.org.uk)</a:t>
            </a:r>
            <a:r>
              <a:rPr lang="nb-NO"/>
              <a:t> </a:t>
            </a:r>
            <a:endParaRPr lang="nb-NO">
              <a:cs typeface="Calibri"/>
            </a:endParaRPr>
          </a:p>
          <a:p>
            <a:r>
              <a:rPr lang="nb-NO"/>
              <a:t>•</a:t>
            </a:r>
            <a:r>
              <a:rPr lang="nb-NO" err="1"/>
              <a:t>Sundhedsstyrelsen</a:t>
            </a:r>
            <a:r>
              <a:rPr lang="nb-NO"/>
              <a:t> i Danmark (2023): Amning –en </a:t>
            </a:r>
            <a:r>
              <a:rPr lang="nb-NO" err="1"/>
              <a:t>håndbog</a:t>
            </a:r>
            <a:r>
              <a:rPr lang="nb-NO"/>
              <a:t> for </a:t>
            </a:r>
            <a:r>
              <a:rPr lang="nb-NO" err="1"/>
              <a:t>sundhedspersonale</a:t>
            </a:r>
            <a:r>
              <a:rPr lang="nb-NO"/>
              <a:t>. 6.ed. Tilgjengelig fra </a:t>
            </a:r>
            <a:r>
              <a:rPr lang="nb-NO" u="sng">
                <a:hlinkClick r:id="rId5"/>
              </a:rPr>
              <a:t>Amning – en </a:t>
            </a:r>
            <a:r>
              <a:rPr lang="nb-NO" u="sng" err="1">
                <a:hlinkClick r:id="rId5"/>
              </a:rPr>
              <a:t>håndbog</a:t>
            </a:r>
            <a:r>
              <a:rPr lang="nb-NO" u="sng">
                <a:hlinkClick r:id="rId5"/>
              </a:rPr>
              <a:t> for </a:t>
            </a:r>
            <a:r>
              <a:rPr lang="nb-NO" u="sng" err="1">
                <a:hlinkClick r:id="rId5"/>
              </a:rPr>
              <a:t>sundhedspersonale</a:t>
            </a:r>
            <a:r>
              <a:rPr lang="nb-NO" u="sng">
                <a:hlinkClick r:id="rId5"/>
              </a:rPr>
              <a:t> (sst.dk)</a:t>
            </a:r>
            <a:r>
              <a:rPr lang="nb-NO"/>
              <a:t> </a:t>
            </a:r>
            <a:endParaRPr lang="nb-NO">
              <a:cs typeface="Calibri"/>
            </a:endParaRPr>
          </a:p>
          <a:p>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38219993-DBB6-024A-9B4C-46A2DD21F3A5}" type="slidenum">
              <a:rPr lang="nb-NO" smtClean="0"/>
              <a:t>36</a:t>
            </a:fld>
            <a:endParaRPr lang="nb-NO"/>
          </a:p>
        </p:txBody>
      </p:sp>
    </p:spTree>
    <p:extLst>
      <p:ext uri="{BB962C8B-B14F-4D97-AF65-F5344CB8AC3E}">
        <p14:creationId xmlns:p14="http://schemas.microsoft.com/office/powerpoint/2010/main" val="3818954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Denne </a:t>
            </a:r>
            <a:r>
              <a:rPr lang="en-US" err="1">
                <a:ea typeface="Calibri"/>
                <a:cs typeface="Calibri"/>
              </a:rPr>
              <a:t>kan</a:t>
            </a:r>
            <a:r>
              <a:rPr lang="en-US">
                <a:ea typeface="Calibri"/>
                <a:cs typeface="Calibri"/>
              </a:rPr>
              <a:t> vises </a:t>
            </a:r>
            <a:r>
              <a:rPr lang="en-US" err="1">
                <a:ea typeface="Calibri"/>
                <a:cs typeface="Calibri"/>
              </a:rPr>
              <a:t>kort</a:t>
            </a:r>
            <a:r>
              <a:rPr lang="en-US">
                <a:ea typeface="Calibri"/>
                <a:cs typeface="Calibri"/>
              </a:rPr>
              <a:t>, </a:t>
            </a:r>
            <a:r>
              <a:rPr lang="en-US" err="1">
                <a:ea typeface="Calibri"/>
                <a:cs typeface="Calibri"/>
              </a:rPr>
              <a:t>slik</a:t>
            </a:r>
            <a:r>
              <a:rPr lang="en-US">
                <a:ea typeface="Calibri"/>
                <a:cs typeface="Calibri"/>
              </a:rPr>
              <a:t> at </a:t>
            </a:r>
            <a:r>
              <a:rPr lang="en-US" err="1">
                <a:ea typeface="Calibri"/>
                <a:cs typeface="Calibri"/>
              </a:rPr>
              <a:t>deltagere</a:t>
            </a:r>
            <a:r>
              <a:rPr lang="en-US">
                <a:ea typeface="Calibri"/>
                <a:cs typeface="Calibri"/>
              </a:rPr>
              <a:t> vet </a:t>
            </a:r>
            <a:r>
              <a:rPr lang="en-US" err="1">
                <a:ea typeface="Calibri"/>
                <a:cs typeface="Calibri"/>
              </a:rPr>
              <a:t>hva</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skal</a:t>
            </a:r>
            <a:r>
              <a:rPr lang="en-US">
                <a:ea typeface="Calibri"/>
                <a:cs typeface="Calibri"/>
              </a:rPr>
              <a:t> </a:t>
            </a:r>
            <a:r>
              <a:rPr lang="en-US" err="1">
                <a:ea typeface="Calibri"/>
                <a:cs typeface="Calibri"/>
              </a:rPr>
              <a:t>tas</a:t>
            </a:r>
            <a:r>
              <a:rPr lang="en-US">
                <a:ea typeface="Calibri"/>
                <a:cs typeface="Calibri"/>
              </a:rPr>
              <a:t> </a:t>
            </a:r>
            <a:r>
              <a:rPr lang="en-US" err="1">
                <a:ea typeface="Calibri"/>
                <a:cs typeface="Calibri"/>
              </a:rPr>
              <a:t>opp</a:t>
            </a:r>
            <a:r>
              <a:rPr lang="en-US">
                <a:ea typeface="Calibri"/>
                <a:cs typeface="Calibri"/>
              </a:rPr>
              <a:t> I </a:t>
            </a:r>
            <a:r>
              <a:rPr lang="en-US" err="1">
                <a:ea typeface="Calibri"/>
                <a:cs typeface="Calibri"/>
              </a:rPr>
              <a:t>løpet</a:t>
            </a:r>
            <a:r>
              <a:rPr lang="en-US">
                <a:ea typeface="Calibri"/>
                <a:cs typeface="Calibri"/>
              </a:rPr>
              <a:t> av den </a:t>
            </a:r>
            <a:r>
              <a:rPr lang="en-US" err="1">
                <a:ea typeface="Calibri"/>
                <a:cs typeface="Calibri"/>
              </a:rPr>
              <a:t>tiden</a:t>
            </a:r>
            <a:r>
              <a:rPr lang="en-US">
                <a:ea typeface="Calibri"/>
                <a:cs typeface="Calibri"/>
              </a:rPr>
              <a:t> </a:t>
            </a:r>
            <a:r>
              <a:rPr lang="en-US" err="1">
                <a:ea typeface="Calibri"/>
                <a:cs typeface="Calibri"/>
              </a:rPr>
              <a:t>som</a:t>
            </a:r>
            <a:r>
              <a:rPr lang="en-US">
                <a:ea typeface="Calibri"/>
                <a:cs typeface="Calibri"/>
              </a:rPr>
              <a:t> er </a:t>
            </a:r>
            <a:r>
              <a:rPr lang="en-US" err="1">
                <a:ea typeface="Calibri"/>
                <a:cs typeface="Calibri"/>
              </a:rPr>
              <a:t>avsatt</a:t>
            </a:r>
            <a:r>
              <a:rPr lang="en-US">
                <a:ea typeface="Calibri"/>
                <a:cs typeface="Calibri"/>
              </a:rPr>
              <a:t>.</a:t>
            </a:r>
          </a:p>
        </p:txBody>
      </p:sp>
      <p:sp>
        <p:nvSpPr>
          <p:cNvPr id="4" name="Slide Number Placeholder 3"/>
          <p:cNvSpPr>
            <a:spLocks noGrp="1"/>
          </p:cNvSpPr>
          <p:nvPr>
            <p:ph type="sldNum" sz="quarter" idx="5"/>
          </p:nvPr>
        </p:nvSpPr>
        <p:spPr/>
        <p:txBody>
          <a:bodyPr/>
          <a:lstStyle/>
          <a:p>
            <a:fld id="{38219993-DBB6-024A-9B4C-46A2DD21F3A5}" type="slidenum">
              <a:rPr lang="nb-NO" smtClean="0"/>
              <a:t>3</a:t>
            </a:fld>
            <a:endParaRPr lang="nb-NO"/>
          </a:p>
        </p:txBody>
      </p:sp>
    </p:spTree>
    <p:extLst>
      <p:ext uri="{BB962C8B-B14F-4D97-AF65-F5344CB8AC3E}">
        <p14:creationId xmlns:p14="http://schemas.microsoft.com/office/powerpoint/2010/main" val="2107566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Amming ser ut til å redusere risikoen for krybbedød. Det er anbefalt at barnet den første tiden sover på samme rom som barnet. Å sove sammen med barnet kan enten gjøres ved at barnets seng er trukket helt inntil mor eller ved at barnet ligger ved siden av mor (som på bildet)</a:t>
            </a:r>
          </a:p>
          <a:p>
            <a:r>
              <a:rPr lang="nb-NO"/>
              <a:t>Fordeler ved å sove sammen med barnet er at det er enklere å amme barnet om natten, det er lettere å passe på barnet, nærhet til foreldre gjør barnet tryggere og foreldre sover mer. Det å sove sammen med barnet er assosiert med hyppigere nattamminger, dette er positivt fordi det sikrer melkeproduksjonen og dermed bidrar til en lengre ammeperiode.  </a:t>
            </a:r>
            <a:endParaRPr lang="nb-NO">
              <a:cs typeface="Calibri"/>
            </a:endParaRPr>
          </a:p>
          <a:p>
            <a:r>
              <a:rPr lang="nb-NO"/>
              <a:t> </a:t>
            </a:r>
            <a:endParaRPr lang="nb-NO">
              <a:cs typeface="Calibri"/>
            </a:endParaRPr>
          </a:p>
          <a:p>
            <a:r>
              <a:rPr lang="nb-NO"/>
              <a:t>Det er gjort observasjonsstudier av mødre som sover med sine spedbarn. De legger seg på siden, lager et beskyttende rede for barnet og sjekker ofte, selv i </a:t>
            </a:r>
            <a:r>
              <a:rPr lang="nb-NO" err="1"/>
              <a:t>søvne</a:t>
            </a:r>
            <a:r>
              <a:rPr lang="nb-NO"/>
              <a:t>, at barnets hode ikke er tildekket.</a:t>
            </a:r>
            <a:endParaRPr lang="nb-NO">
              <a:cs typeface="Calibri"/>
            </a:endParaRPr>
          </a:p>
          <a:p>
            <a:r>
              <a:rPr lang="nb-NO"/>
              <a:t> </a:t>
            </a:r>
            <a:endParaRPr lang="nb-NO">
              <a:cs typeface="Calibri"/>
            </a:endParaRPr>
          </a:p>
          <a:p>
            <a:r>
              <a:rPr lang="nb-NO"/>
              <a:t>•</a:t>
            </a:r>
            <a:r>
              <a:rPr lang="nb-NO" err="1"/>
              <a:t>Marinelli</a:t>
            </a:r>
            <a:r>
              <a:rPr lang="nb-NO"/>
              <a:t> KA, Ball HL, McKenna JJ, Blair PS. An Integrated Analysis </a:t>
            </a:r>
            <a:r>
              <a:rPr lang="nb-NO" err="1"/>
              <a:t>of</a:t>
            </a:r>
            <a:r>
              <a:rPr lang="nb-NO"/>
              <a:t> Maternal-</a:t>
            </a:r>
            <a:r>
              <a:rPr lang="nb-NO" err="1"/>
              <a:t>Infant</a:t>
            </a:r>
            <a:r>
              <a:rPr lang="nb-NO"/>
              <a:t> </a:t>
            </a:r>
            <a:r>
              <a:rPr lang="nb-NO" err="1"/>
              <a:t>Sleep</a:t>
            </a:r>
            <a:r>
              <a:rPr lang="nb-NO"/>
              <a:t>, </a:t>
            </a:r>
            <a:r>
              <a:rPr lang="nb-NO" err="1"/>
              <a:t>Breastfeeding</a:t>
            </a:r>
            <a:r>
              <a:rPr lang="nb-NO"/>
              <a:t>, and </a:t>
            </a:r>
            <a:r>
              <a:rPr lang="nb-NO" err="1"/>
              <a:t>Sudden</a:t>
            </a:r>
            <a:r>
              <a:rPr lang="nb-NO"/>
              <a:t> </a:t>
            </a:r>
            <a:r>
              <a:rPr lang="nb-NO" err="1"/>
              <a:t>Infant</a:t>
            </a:r>
            <a:r>
              <a:rPr lang="nb-NO"/>
              <a:t> Death </a:t>
            </a:r>
            <a:r>
              <a:rPr lang="nb-NO" err="1"/>
              <a:t>Syndrome</a:t>
            </a:r>
            <a:r>
              <a:rPr lang="nb-NO"/>
              <a:t> Research </a:t>
            </a:r>
            <a:r>
              <a:rPr lang="nb-NO" err="1"/>
              <a:t>Supporting</a:t>
            </a:r>
            <a:r>
              <a:rPr lang="nb-NO"/>
              <a:t> a </a:t>
            </a:r>
            <a:r>
              <a:rPr lang="nb-NO" err="1"/>
              <a:t>Balanced</a:t>
            </a:r>
            <a:r>
              <a:rPr lang="nb-NO"/>
              <a:t> </a:t>
            </a:r>
            <a:r>
              <a:rPr lang="nb-NO" err="1"/>
              <a:t>Discourse</a:t>
            </a:r>
            <a:r>
              <a:rPr lang="nb-NO"/>
              <a:t>. J </a:t>
            </a:r>
            <a:r>
              <a:rPr lang="nb-NO" err="1"/>
              <a:t>Hum</a:t>
            </a:r>
            <a:r>
              <a:rPr lang="nb-NO"/>
              <a:t> </a:t>
            </a:r>
            <a:r>
              <a:rPr lang="nb-NO" err="1"/>
              <a:t>Lact</a:t>
            </a:r>
            <a:r>
              <a:rPr lang="nb-NO"/>
              <a:t>. 2019 Aug;35(3):510-520. </a:t>
            </a:r>
            <a:r>
              <a:rPr lang="nb-NO" err="1"/>
              <a:t>doi</a:t>
            </a:r>
            <a:r>
              <a:rPr lang="nb-NO"/>
              <a:t>: 10.1177/0890334419851797. </a:t>
            </a:r>
            <a:r>
              <a:rPr lang="nb-NO" err="1"/>
              <a:t>Epub</a:t>
            </a:r>
            <a:r>
              <a:rPr lang="nb-NO"/>
              <a:t> 2019 </a:t>
            </a:r>
            <a:r>
              <a:rPr lang="nb-NO" err="1"/>
              <a:t>Jun</a:t>
            </a:r>
            <a:r>
              <a:rPr lang="nb-NO"/>
              <a:t> 11. PMID: 31184521 </a:t>
            </a:r>
            <a:endParaRPr lang="nb-NO">
              <a:cs typeface="Calibri"/>
            </a:endParaRPr>
          </a:p>
          <a:p>
            <a:r>
              <a:rPr lang="nb-NO"/>
              <a:t>•Landsforeningen uventet </a:t>
            </a:r>
            <a:r>
              <a:rPr lang="nb-NO" err="1"/>
              <a:t>barndedød</a:t>
            </a:r>
            <a:r>
              <a:rPr lang="nb-NO"/>
              <a:t> (2014): Sørg for forsvarlig samsoving. Oppdatert 27.05.22. Hentet 23.05.23. Tilgjengelig fra </a:t>
            </a:r>
            <a:r>
              <a:rPr lang="nb-NO" u="sng">
                <a:hlinkClick r:id="rId3"/>
              </a:rPr>
              <a:t>Sørg for forsvarlig samsoving - Landsforeningen uventet barnedød (LUB)</a:t>
            </a:r>
            <a:r>
              <a:rPr lang="nb-NO"/>
              <a:t> 2014?????????? </a:t>
            </a:r>
            <a:endParaRPr lang="nb-NO">
              <a:cs typeface="Calibri"/>
            </a:endParaRPr>
          </a:p>
          <a:p>
            <a:r>
              <a:rPr lang="nb-NO"/>
              <a:t>•</a:t>
            </a:r>
            <a:r>
              <a:rPr lang="nb-NO" err="1"/>
              <a:t>Wambach</a:t>
            </a:r>
            <a:r>
              <a:rPr lang="nb-NO"/>
              <a:t> and Spencer (2021): </a:t>
            </a:r>
            <a:r>
              <a:rPr lang="nb-NO" i="1" err="1"/>
              <a:t>Breastfeeding</a:t>
            </a:r>
            <a:r>
              <a:rPr lang="nb-NO" i="1"/>
              <a:t> and Human </a:t>
            </a:r>
            <a:r>
              <a:rPr lang="nb-NO" i="1" err="1"/>
              <a:t>Lactation</a:t>
            </a:r>
            <a:r>
              <a:rPr lang="nb-NO" i="1"/>
              <a:t>. </a:t>
            </a:r>
            <a:r>
              <a:rPr lang="nb-NO"/>
              <a:t>6. Utg. </a:t>
            </a:r>
            <a:endParaRPr lang="nb-NO">
              <a:cs typeface="Calibri"/>
            </a:endParaRPr>
          </a:p>
          <a:p>
            <a:r>
              <a:rPr lang="nb-NO"/>
              <a:t> </a:t>
            </a:r>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38219993-DBB6-024A-9B4C-46A2DD21F3A5}" type="slidenum">
              <a:rPr lang="nb-NO" smtClean="0"/>
              <a:t>37</a:t>
            </a:fld>
            <a:endParaRPr lang="nb-NO"/>
          </a:p>
        </p:txBody>
      </p:sp>
    </p:spTree>
    <p:extLst>
      <p:ext uri="{BB962C8B-B14F-4D97-AF65-F5344CB8AC3E}">
        <p14:creationId xmlns:p14="http://schemas.microsoft.com/office/powerpoint/2010/main" val="650113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 finnes både en video om samsoving og en brosjyre som kan lastes ned.</a:t>
            </a:r>
          </a:p>
          <a:p>
            <a:r>
              <a:rPr lang="nb-NO"/>
              <a:t>Gå gjennom punktene på sliden.</a:t>
            </a:r>
            <a:endParaRPr lang="nb-NO">
              <a:cs typeface="Calibri"/>
            </a:endParaRPr>
          </a:p>
          <a:p>
            <a:endParaRPr lang="nb-NO"/>
          </a:p>
          <a:p>
            <a:r>
              <a:rPr lang="nb-NO" b="1"/>
              <a:t>Husk å påpeke budskapet til barnet på bildet «denne siden opp»! </a:t>
            </a:r>
            <a:endParaRPr lang="nb-NO"/>
          </a:p>
          <a:p>
            <a:r>
              <a:rPr lang="nb-NO" b="1"/>
              <a:t>Spedbarnet må aldri sove i mageleie på noens bryst mens den voksne sover.</a:t>
            </a:r>
            <a:r>
              <a:rPr lang="nb-NO"/>
              <a:t> Den økte risikoen for krybbedød som oppstår når spedbarn sover på magen, gjelder også i denne situasjonen. </a:t>
            </a:r>
            <a:endParaRPr lang="nb-NO">
              <a:cs typeface="Calibri"/>
            </a:endParaRPr>
          </a:p>
          <a:p>
            <a:r>
              <a:rPr lang="nb-NO"/>
              <a:t> </a:t>
            </a:r>
            <a:endParaRPr lang="nb-NO">
              <a:cs typeface="Calibri"/>
            </a:endParaRPr>
          </a:p>
          <a:p>
            <a:endParaRPr lang="nb-NO">
              <a:cs typeface="Calibri"/>
            </a:endParaRPr>
          </a:p>
        </p:txBody>
      </p:sp>
      <p:sp>
        <p:nvSpPr>
          <p:cNvPr id="4" name="Plassholder for lysbildenummer 3"/>
          <p:cNvSpPr>
            <a:spLocks noGrp="1"/>
          </p:cNvSpPr>
          <p:nvPr>
            <p:ph type="sldNum" sz="quarter" idx="5"/>
          </p:nvPr>
        </p:nvSpPr>
        <p:spPr/>
        <p:txBody>
          <a:bodyPr/>
          <a:lstStyle/>
          <a:p>
            <a:fld id="{38219993-DBB6-024A-9B4C-46A2DD21F3A5}" type="slidenum">
              <a:rPr lang="nb-NO" smtClean="0"/>
              <a:t>38</a:t>
            </a:fld>
            <a:endParaRPr lang="nb-NO"/>
          </a:p>
        </p:txBody>
      </p:sp>
    </p:spTree>
    <p:extLst>
      <p:ext uri="{BB962C8B-B14F-4D97-AF65-F5344CB8AC3E}">
        <p14:creationId xmlns:p14="http://schemas.microsoft.com/office/powerpoint/2010/main" val="1433766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Over tid er vektøkning er det sikreste tegnet på at barnet tar til seg nok melk. Det kan være vanskelig å vite om nyfødte får i seg nok melk de første dagene. Barnets avføring er en god, tidlig indikator på om barnet får i seg tilstrekkelig med mat. Den første avføringen som kommer kalles mekonium. Den er svart i fargen, tykk og klissete. I løpet av de første dagene endrer fargen på avføringen seg til mer grønt/brunlig. For barn som får i seg godt med melk er avføringen sennepsgul på dag 5.  </a:t>
            </a:r>
          </a:p>
          <a:p>
            <a:r>
              <a:rPr lang="nb-NO"/>
              <a:t> </a:t>
            </a:r>
            <a:endParaRPr lang="nb-NO">
              <a:cs typeface="Calibri"/>
            </a:endParaRPr>
          </a:p>
          <a:p>
            <a:r>
              <a:rPr lang="nb-NO"/>
              <a:t>De første dagene etter fødsel skal barnet ha minst 2-3 våte bleier. Dette øker daglig. På dag 5 forventes det minst 5-6 tunge våte bleier. </a:t>
            </a:r>
            <a:endParaRPr lang="nb-NO">
              <a:cs typeface="Calibri"/>
            </a:endParaRPr>
          </a:p>
          <a:p>
            <a:r>
              <a:rPr lang="nb-NO"/>
              <a:t>Andre gode tegn er at barnet er interessert i spise </a:t>
            </a:r>
            <a:r>
              <a:rPr lang="nb-NO" b="1"/>
              <a:t>minst </a:t>
            </a:r>
            <a:r>
              <a:rPr lang="nb-NO"/>
              <a:t>8-12 ganger i døgnet og virker tilfreds etter måltid. </a:t>
            </a:r>
            <a:endParaRPr lang="nb-NO">
              <a:cs typeface="Calibri"/>
            </a:endParaRPr>
          </a:p>
          <a:p>
            <a:endParaRPr lang="nb-NO"/>
          </a:p>
          <a:p>
            <a:pPr marL="171450" indent="-171450">
              <a:buFont typeface="Arial"/>
              <a:buChar char="•"/>
            </a:pPr>
            <a:r>
              <a:rPr lang="nb-NO" err="1"/>
              <a:t>Sundhedsstyrelsen</a:t>
            </a:r>
            <a:r>
              <a:rPr lang="nb-NO"/>
              <a:t> i Danmark (2023): Amning –en </a:t>
            </a:r>
            <a:r>
              <a:rPr lang="nb-NO" err="1"/>
              <a:t>håndbog</a:t>
            </a:r>
            <a:r>
              <a:rPr lang="nb-NO"/>
              <a:t> for </a:t>
            </a:r>
            <a:r>
              <a:rPr lang="nb-NO" err="1"/>
              <a:t>sundhedspersonale</a:t>
            </a:r>
            <a:r>
              <a:rPr lang="nb-NO"/>
              <a:t>. 6.ed. </a:t>
            </a:r>
            <a:endParaRPr lang="nb-NO">
              <a:cs typeface="Calibri"/>
            </a:endParaRPr>
          </a:p>
          <a:p>
            <a:pPr marL="171450" indent="-171450">
              <a:buFont typeface="Arial"/>
              <a:buChar char="•"/>
            </a:pPr>
            <a:r>
              <a:rPr lang="nb-NO"/>
              <a:t>FHI (2021): Hvordan kan jeg vurdere om ammingen er kommet godt i gang og barnet får nok melk? Ammesjekkliste for mødre.</a:t>
            </a:r>
            <a:endParaRPr lang="nb-NO">
              <a:cs typeface="Calibri" panose="020F0502020204030204"/>
            </a:endParaRPr>
          </a:p>
        </p:txBody>
      </p:sp>
      <p:sp>
        <p:nvSpPr>
          <p:cNvPr id="4" name="Plassholder for lysbildenummer 3"/>
          <p:cNvSpPr>
            <a:spLocks noGrp="1"/>
          </p:cNvSpPr>
          <p:nvPr>
            <p:ph type="sldNum" sz="quarter" idx="5"/>
          </p:nvPr>
        </p:nvSpPr>
        <p:spPr/>
        <p:txBody>
          <a:bodyPr/>
          <a:lstStyle/>
          <a:p>
            <a:fld id="{38219993-DBB6-024A-9B4C-46A2DD21F3A5}" type="slidenum">
              <a:rPr lang="nb-NO" smtClean="0"/>
              <a:t>40</a:t>
            </a:fld>
            <a:endParaRPr lang="nb-NO"/>
          </a:p>
        </p:txBody>
      </p:sp>
    </p:spTree>
    <p:extLst>
      <p:ext uri="{BB962C8B-B14F-4D97-AF65-F5344CB8AC3E}">
        <p14:creationId xmlns:p14="http://schemas.microsoft.com/office/powerpoint/2010/main" val="18312170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a:t>Dette skjema kan </a:t>
            </a:r>
            <a:r>
              <a:rPr lang="nb-NO" noProof="0" err="1"/>
              <a:t>printes</a:t>
            </a:r>
            <a:r>
              <a:rPr lang="nb-NO" noProof="0"/>
              <a:t> og deles ut, eller de kan ta bilde av QR koden å få den digitalt.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noProof="0"/>
          </a:p>
          <a:p>
            <a:r>
              <a:rPr lang="en-US">
                <a:hlinkClick r:id="rId3"/>
              </a:rPr>
              <a:t>https://www.fhi.no/contentassets/520b19ca5e6c4e1d8fd99f1399e52d9c/skjema-gar-ammingen-bra_modre.pdf</a:t>
            </a:r>
            <a:endParaRPr lang="nb-NO"/>
          </a:p>
          <a:p>
            <a:endParaRPr lang="en-US">
              <a:cs typeface="Calibri"/>
            </a:endParaRPr>
          </a:p>
        </p:txBody>
      </p:sp>
      <p:sp>
        <p:nvSpPr>
          <p:cNvPr id="4" name="Plassholder for lysbildenummer 3"/>
          <p:cNvSpPr>
            <a:spLocks noGrp="1"/>
          </p:cNvSpPr>
          <p:nvPr>
            <p:ph type="sldNum" sz="quarter" idx="5"/>
          </p:nvPr>
        </p:nvSpPr>
        <p:spPr/>
        <p:txBody>
          <a:bodyPr/>
          <a:lstStyle/>
          <a:p>
            <a:fld id="{38219993-DBB6-024A-9B4C-46A2DD21F3A5}" type="slidenum">
              <a:rPr lang="nb-NO" smtClean="0"/>
              <a:t>41</a:t>
            </a:fld>
            <a:endParaRPr lang="nb-NO"/>
          </a:p>
        </p:txBody>
      </p:sp>
    </p:spTree>
    <p:extLst>
      <p:ext uri="{BB962C8B-B14F-4D97-AF65-F5344CB8AC3E}">
        <p14:creationId xmlns:p14="http://schemas.microsoft.com/office/powerpoint/2010/main" val="3750361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Det kan være flere grunner til at en mor ikke ønsker eller kan amme. Da kan barnet få morsmelkerstatning (MME). MME er som regel laget av kumelk.</a:t>
            </a:r>
          </a:p>
          <a:p>
            <a:endParaRPr lang="nb-NO"/>
          </a:p>
          <a:p>
            <a:r>
              <a:rPr lang="nb-NO"/>
              <a:t>Dersom mor </a:t>
            </a:r>
            <a:r>
              <a:rPr lang="nb-NO" b="1"/>
              <a:t>har ammeønske </a:t>
            </a:r>
            <a:r>
              <a:rPr lang="nb-NO"/>
              <a:t>bør MME ikke gis uten at det er medisinske grunner til det. Det skal lite til før magen til en nyfødt baby blir fylt opp slik at barnet blir mett. Et barn som får MME, ber derfor om brystet sjeldnere og melkeproduksjonen blir dårlig stimulert. Derfor er dette et eget punkt i Mor-barn vennlig standard. </a:t>
            </a:r>
          </a:p>
          <a:p>
            <a:endParaRPr lang="nb-NO"/>
          </a:p>
          <a:p>
            <a:r>
              <a:rPr lang="nb-NO"/>
              <a:t>Mødre kan få velmenende råd om at det vil bedre nattesøvnen å gi barnet en flaske med MME før leggetid. Studier gjort viser litt færre oppvåkninger hos barn som har fått MME, men ingen forskjell i total søvnlengde. Ammende mødre får totalt sett like mye søvn, eller mer, sammenlignet med mødre som gir MME.  </a:t>
            </a:r>
          </a:p>
          <a:p>
            <a:r>
              <a:rPr lang="nb-NO"/>
              <a:t>Husk også at nyfødte av biologiske grunner skal våkne lett!</a:t>
            </a:r>
          </a:p>
          <a:p>
            <a:r>
              <a:rPr lang="nb-NO"/>
              <a:t> </a:t>
            </a:r>
          </a:p>
          <a:p>
            <a:r>
              <a:rPr lang="nb-NO"/>
              <a:t>Det kan være mange grunner til at mor ikke kan </a:t>
            </a:r>
            <a:r>
              <a:rPr lang="nb-NO" b="1"/>
              <a:t>fullamme</a:t>
            </a:r>
            <a:r>
              <a:rPr lang="nb-NO"/>
              <a:t>. All morsmelk som gis, er verdifull for barnet. Mange studier viser at delamming også har helseeffekter.  </a:t>
            </a:r>
          </a:p>
          <a:p>
            <a:r>
              <a:rPr lang="nb-NO"/>
              <a:t> </a:t>
            </a:r>
          </a:p>
          <a:p>
            <a:r>
              <a:rPr lang="nb-NO"/>
              <a:t>•FHI (2019): Mor-barn-vennlig standard (MBV). Ti trinn for vellykket amming (revidert 2018). Tilgjengelig fra </a:t>
            </a:r>
            <a:r>
              <a:rPr lang="nb-NO" u="sng">
                <a:hlinkClick r:id="rId3"/>
              </a:rPr>
              <a:t>2019-10-02-ti-trinn-for-vellykket-amming---lang.pdf (fhi.no)</a:t>
            </a:r>
            <a:r>
              <a:rPr lang="nb-NO"/>
              <a:t> </a:t>
            </a:r>
          </a:p>
          <a:p>
            <a:r>
              <a:rPr lang="nb-NO"/>
              <a:t>•</a:t>
            </a:r>
            <a:r>
              <a:rPr lang="nb-NO" err="1"/>
              <a:t>Sundhedsstyrelsen</a:t>
            </a:r>
            <a:r>
              <a:rPr lang="nb-NO"/>
              <a:t> i Danmark (2023): Amning –en </a:t>
            </a:r>
            <a:r>
              <a:rPr lang="nb-NO" err="1"/>
              <a:t>håndbog</a:t>
            </a:r>
            <a:r>
              <a:rPr lang="nb-NO"/>
              <a:t> for </a:t>
            </a:r>
            <a:r>
              <a:rPr lang="nb-NO" err="1"/>
              <a:t>sundhedspersonale</a:t>
            </a:r>
            <a:r>
              <a:rPr lang="nb-NO"/>
              <a:t>. 6.ed. Tilgjengelig fra </a:t>
            </a:r>
            <a:r>
              <a:rPr lang="nb-NO" u="sng">
                <a:hlinkClick r:id="rId4"/>
              </a:rPr>
              <a:t>Amning – en </a:t>
            </a:r>
            <a:r>
              <a:rPr lang="nb-NO" u="sng" err="1">
                <a:hlinkClick r:id="rId4"/>
              </a:rPr>
              <a:t>håndbog</a:t>
            </a:r>
            <a:r>
              <a:rPr lang="nb-NO" u="sng">
                <a:hlinkClick r:id="rId4"/>
              </a:rPr>
              <a:t> for </a:t>
            </a:r>
            <a:r>
              <a:rPr lang="nb-NO" u="sng" err="1">
                <a:hlinkClick r:id="rId4"/>
              </a:rPr>
              <a:t>sundhedspersonale</a:t>
            </a:r>
            <a:r>
              <a:rPr lang="nb-NO" u="sng">
                <a:hlinkClick r:id="rId4"/>
              </a:rPr>
              <a:t> (sst.dk)</a:t>
            </a:r>
            <a:r>
              <a:rPr lang="nb-NO"/>
              <a:t> </a:t>
            </a:r>
          </a:p>
          <a:p>
            <a:r>
              <a:rPr lang="nb-NO"/>
              <a:t>•Basis (</a:t>
            </a:r>
            <a:r>
              <a:rPr lang="nb-NO" err="1"/>
              <a:t>u.å</a:t>
            </a:r>
            <a:r>
              <a:rPr lang="nb-NO"/>
              <a:t>): </a:t>
            </a:r>
            <a:r>
              <a:rPr lang="nb-NO" err="1"/>
              <a:t>Sleep</a:t>
            </a:r>
            <a:r>
              <a:rPr lang="nb-NO"/>
              <a:t> and </a:t>
            </a:r>
            <a:r>
              <a:rPr lang="nb-NO" err="1"/>
              <a:t>feeding</a:t>
            </a:r>
            <a:r>
              <a:rPr lang="nb-NO"/>
              <a:t> </a:t>
            </a:r>
            <a:r>
              <a:rPr lang="nb-NO" err="1"/>
              <a:t>method</a:t>
            </a:r>
            <a:r>
              <a:rPr lang="nb-NO"/>
              <a:t>. </a:t>
            </a:r>
            <a:r>
              <a:rPr lang="nb-NO" err="1"/>
              <a:t>What</a:t>
            </a:r>
            <a:r>
              <a:rPr lang="nb-NO"/>
              <a:t> is </a:t>
            </a:r>
            <a:r>
              <a:rPr lang="nb-NO" err="1"/>
              <a:t>the</a:t>
            </a:r>
            <a:r>
              <a:rPr lang="nb-NO"/>
              <a:t> </a:t>
            </a:r>
            <a:r>
              <a:rPr lang="nb-NO" err="1"/>
              <a:t>relationship</a:t>
            </a:r>
            <a:r>
              <a:rPr lang="nb-NO"/>
              <a:t> </a:t>
            </a:r>
            <a:r>
              <a:rPr lang="nb-NO" err="1"/>
              <a:t>between</a:t>
            </a:r>
            <a:r>
              <a:rPr lang="nb-NO"/>
              <a:t> </a:t>
            </a:r>
            <a:r>
              <a:rPr lang="nb-NO" err="1"/>
              <a:t>sleep</a:t>
            </a:r>
            <a:r>
              <a:rPr lang="nb-NO"/>
              <a:t> and </a:t>
            </a:r>
            <a:r>
              <a:rPr lang="nb-NO" err="1"/>
              <a:t>the</a:t>
            </a:r>
            <a:r>
              <a:rPr lang="nb-NO"/>
              <a:t> type </a:t>
            </a:r>
            <a:r>
              <a:rPr lang="nb-NO" err="1"/>
              <a:t>of</a:t>
            </a:r>
            <a:r>
              <a:rPr lang="nb-NO"/>
              <a:t> </a:t>
            </a:r>
            <a:r>
              <a:rPr lang="nb-NO" err="1"/>
              <a:t>milk</a:t>
            </a:r>
            <a:r>
              <a:rPr lang="nb-NO"/>
              <a:t> </a:t>
            </a:r>
            <a:r>
              <a:rPr lang="nb-NO" err="1"/>
              <a:t>fed</a:t>
            </a:r>
            <a:r>
              <a:rPr lang="nb-NO"/>
              <a:t> to </a:t>
            </a:r>
            <a:r>
              <a:rPr lang="nb-NO" err="1"/>
              <a:t>babies</a:t>
            </a:r>
            <a:r>
              <a:rPr lang="nb-NO"/>
              <a:t>? Hentet 30.05.23. Tilgjengelig fra </a:t>
            </a:r>
            <a:r>
              <a:rPr lang="nb-NO" u="sng">
                <a:hlinkClick r:id="rId5"/>
              </a:rPr>
              <a:t>Brains, </a:t>
            </a:r>
            <a:r>
              <a:rPr lang="nb-NO" u="sng" err="1">
                <a:hlinkClick r:id="rId5"/>
              </a:rPr>
              <a:t>Biology</a:t>
            </a:r>
            <a:r>
              <a:rPr lang="nb-NO" u="sng">
                <a:hlinkClick r:id="rId5"/>
              </a:rPr>
              <a:t> and </a:t>
            </a:r>
            <a:r>
              <a:rPr lang="nb-NO" u="sng" err="1">
                <a:hlinkClick r:id="rId5"/>
              </a:rPr>
              <a:t>Sleep</a:t>
            </a:r>
            <a:r>
              <a:rPr lang="nb-NO" u="sng">
                <a:hlinkClick r:id="rId5"/>
              </a:rPr>
              <a:t> – BASIS (</a:t>
            </a:r>
            <a:r>
              <a:rPr lang="nb-NO" u="sng" err="1">
                <a:hlinkClick r:id="rId5"/>
              </a:rPr>
              <a:t>basisonline.org.u</a:t>
            </a:r>
            <a:r>
              <a:rPr lang="nb-NO"/>
              <a:t> </a:t>
            </a:r>
          </a:p>
          <a:p>
            <a:endParaRPr lang="nb-NO">
              <a:cs typeface="Calibri"/>
            </a:endParaRPr>
          </a:p>
        </p:txBody>
      </p:sp>
      <p:sp>
        <p:nvSpPr>
          <p:cNvPr id="4" name="Plassholder for lysbildenummer 3"/>
          <p:cNvSpPr>
            <a:spLocks noGrp="1"/>
          </p:cNvSpPr>
          <p:nvPr>
            <p:ph type="sldNum" sz="quarter" idx="5"/>
          </p:nvPr>
        </p:nvSpPr>
        <p:spPr/>
        <p:txBody>
          <a:bodyPr/>
          <a:lstStyle/>
          <a:p>
            <a:fld id="{38219993-DBB6-024A-9B4C-46A2DD21F3A5}" type="slidenum">
              <a:rPr lang="nb-NO" smtClean="0"/>
              <a:t>43</a:t>
            </a:fld>
            <a:endParaRPr lang="nb-NO"/>
          </a:p>
        </p:txBody>
      </p:sp>
    </p:spTree>
    <p:extLst>
      <p:ext uri="{BB962C8B-B14F-4D97-AF65-F5344CB8AC3E}">
        <p14:creationId xmlns:p14="http://schemas.microsoft.com/office/powerpoint/2010/main" val="40663977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Dersom barnet ikke får morsmelk direkte fra brystet, eller at det får MME, finnes det alternative matemetoder. Små mengder melk kan fint gis med kopp eller skje, større mengder gjerne med hjelpebryst eller flaske. </a:t>
            </a:r>
          </a:p>
          <a:p>
            <a:endParaRPr lang="nb-NO"/>
          </a:p>
          <a:p>
            <a:r>
              <a:rPr lang="nb-NO"/>
              <a:t>På helsenorge.no finnes det mye informasjon om tilberedning av morsmelkerstatning, og flere filmer som viser ulike matemetoder.</a:t>
            </a:r>
          </a:p>
          <a:p>
            <a:endParaRPr lang="nb-NO">
              <a:cs typeface="Calibri"/>
            </a:endParaRPr>
          </a:p>
        </p:txBody>
      </p:sp>
      <p:sp>
        <p:nvSpPr>
          <p:cNvPr id="4" name="Plassholder for lysbildenummer 3"/>
          <p:cNvSpPr>
            <a:spLocks noGrp="1"/>
          </p:cNvSpPr>
          <p:nvPr>
            <p:ph type="sldNum" sz="quarter" idx="5"/>
          </p:nvPr>
        </p:nvSpPr>
        <p:spPr/>
        <p:txBody>
          <a:bodyPr/>
          <a:lstStyle/>
          <a:p>
            <a:fld id="{38219993-DBB6-024A-9B4C-46A2DD21F3A5}" type="slidenum">
              <a:rPr lang="nb-NO" smtClean="0"/>
              <a:t>44</a:t>
            </a:fld>
            <a:endParaRPr lang="nb-NO"/>
          </a:p>
        </p:txBody>
      </p:sp>
    </p:spTree>
    <p:extLst>
      <p:ext uri="{BB962C8B-B14F-4D97-AF65-F5344CB8AC3E}">
        <p14:creationId xmlns:p14="http://schemas.microsoft.com/office/powerpoint/2010/main" val="42600604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Tips mødre om hvor de finner mer informasjon om amming. Som et minimum: Helsenorge.no, Tryggmammamedisin.no og Ammehjelpen.no </a:t>
            </a:r>
          </a:p>
          <a:p>
            <a:endParaRPr lang="nb-NO"/>
          </a:p>
          <a:p>
            <a:r>
              <a:rPr lang="nb-NO">
                <a:hlinkClick r:id="rId3"/>
              </a:rPr>
              <a:t>https://ammehjelpen.no/</a:t>
            </a:r>
            <a:r>
              <a:rPr lang="nb-NO"/>
              <a:t> </a:t>
            </a:r>
          </a:p>
          <a:p>
            <a:r>
              <a:rPr lang="nb-NO">
                <a:hlinkClick r:id="rId4"/>
              </a:rPr>
              <a:t>https://tryggmammamedisin.no/</a:t>
            </a:r>
            <a:r>
              <a:rPr lang="nb-NO"/>
              <a:t>  </a:t>
            </a:r>
          </a:p>
          <a:p>
            <a:r>
              <a:rPr lang="nb-NO">
                <a:hlinkClick r:id="rId5"/>
              </a:rPr>
              <a:t>https://www.helsenorge.no/spedbarn/spedbarnsmat-og-amming/</a:t>
            </a:r>
            <a:r>
              <a:rPr lang="nb-NO"/>
              <a:t> </a:t>
            </a:r>
          </a:p>
          <a:p>
            <a:endParaRPr lang="nb-NO">
              <a:cs typeface="Calibri"/>
            </a:endParaRPr>
          </a:p>
        </p:txBody>
      </p:sp>
      <p:sp>
        <p:nvSpPr>
          <p:cNvPr id="4" name="Plassholder for lysbildenummer 3"/>
          <p:cNvSpPr>
            <a:spLocks noGrp="1"/>
          </p:cNvSpPr>
          <p:nvPr>
            <p:ph type="sldNum" sz="quarter" idx="5"/>
          </p:nvPr>
        </p:nvSpPr>
        <p:spPr/>
        <p:txBody>
          <a:bodyPr/>
          <a:lstStyle/>
          <a:p>
            <a:fld id="{38219993-DBB6-024A-9B4C-46A2DD21F3A5}" type="slidenum">
              <a:rPr lang="nb-NO" smtClean="0"/>
              <a:t>45</a:t>
            </a:fld>
            <a:endParaRPr lang="nb-NO"/>
          </a:p>
        </p:txBody>
      </p:sp>
    </p:spTree>
    <p:extLst>
      <p:ext uri="{BB962C8B-B14F-4D97-AF65-F5344CB8AC3E}">
        <p14:creationId xmlns:p14="http://schemas.microsoft.com/office/powerpoint/2010/main" val="32118873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38219993-DBB6-024A-9B4C-46A2DD21F3A5}" type="slidenum">
              <a:rPr lang="nb-NO" smtClean="0"/>
              <a:t>46</a:t>
            </a:fld>
            <a:endParaRPr lang="nb-NO"/>
          </a:p>
        </p:txBody>
      </p:sp>
    </p:spTree>
    <p:extLst>
      <p:ext uri="{BB962C8B-B14F-4D97-AF65-F5344CB8AC3E}">
        <p14:creationId xmlns:p14="http://schemas.microsoft.com/office/powerpoint/2010/main" val="25283528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Flere av referansene ligger også i notatene.</a:t>
            </a:r>
          </a:p>
        </p:txBody>
      </p:sp>
      <p:sp>
        <p:nvSpPr>
          <p:cNvPr id="4" name="Plassholder for lysbildenummer 3"/>
          <p:cNvSpPr>
            <a:spLocks noGrp="1"/>
          </p:cNvSpPr>
          <p:nvPr>
            <p:ph type="sldNum" sz="quarter" idx="5"/>
          </p:nvPr>
        </p:nvSpPr>
        <p:spPr/>
        <p:txBody>
          <a:bodyPr/>
          <a:lstStyle/>
          <a:p>
            <a:fld id="{38219993-DBB6-024A-9B4C-46A2DD21F3A5}" type="slidenum">
              <a:rPr lang="nb-NO" smtClean="0"/>
              <a:t>48</a:t>
            </a:fld>
            <a:endParaRPr lang="nb-NO"/>
          </a:p>
        </p:txBody>
      </p:sp>
    </p:spTree>
    <p:extLst>
      <p:ext uri="{BB962C8B-B14F-4D97-AF65-F5344CB8AC3E}">
        <p14:creationId xmlns:p14="http://schemas.microsoft.com/office/powerpoint/2010/main" val="3957086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Her kan det leses opp fra bilde</a:t>
            </a:r>
            <a:endParaRPr lang="en-US"/>
          </a:p>
          <a:p>
            <a:r>
              <a:rPr lang="nb-NO"/>
              <a:t>Morsmelk er den naturlige og den beste maten for spedbarn. Så lenge barnet vokser og trives, og så lenge mor trives med ammingen, er det ingen grunn til å gi barnet annen mat og drikke enn morsmelk de første seks månedene. I denne perioden gir morsmelk all næring og væske barnet trenger, med unntak av D-vitamin som bør gis fra barnet er ca. en uke gammelt (</a:t>
            </a:r>
            <a:r>
              <a:rPr lang="nb-NO" i="1"/>
              <a:t>Nasjonal faglig retningslinje for spedbarnsernæring</a:t>
            </a:r>
            <a:r>
              <a:rPr lang="nb-NO"/>
              <a:t>  Helsedirektoratet.) </a:t>
            </a:r>
            <a:endParaRPr lang="en-US">
              <a:cs typeface="Calibri"/>
            </a:endParaRPr>
          </a:p>
          <a:p>
            <a:endParaRPr lang="nb-NO"/>
          </a:p>
          <a:p>
            <a:r>
              <a:rPr lang="nb-NO"/>
              <a:t>Anbefalingen om fullamming de første seks månedene bygger på </a:t>
            </a:r>
            <a:r>
              <a:rPr lang="nb-NO" err="1"/>
              <a:t>WHOs</a:t>
            </a:r>
            <a:r>
              <a:rPr lang="nb-NO"/>
              <a:t> anbefalinger. Fordelene ved morsmelk er godt dokumentert. Verdens helseorganisasjon (WHO) anbefaler at spedbarn får morsmelk uten tillegg av annen mat eller drikke de første seks månedene og at morsmelk inngår som del av kostholdet de første to årene så lenge det passer for mor og barn (WHO.  </a:t>
            </a:r>
            <a:r>
              <a:rPr lang="nb-NO" i="1" err="1"/>
              <a:t>Breastfeeding</a:t>
            </a:r>
            <a:r>
              <a:rPr lang="nb-NO" i="1"/>
              <a:t>: </a:t>
            </a:r>
            <a:r>
              <a:rPr lang="nb-NO" i="1" err="1"/>
              <a:t>Recommendations</a:t>
            </a:r>
            <a:r>
              <a:rPr lang="nb-NO"/>
              <a:t>.)</a:t>
            </a:r>
            <a:endParaRPr lang="nb-NO">
              <a:cs typeface="Calibri" panose="020F0502020204030204"/>
            </a:endParaRPr>
          </a:p>
          <a:p>
            <a:endParaRPr lang="en-US"/>
          </a:p>
          <a:p>
            <a:r>
              <a:rPr lang="nb-NO"/>
              <a:t>Dersom barnet ikke får morsmelk, eller trenger mer melk enn morsmelken, må det få morsmelkerstatning. Morsmelkerstatning kan gis fra fødselen av og brukes i hele første leveår.</a:t>
            </a:r>
            <a:endParaRPr lang="nb-NO">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8219993-DBB6-024A-9B4C-46A2DD21F3A5}" type="slidenum">
              <a:rPr lang="nb-NO" smtClean="0"/>
              <a:t>5</a:t>
            </a:fld>
            <a:endParaRPr lang="nb-NO"/>
          </a:p>
        </p:txBody>
      </p:sp>
    </p:spTree>
    <p:extLst>
      <p:ext uri="{BB962C8B-B14F-4D97-AF65-F5344CB8AC3E}">
        <p14:creationId xmlns:p14="http://schemas.microsoft.com/office/powerpoint/2010/main" val="2244450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Mor-barn-vennlig standard, "Ti trinn for vellykket amming " ble initiert av WHO og Unicef slik at helsetjenesten skal kunne legge til rette for amming dersom mor ønsker dette.</a:t>
            </a:r>
            <a:endParaRPr lang="en-US"/>
          </a:p>
          <a:p>
            <a:r>
              <a:rPr lang="nb-NO"/>
              <a:t>«Ti trinn for vellykket amming» er kunnskapsbaserte anbefalinger og disse trinnene skal være standard på Mor-barn-vennlige føde- og barselavdelinger i Norge  (Enhet for amming, FHI.  </a:t>
            </a:r>
            <a:r>
              <a:rPr lang="nb-NO" i="1"/>
              <a:t>Ti trinn for vellykket amming</a:t>
            </a:r>
            <a:r>
              <a:rPr lang="nb-NO"/>
              <a:t>.)</a:t>
            </a:r>
          </a:p>
          <a:p>
            <a:endParaRPr lang="nb-NO"/>
          </a:p>
          <a:p>
            <a:r>
              <a:rPr lang="nb-NO"/>
              <a:t>Vis til plakaten, og gå kort gjennom trinnene slik at de den gravide kjenner til den.</a:t>
            </a:r>
            <a:endParaRPr lang="en-US"/>
          </a:p>
          <a:p>
            <a:r>
              <a:rPr lang="nb-NO"/>
              <a:t>Dette er forventet av en Mor-barn vennlig føde- og barselavdeling:</a:t>
            </a:r>
          </a:p>
          <a:p>
            <a:endParaRPr lang="nb-NO"/>
          </a:p>
          <a:p>
            <a:pPr marL="171450" indent="-171450">
              <a:buFont typeface="Arial,Sans-Serif"/>
              <a:buChar char="•"/>
            </a:pPr>
            <a:r>
              <a:rPr lang="nb-NO"/>
              <a:t>Avdelingen skal følge WHO-koden for markedsføring av morsmelkerstatning og tilskuddsblandinger. Personalet skal ikke bruke produktnavn eller tillate at morsmelkerstatning eller utstyr som er merket med produsentens navn vises fram eller deles ut. Avdelingen skal ha en skriftlig ammeprosedyre som i lettfattelig form skal være tilgjengelig for både ansatte og foreldre. De skal ha en opplæringsplan om amming, slik at du kan forvente oppdatert og god veiledning fra alt personell.</a:t>
            </a:r>
          </a:p>
          <a:p>
            <a:pPr marL="171450" indent="-171450">
              <a:buFont typeface="Arial,Sans-Serif"/>
              <a:buChar char="•"/>
            </a:pPr>
            <a:r>
              <a:rPr lang="nb-NO"/>
              <a:t>Personalet skal ha tilstrekkelig og oppdatert kunnskap, kompetanse og ferdigheter for å støtte amming.</a:t>
            </a:r>
          </a:p>
          <a:p>
            <a:pPr marL="171450" indent="-171450">
              <a:buFont typeface="Arial,Sans-Serif"/>
              <a:buChar char="•"/>
            </a:pPr>
            <a:r>
              <a:rPr lang="nb-NO"/>
              <a:t>I løpet av graviditeten skal du bli informert om amming og morsmelk og hvordan du best kommer i gang med og opprettholder ammingen.</a:t>
            </a:r>
          </a:p>
          <a:p>
            <a:pPr marL="171450" indent="-171450">
              <a:buFont typeface="Arial,Sans-Serif"/>
              <a:buChar char="•"/>
            </a:pPr>
            <a:r>
              <a:rPr lang="nb-NO"/>
              <a:t>Personalet skal sørge for at du og barnet kan ha uforstyrret hud-mot-hud- kontakt rett etter fødsel. De skal støtte deg i å komme i gang med ammingen så snart som mulig etter fødselen. </a:t>
            </a:r>
          </a:p>
          <a:p>
            <a:pPr marL="171450" indent="-171450">
              <a:buFont typeface="Arial,Sans-Serif"/>
              <a:buChar char="•"/>
            </a:pPr>
            <a:r>
              <a:rPr lang="nb-NO"/>
              <a:t>Personalet skal veilede deg i hvordan du etablerer og opprettholder ammingen. Ved problemer skal du få hjelp til å løse dem og til å bli selvhjulpen. </a:t>
            </a:r>
          </a:p>
          <a:p>
            <a:pPr marL="171450" indent="-171450">
              <a:buFont typeface="Arial,Sans-Serif"/>
              <a:buChar char="•"/>
            </a:pPr>
            <a:r>
              <a:rPr lang="nb-NO"/>
              <a:t>Det nyfødte barnet skal ikke få annen næring eller væske enn morsmelk, unntatt når det er medisinsk grunn til det</a:t>
            </a:r>
          </a:p>
          <a:p>
            <a:pPr marL="171450" indent="-171450">
              <a:buFont typeface="Arial,Sans-Serif"/>
              <a:buChar char="•"/>
            </a:pPr>
            <a:r>
              <a:rPr lang="nb-NO"/>
              <a:t>Du skal ha mulighet til å ha barnet hos deg hele døgnet. </a:t>
            </a:r>
          </a:p>
          <a:p>
            <a:pPr marL="171450" indent="-171450">
              <a:buFont typeface="Arial,Sans-Serif"/>
              <a:buChar char="•"/>
            </a:pPr>
            <a:r>
              <a:rPr lang="nb-NO"/>
              <a:t>Personalet skal veilede deg i hvordan du kjenner igjen tegn på at barnet vil ammes. </a:t>
            </a:r>
          </a:p>
          <a:p>
            <a:pPr marL="171450" indent="-171450">
              <a:buFont typeface="Arial,Sans-Serif"/>
              <a:buChar char="•"/>
            </a:pPr>
            <a:r>
              <a:rPr lang="nb-NO"/>
              <a:t>Du skal veiledes om hvordan bruk av </a:t>
            </a:r>
            <a:r>
              <a:rPr lang="nb-NO" err="1"/>
              <a:t>tåteflaske</a:t>
            </a:r>
            <a:r>
              <a:rPr lang="nb-NO"/>
              <a:t> og smokk kan </a:t>
            </a:r>
            <a:r>
              <a:rPr lang="nb-NO" err="1"/>
              <a:t>påvirke</a:t>
            </a:r>
            <a:r>
              <a:rPr lang="nb-NO"/>
              <a:t> ammingen.</a:t>
            </a:r>
          </a:p>
          <a:p>
            <a:pPr marL="171450" indent="-171450">
              <a:buFont typeface="Arial,Sans-Serif"/>
              <a:buChar char="•"/>
            </a:pPr>
            <a:r>
              <a:rPr lang="nb-NO"/>
              <a:t>Hjemreise fra sykehuset skal planlegges slik at det etableres kontakt med kommunehelsetjenesten slik at du og ditt barn sikres kontinuerlig støtte og hjelp </a:t>
            </a:r>
          </a:p>
          <a:p>
            <a:r>
              <a:rPr lang="nb-NO"/>
              <a:t>Plakaten (</a:t>
            </a:r>
            <a:r>
              <a:rPr lang="nb-NO">
                <a:hlinkClick r:id="rId3"/>
              </a:rPr>
              <a:t>link)</a:t>
            </a:r>
            <a:r>
              <a:rPr lang="nb-NO"/>
              <a:t> kan skrives ut fra FHI- enhet for amming sin nettside og deles ut til deltagerne.</a:t>
            </a:r>
            <a:endParaRPr lang="en-US"/>
          </a:p>
          <a:p>
            <a:endParaRPr lang="nb-NO"/>
          </a:p>
          <a:p>
            <a:endParaRPr lang="en-US">
              <a:cs typeface="Calibri"/>
            </a:endParaRPr>
          </a:p>
        </p:txBody>
      </p:sp>
      <p:sp>
        <p:nvSpPr>
          <p:cNvPr id="4" name="Slide Number Placeholder 3"/>
          <p:cNvSpPr>
            <a:spLocks noGrp="1"/>
          </p:cNvSpPr>
          <p:nvPr>
            <p:ph type="sldNum" sz="quarter" idx="5"/>
          </p:nvPr>
        </p:nvSpPr>
        <p:spPr/>
        <p:txBody>
          <a:bodyPr/>
          <a:lstStyle/>
          <a:p>
            <a:fld id="{38219993-DBB6-024A-9B4C-46A2DD21F3A5}" type="slidenum">
              <a:rPr lang="nb-NO" smtClean="0"/>
              <a:t>6</a:t>
            </a:fld>
            <a:endParaRPr lang="nb-NO"/>
          </a:p>
        </p:txBody>
      </p:sp>
    </p:spTree>
    <p:extLst>
      <p:ext uri="{BB962C8B-B14F-4D97-AF65-F5344CB8AC3E}">
        <p14:creationId xmlns:p14="http://schemas.microsoft.com/office/powerpoint/2010/main" val="464964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Morsmelk inneholder de næringsstoffer og væske et spedbarn skal ha. Melkens sammensetning endres i løpet av måltidet, døgnet og ammeperioden for å imøtekomme barnets skiftende behov. Morsmelk utgjør den optimale ernæring for spedbarnet og gir grunnlag for best mulig vekst og utvikling.</a:t>
            </a:r>
            <a:endParaRPr lang="nb-NO">
              <a:cs typeface="Calibri"/>
            </a:endParaRPr>
          </a:p>
          <a:p>
            <a:endParaRPr lang="nb-NO">
              <a:cs typeface="Calibri"/>
            </a:endParaRPr>
          </a:p>
          <a:p>
            <a:r>
              <a:rPr lang="nb-NO"/>
              <a:t>Morsmelk er unik og perfekt tilpasset menneskebarnet, slik alle pattedyrs melk er tilpasset avkommet.                                                                                                                                                                                                                                                                 </a:t>
            </a:r>
            <a:endParaRPr lang="nb-NO">
              <a:cs typeface="Calibri"/>
            </a:endParaRPr>
          </a:p>
          <a:p>
            <a:endParaRPr lang="en-US"/>
          </a:p>
          <a:p>
            <a:pPr marL="171450" indent="-171450">
              <a:buFont typeface="Arial,Sans-Serif"/>
              <a:buChar char="•"/>
            </a:pPr>
            <a:r>
              <a:rPr lang="en-US" err="1"/>
              <a:t>Sundhedsstyrelsen</a:t>
            </a:r>
            <a:r>
              <a:rPr lang="en-US"/>
              <a:t> </a:t>
            </a:r>
            <a:r>
              <a:rPr lang="en-US" err="1"/>
              <a:t>i</a:t>
            </a:r>
            <a:r>
              <a:rPr lang="en-US"/>
              <a:t> Danmark. (2023). </a:t>
            </a:r>
            <a:r>
              <a:rPr lang="en-US" i="1" err="1"/>
              <a:t>Amning</a:t>
            </a:r>
            <a:r>
              <a:rPr lang="en-US" i="1"/>
              <a:t> – </a:t>
            </a:r>
            <a:r>
              <a:rPr lang="en-US" i="1" err="1"/>
              <a:t>en</a:t>
            </a:r>
            <a:r>
              <a:rPr lang="en-US" i="1"/>
              <a:t> </a:t>
            </a:r>
            <a:r>
              <a:rPr lang="en-US" i="1" err="1"/>
              <a:t>håndbog</a:t>
            </a:r>
            <a:r>
              <a:rPr lang="en-US" i="1"/>
              <a:t> for </a:t>
            </a:r>
            <a:r>
              <a:rPr lang="en-US" i="1" err="1"/>
              <a:t>Sundhedspersonale</a:t>
            </a:r>
            <a:r>
              <a:rPr lang="en-US"/>
              <a:t> (6. </a:t>
            </a:r>
            <a:r>
              <a:rPr lang="en-US" err="1"/>
              <a:t>utg</a:t>
            </a:r>
            <a:r>
              <a:rPr lang="en-US"/>
              <a:t>.).</a:t>
            </a:r>
            <a:endParaRPr lang="en-US">
              <a:cs typeface="Calibri"/>
            </a:endParaRPr>
          </a:p>
          <a:p>
            <a:pPr marL="171450" indent="-171450">
              <a:buFont typeface="Arial,Sans-Serif"/>
              <a:buChar char="•"/>
            </a:pPr>
            <a:r>
              <a:rPr lang="en-US" i="1" err="1"/>
              <a:t>Nasjonal</a:t>
            </a:r>
            <a:r>
              <a:rPr lang="en-US" i="1"/>
              <a:t> </a:t>
            </a:r>
            <a:r>
              <a:rPr lang="en-US" i="1" err="1"/>
              <a:t>faglig</a:t>
            </a:r>
            <a:r>
              <a:rPr lang="en-US" i="1"/>
              <a:t> </a:t>
            </a:r>
            <a:r>
              <a:rPr lang="en-US" i="1" err="1"/>
              <a:t>retningslinje</a:t>
            </a:r>
            <a:r>
              <a:rPr lang="en-US" i="1"/>
              <a:t> for </a:t>
            </a:r>
            <a:r>
              <a:rPr lang="en-US" i="1" err="1"/>
              <a:t>spedbarnsernæring</a:t>
            </a:r>
            <a:r>
              <a:rPr lang="en-US"/>
              <a:t>  </a:t>
            </a:r>
            <a:r>
              <a:rPr lang="en-US" err="1"/>
              <a:t>Helsedirektoratet</a:t>
            </a:r>
            <a:r>
              <a:rPr lang="en-US"/>
              <a:t>.</a:t>
            </a:r>
            <a:endParaRPr lang="en-US">
              <a:cs typeface="Calibri"/>
            </a:endParaRPr>
          </a:p>
          <a:p>
            <a:pPr marL="171450" indent="-171450">
              <a:buFont typeface="Arial,Sans-Serif"/>
              <a:buChar char="•"/>
            </a:pPr>
            <a:r>
              <a:rPr lang="en-US"/>
              <a:t>Smith, A., &amp; Chetwynd, B. (2021). Breastfeeding and lactation: Roots and wings. I Wambach, K., &amp; Spencer, B. (Red.), </a:t>
            </a:r>
            <a:r>
              <a:rPr lang="en-US" i="1"/>
              <a:t>Breastfeeding and Human Lactation</a:t>
            </a:r>
            <a:r>
              <a:rPr lang="en-US"/>
              <a:t> (6. </a:t>
            </a:r>
            <a:r>
              <a:rPr lang="en-US" err="1"/>
              <a:t>utg</a:t>
            </a:r>
            <a:r>
              <a:rPr lang="en-US"/>
              <a:t>., Ch. 2).</a:t>
            </a:r>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38219993-DBB6-024A-9B4C-46A2DD21F3A5}" type="slidenum">
              <a:rPr lang="nb-NO" smtClean="0"/>
              <a:t>8</a:t>
            </a:fld>
            <a:endParaRPr lang="nb-NO"/>
          </a:p>
        </p:txBody>
      </p:sp>
    </p:spTree>
    <p:extLst>
      <p:ext uri="{BB962C8B-B14F-4D97-AF65-F5344CB8AC3E}">
        <p14:creationId xmlns:p14="http://schemas.microsoft.com/office/powerpoint/2010/main" val="1149352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Amming har en umiddelbar effekt på mor rett etter fødsel. Det å få barnet til seg, liggende på brystet er med på å øke </a:t>
            </a:r>
            <a:r>
              <a:rPr lang="nb-NO" err="1"/>
              <a:t>oxytocinutskillelsen</a:t>
            </a:r>
            <a:r>
              <a:rPr lang="nb-NO"/>
              <a:t> og dermed hjelpe til at livmoren trekker seg sammen og blødning etter fødsel reduseres. </a:t>
            </a:r>
            <a:endParaRPr lang="en-US"/>
          </a:p>
          <a:p>
            <a:endParaRPr lang="nb-NO"/>
          </a:p>
          <a:p>
            <a:r>
              <a:rPr lang="nb-NO"/>
              <a:t>Hyppig amming og spesielt fullamming er assosiert med senere oppstart av menstruasjonssyklus. </a:t>
            </a:r>
            <a:endParaRPr lang="en-US"/>
          </a:p>
          <a:p>
            <a:endParaRPr lang="nb-NO"/>
          </a:p>
          <a:p>
            <a:r>
              <a:rPr lang="nb-NO" i="1"/>
              <a:t>(Ved spørsmål om dette kan beskytte mot ny graviditet: Tre forutsetninger må være oppfylt for at amming beskytter mot graviditet med sikkerhet som ved bruk av minipille: Barnet må være yngre enn 6 måneder, barnet må være </a:t>
            </a:r>
            <a:r>
              <a:rPr lang="nb-NO" i="1" err="1"/>
              <a:t>fullammet</a:t>
            </a:r>
            <a:r>
              <a:rPr lang="nb-NO" i="1"/>
              <a:t> og ammes 1-2 ganger om natten (aldri mer 6 timer mellom hver amming), og du har ikke fått tilbake menstruasjonen</a:t>
            </a:r>
            <a:r>
              <a:rPr lang="nb-NO"/>
              <a:t>)</a:t>
            </a:r>
          </a:p>
          <a:p>
            <a:endParaRPr lang="nb-NO"/>
          </a:p>
          <a:p>
            <a:r>
              <a:rPr lang="nb-NO"/>
              <a:t>Amming er forbundet med</a:t>
            </a:r>
            <a:r>
              <a:rPr lang="nb-NO" b="1"/>
              <a:t> flere positive helseeffekter</a:t>
            </a:r>
            <a:r>
              <a:rPr lang="nb-NO"/>
              <a:t> for mor også senere i livet: som redusert risiko for brystkreft, eggstokkreft, diabetes type 2 og hjerte- og karsykdommer. Velfungerende amming kan bidra til å forebygge barseldepresjon, men utfordringer med amming kan bidra til å øke risikoen for barseldepresjon .</a:t>
            </a:r>
          </a:p>
          <a:p>
            <a:endParaRPr lang="nb-NO"/>
          </a:p>
          <a:p>
            <a:r>
              <a:rPr lang="nb-NO"/>
              <a:t>Når mor ammer skilles det ut hormoner i kroppen som gir en beroligende og avslappende effekt. Dette kan gi en god hvile og avslapning.</a:t>
            </a:r>
          </a:p>
          <a:p>
            <a:endParaRPr lang="nb-NO"/>
          </a:p>
          <a:p>
            <a:endParaRPr lang="nb-NO"/>
          </a:p>
          <a:p>
            <a:pPr marL="171450" indent="-171450">
              <a:buFont typeface="Arial,Sans-Serif"/>
              <a:buChar char="•"/>
            </a:pPr>
            <a:r>
              <a:rPr lang="nb-NO" err="1"/>
              <a:t>Victora</a:t>
            </a:r>
            <a:r>
              <a:rPr lang="nb-NO"/>
              <a:t> CG et al (2016): </a:t>
            </a:r>
            <a:r>
              <a:rPr lang="nb-NO" err="1"/>
              <a:t>Breastfeeding</a:t>
            </a:r>
            <a:r>
              <a:rPr lang="nb-NO"/>
              <a:t> in </a:t>
            </a:r>
            <a:r>
              <a:rPr lang="nb-NO" err="1"/>
              <a:t>the</a:t>
            </a:r>
            <a:r>
              <a:rPr lang="nb-NO"/>
              <a:t> 21st </a:t>
            </a:r>
            <a:r>
              <a:rPr lang="nb-NO" err="1"/>
              <a:t>century</a:t>
            </a:r>
            <a:r>
              <a:rPr lang="nb-NO"/>
              <a:t>: </a:t>
            </a:r>
            <a:r>
              <a:rPr lang="nb-NO" err="1"/>
              <a:t>epidemiology</a:t>
            </a:r>
            <a:r>
              <a:rPr lang="nb-NO"/>
              <a:t>, </a:t>
            </a:r>
            <a:r>
              <a:rPr lang="nb-NO" err="1"/>
              <a:t>mechanisms</a:t>
            </a:r>
            <a:r>
              <a:rPr lang="nb-NO"/>
              <a:t>, and </a:t>
            </a:r>
            <a:r>
              <a:rPr lang="nb-NO" err="1"/>
              <a:t>lifelong</a:t>
            </a:r>
            <a:r>
              <a:rPr lang="nb-NO"/>
              <a:t> </a:t>
            </a:r>
            <a:r>
              <a:rPr lang="nb-NO" err="1"/>
              <a:t>effect</a:t>
            </a:r>
            <a:r>
              <a:rPr lang="nb-NO"/>
              <a:t>. The </a:t>
            </a:r>
            <a:r>
              <a:rPr lang="nb-NO" err="1"/>
              <a:t>Lancet</a:t>
            </a:r>
            <a:r>
              <a:rPr lang="nb-NO"/>
              <a:t> Vol 387 </a:t>
            </a:r>
            <a:r>
              <a:rPr lang="nb-NO" err="1"/>
              <a:t>January</a:t>
            </a:r>
            <a:r>
              <a:rPr lang="nb-NO"/>
              <a:t> 30, 2016.</a:t>
            </a:r>
          </a:p>
          <a:p>
            <a:pPr marL="171450" indent="-171450">
              <a:buFont typeface="Arial,Sans-Serif"/>
              <a:buChar char="•"/>
            </a:pPr>
            <a:r>
              <a:rPr lang="en-US" err="1"/>
              <a:t>Sundhedsstyrelsen</a:t>
            </a:r>
            <a:r>
              <a:rPr lang="en-US"/>
              <a:t> </a:t>
            </a:r>
            <a:r>
              <a:rPr lang="en-US" err="1"/>
              <a:t>i</a:t>
            </a:r>
            <a:r>
              <a:rPr lang="en-US"/>
              <a:t> </a:t>
            </a:r>
            <a:r>
              <a:rPr lang="en-US" err="1"/>
              <a:t>Danmark</a:t>
            </a:r>
            <a:r>
              <a:rPr lang="en-US"/>
              <a:t>. (2023). </a:t>
            </a:r>
            <a:r>
              <a:rPr lang="en-US" i="1" err="1"/>
              <a:t>Amning</a:t>
            </a:r>
            <a:r>
              <a:rPr lang="en-US" i="1"/>
              <a:t> – </a:t>
            </a:r>
            <a:r>
              <a:rPr lang="en-US" i="1" err="1"/>
              <a:t>en</a:t>
            </a:r>
            <a:r>
              <a:rPr lang="en-US" i="1"/>
              <a:t> </a:t>
            </a:r>
            <a:r>
              <a:rPr lang="en-US" i="1" err="1"/>
              <a:t>håndbog</a:t>
            </a:r>
            <a:r>
              <a:rPr lang="en-US" i="1"/>
              <a:t> for </a:t>
            </a:r>
            <a:r>
              <a:rPr lang="en-US" i="1" err="1"/>
              <a:t>Sundhedspersonale</a:t>
            </a:r>
            <a:r>
              <a:rPr lang="en-US"/>
              <a:t> (6. </a:t>
            </a:r>
            <a:r>
              <a:rPr lang="en-US" err="1"/>
              <a:t>utg</a:t>
            </a:r>
            <a:r>
              <a:rPr lang="en-US"/>
              <a:t>.).</a:t>
            </a:r>
            <a:endParaRPr lang="en-US">
              <a:cs typeface="Calibri"/>
            </a:endParaRPr>
          </a:p>
          <a:p>
            <a:pPr marL="171450" indent="-171450">
              <a:buFont typeface="Arial,Sans-Serif"/>
              <a:buChar char="•"/>
            </a:pPr>
            <a:r>
              <a:rPr lang="nb-NO"/>
              <a:t>Hansen, M. N. (2017): Kap. 47: Morsmelkens sammensetning. I Brustad og Tegnander: </a:t>
            </a:r>
            <a:r>
              <a:rPr lang="nb-NO" err="1"/>
              <a:t>Jordmorboka</a:t>
            </a:r>
            <a:r>
              <a:rPr lang="nb-NO"/>
              <a:t>. Ansvar, funksjon og arbeidsområde. 2. utg. Cappelen Damm.</a:t>
            </a:r>
            <a:endParaRPr lang="en-US"/>
          </a:p>
          <a:p>
            <a:endParaRPr lang="nb-NO"/>
          </a:p>
          <a:p>
            <a:endParaRPr lang="nb-NO"/>
          </a:p>
          <a:p>
            <a:endParaRPr lang="nb-NO"/>
          </a:p>
          <a:p>
            <a:endParaRPr lang="en-US">
              <a:cs typeface="Calibri"/>
            </a:endParaRPr>
          </a:p>
        </p:txBody>
      </p:sp>
      <p:sp>
        <p:nvSpPr>
          <p:cNvPr id="4" name="Slide Number Placeholder 3"/>
          <p:cNvSpPr>
            <a:spLocks noGrp="1"/>
          </p:cNvSpPr>
          <p:nvPr>
            <p:ph type="sldNum" sz="quarter" idx="5"/>
          </p:nvPr>
        </p:nvSpPr>
        <p:spPr/>
        <p:txBody>
          <a:bodyPr/>
          <a:lstStyle/>
          <a:p>
            <a:fld id="{38219993-DBB6-024A-9B4C-46A2DD21F3A5}" type="slidenum">
              <a:rPr lang="nb-NO" smtClean="0"/>
              <a:t>9</a:t>
            </a:fld>
            <a:endParaRPr lang="nb-NO"/>
          </a:p>
        </p:txBody>
      </p:sp>
    </p:spTree>
    <p:extLst>
      <p:ext uri="{BB962C8B-B14F-4D97-AF65-F5344CB8AC3E}">
        <p14:creationId xmlns:p14="http://schemas.microsoft.com/office/powerpoint/2010/main" val="691458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Morsmelk gir næringsstoffer som barnet trenger, tilpasset barnets behov. Den endrer sammensetning ettersom barnet vokser og utvikler seg og tilpasser seg barnets behov. Den inneholder hormoner og enzymer som påvirker fysiologisk modning.</a:t>
            </a:r>
          </a:p>
          <a:p>
            <a:endParaRPr lang="nb-NO"/>
          </a:p>
          <a:p>
            <a:r>
              <a:rPr lang="nb-NO"/>
              <a:t>Morsmelk gir beskyttelse mot infeksjoner og inneholder komponenter som er gunstig for utvikling av immunforsvaret. Det er overbevisende dokumentasjon for at morsmelk beskytter barnet mot </a:t>
            </a:r>
            <a:r>
              <a:rPr lang="nb-NO" err="1"/>
              <a:t>mage-og</a:t>
            </a:r>
            <a:r>
              <a:rPr lang="nb-NO"/>
              <a:t> tarminfeksjoner, nedre luftveisinfeksjoner og akutt mellomørebetennelse i  ammeperioden.</a:t>
            </a:r>
          </a:p>
          <a:p>
            <a:r>
              <a:rPr lang="nb-NO"/>
              <a:t>Amming ser også ut til å redusere risikoen for krybbedød. </a:t>
            </a:r>
          </a:p>
          <a:p>
            <a:r>
              <a:rPr lang="nb-NO"/>
              <a:t>Sannsynligvis reduserer morsmelk også risikofaktorer for hjerte- og karsykdommer senere i livet og har beskyttende effekt mot diabetes type 2. Morsmelk reduserer risikoen for overvekt hos barn og unge. </a:t>
            </a:r>
            <a:endParaRPr lang="en-US"/>
          </a:p>
          <a:p>
            <a:r>
              <a:rPr lang="nb-NO"/>
              <a:t>Morsmelk er gunstig for kognitiv utvikling. </a:t>
            </a:r>
          </a:p>
          <a:p>
            <a:endParaRPr lang="nb-NO"/>
          </a:p>
          <a:p>
            <a:r>
              <a:rPr lang="nb-NO"/>
              <a:t>Det er viktig å være klar over at morsmelkens effekter på helsen er på befolkningsnivå og ikke alltid gjelder for det enkelte barn.</a:t>
            </a:r>
          </a:p>
          <a:p>
            <a:endParaRPr lang="nb-NO"/>
          </a:p>
          <a:p>
            <a:r>
              <a:rPr lang="nb-NO"/>
              <a:t>Kontakten mellom mor og barn under amming øker tilknytningen og virker stressreduserende både for mor og barnet.</a:t>
            </a:r>
          </a:p>
          <a:p>
            <a:endParaRPr lang="nb-NO"/>
          </a:p>
          <a:p>
            <a:pPr marL="171450" indent="-171450">
              <a:buFont typeface="Arial,Sans-Serif"/>
              <a:buChar char="•"/>
            </a:pPr>
            <a:r>
              <a:rPr lang="nb-NO" err="1"/>
              <a:t>Sundhedsstyrelsen</a:t>
            </a:r>
            <a:r>
              <a:rPr lang="nb-NO"/>
              <a:t> i Danmark (2023): Amning –en </a:t>
            </a:r>
            <a:r>
              <a:rPr lang="nb-NO" err="1"/>
              <a:t>håndbog</a:t>
            </a:r>
            <a:r>
              <a:rPr lang="nb-NO"/>
              <a:t> for </a:t>
            </a:r>
            <a:r>
              <a:rPr lang="nb-NO" err="1"/>
              <a:t>sundhedspersonale</a:t>
            </a:r>
            <a:r>
              <a:rPr lang="nb-NO"/>
              <a:t>. 6.ed. T</a:t>
            </a:r>
          </a:p>
          <a:p>
            <a:pPr marL="171450" indent="-171450">
              <a:buFont typeface="Arial,Sans-Serif"/>
              <a:buChar char="•"/>
            </a:pPr>
            <a:r>
              <a:rPr lang="nb-NO"/>
              <a:t>Helsedirektoratet (2016). Nasjonal faglig retningslinje for spedbarnsernæring [nettdokument]. Oslo: Helsedirektoratet</a:t>
            </a:r>
          </a:p>
          <a:p>
            <a:pPr marL="171450" indent="-171450">
              <a:buFont typeface="Arial,Sans-Serif"/>
              <a:buChar char="•"/>
            </a:pPr>
            <a:r>
              <a:rPr lang="nb-NO"/>
              <a:t>Webber: </a:t>
            </a:r>
            <a:r>
              <a:rPr lang="nb-NO" err="1"/>
              <a:t>Ch</a:t>
            </a:r>
            <a:r>
              <a:rPr lang="nb-NO"/>
              <a:t>. 10: Child Health, i </a:t>
            </a:r>
            <a:r>
              <a:rPr lang="nb-NO" err="1"/>
              <a:t>Wambach</a:t>
            </a:r>
            <a:r>
              <a:rPr lang="nb-NO"/>
              <a:t> and Spencer (2021): </a:t>
            </a:r>
            <a:r>
              <a:rPr lang="nb-NO" i="1" err="1"/>
              <a:t>Breastfeeding</a:t>
            </a:r>
            <a:r>
              <a:rPr lang="nb-NO" i="1"/>
              <a:t> and Human </a:t>
            </a:r>
            <a:r>
              <a:rPr lang="nb-NO" i="1" err="1"/>
              <a:t>Lactation</a:t>
            </a:r>
            <a:r>
              <a:rPr lang="nb-NO" i="1"/>
              <a:t>.</a:t>
            </a:r>
            <a:r>
              <a:rPr lang="nb-NO"/>
              <a:t> 6. Utg. </a:t>
            </a:r>
          </a:p>
          <a:p>
            <a:pPr marL="171450" indent="-171450">
              <a:buFont typeface="Arial,Sans-Serif"/>
              <a:buChar char="•"/>
            </a:pPr>
            <a:r>
              <a:rPr lang="nb-NO" err="1"/>
              <a:t>Victora</a:t>
            </a:r>
            <a:r>
              <a:rPr lang="nb-NO"/>
              <a:t> CG et al (2016): </a:t>
            </a:r>
            <a:r>
              <a:rPr lang="nb-NO" err="1"/>
              <a:t>Breastfeeding</a:t>
            </a:r>
            <a:r>
              <a:rPr lang="nb-NO"/>
              <a:t> in </a:t>
            </a:r>
            <a:r>
              <a:rPr lang="nb-NO" err="1"/>
              <a:t>the</a:t>
            </a:r>
            <a:r>
              <a:rPr lang="nb-NO"/>
              <a:t> 21st </a:t>
            </a:r>
            <a:r>
              <a:rPr lang="nb-NO" err="1"/>
              <a:t>century</a:t>
            </a:r>
            <a:r>
              <a:rPr lang="nb-NO"/>
              <a:t>: </a:t>
            </a:r>
            <a:r>
              <a:rPr lang="nb-NO" err="1"/>
              <a:t>epidemiology</a:t>
            </a:r>
            <a:r>
              <a:rPr lang="nb-NO"/>
              <a:t>, </a:t>
            </a:r>
            <a:r>
              <a:rPr lang="nb-NO" err="1"/>
              <a:t>mechanisms</a:t>
            </a:r>
            <a:r>
              <a:rPr lang="nb-NO"/>
              <a:t>, and </a:t>
            </a:r>
            <a:r>
              <a:rPr lang="nb-NO" err="1"/>
              <a:t>lifelong</a:t>
            </a:r>
            <a:r>
              <a:rPr lang="nb-NO"/>
              <a:t> </a:t>
            </a:r>
            <a:r>
              <a:rPr lang="nb-NO" err="1"/>
              <a:t>effect</a:t>
            </a:r>
            <a:r>
              <a:rPr lang="nb-NO"/>
              <a:t>. The </a:t>
            </a:r>
            <a:r>
              <a:rPr lang="nb-NO" err="1"/>
              <a:t>Lancet</a:t>
            </a:r>
            <a:r>
              <a:rPr lang="nb-NO"/>
              <a:t> Vol 387 </a:t>
            </a:r>
            <a:r>
              <a:rPr lang="nb-NO" err="1"/>
              <a:t>January</a:t>
            </a:r>
            <a:r>
              <a:rPr lang="nb-NO"/>
              <a:t> 30, 2016.</a:t>
            </a:r>
            <a:endParaRPr lang="en-US"/>
          </a:p>
        </p:txBody>
      </p:sp>
      <p:sp>
        <p:nvSpPr>
          <p:cNvPr id="4" name="Slide Number Placeholder 3"/>
          <p:cNvSpPr>
            <a:spLocks noGrp="1"/>
          </p:cNvSpPr>
          <p:nvPr>
            <p:ph type="sldNum" sz="quarter" idx="5"/>
          </p:nvPr>
        </p:nvSpPr>
        <p:spPr/>
        <p:txBody>
          <a:bodyPr/>
          <a:lstStyle/>
          <a:p>
            <a:fld id="{38219993-DBB6-024A-9B4C-46A2DD21F3A5}" type="slidenum">
              <a:rPr lang="nb-NO" smtClean="0"/>
              <a:t>10</a:t>
            </a:fld>
            <a:endParaRPr lang="nb-NO"/>
          </a:p>
        </p:txBody>
      </p:sp>
    </p:spTree>
    <p:extLst>
      <p:ext uri="{BB962C8B-B14F-4D97-AF65-F5344CB8AC3E}">
        <p14:creationId xmlns:p14="http://schemas.microsoft.com/office/powerpoint/2010/main" val="634450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Det kreves normalt ingen spesielle forberedelser i svangerskapet med tanke på ammingen. De viktigste forberedelsene til amming gjør kroppen selv. (Oppfordre gravide med for eksempel skader, kirurgiske inngrep på bryst, piercing, svært innadvendte brystknopper, eller medikamentbruk til å snakke med jordmor for individuell oppfølging. Håndmelking av råmelk allerede i svangerskapet kan være aktuelt for noen mødre, f.eks. for mødre med diabetes. Disse mødrene må veiledes individuelt)</a:t>
            </a:r>
            <a:endParaRPr lang="en-US">
              <a:ea typeface="Calibri"/>
              <a:cs typeface="Calibri"/>
            </a:endParaRPr>
          </a:p>
          <a:p>
            <a:endParaRPr lang="nb-NO"/>
          </a:p>
          <a:p>
            <a:r>
              <a:rPr lang="nb-NO"/>
              <a:t>I graviditeten øker brystkjertelvev og fettvev avtar. Brystet oppleves tyngre. Graviditetshormonene gjør at brystknoppen blir større, mer elastisk og mørkere i fargen. Blodårene på brystet blir tydeligere og brystet blir tyngre. </a:t>
            </a:r>
            <a:r>
              <a:rPr lang="nb-NO" err="1"/>
              <a:t>Montgommerys</a:t>
            </a:r>
            <a:r>
              <a:rPr lang="nb-NO"/>
              <a:t> kjertler på areola kommer tydeligere frem. De vil skille ut duftstoffer som hjelper barnet til å lokalisere brystknoppen. Disse endringene har stor betydning for ammingen da den gjør det lettere for barnet å få godt tak om brystet .</a:t>
            </a:r>
            <a:endParaRPr lang="nb-NO">
              <a:cs typeface="Calibri"/>
            </a:endParaRPr>
          </a:p>
          <a:p>
            <a:r>
              <a:rPr lang="en-US"/>
              <a:t> </a:t>
            </a:r>
            <a:endParaRPr lang="en-US">
              <a:cs typeface="Calibri"/>
            </a:endParaRPr>
          </a:p>
          <a:p>
            <a:r>
              <a:rPr lang="nb-NO"/>
              <a:t>Brystet produserer råmelk fra midten av svangerskapet. Dette er spesielt gunstig for de som føder prematurt.</a:t>
            </a:r>
          </a:p>
          <a:p>
            <a:endParaRPr lang="en-US"/>
          </a:p>
          <a:p>
            <a:pPr marL="171450" indent="-171450">
              <a:buFont typeface="Arial,Sans-Serif"/>
              <a:buChar char="•"/>
            </a:pPr>
            <a:r>
              <a:rPr lang="nb-NO" err="1"/>
              <a:t>Sundhedsstyrelsen</a:t>
            </a:r>
            <a:r>
              <a:rPr lang="nb-NO"/>
              <a:t> i Danmark (2023): Amning –en </a:t>
            </a:r>
            <a:r>
              <a:rPr lang="nb-NO" err="1"/>
              <a:t>håndbog</a:t>
            </a:r>
            <a:r>
              <a:rPr lang="nb-NO"/>
              <a:t> for </a:t>
            </a:r>
            <a:r>
              <a:rPr lang="nb-NO" err="1"/>
              <a:t>sundhedspersonale</a:t>
            </a:r>
            <a:r>
              <a:rPr lang="nb-NO"/>
              <a:t>. 6.ed.</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38219993-DBB6-024A-9B4C-46A2DD21F3A5}" type="slidenum">
              <a:rPr lang="nb-NO" smtClean="0"/>
              <a:t>12</a:t>
            </a:fld>
            <a:endParaRPr lang="nb-NO"/>
          </a:p>
        </p:txBody>
      </p:sp>
    </p:spTree>
    <p:extLst>
      <p:ext uri="{BB962C8B-B14F-4D97-AF65-F5344CB8AC3E}">
        <p14:creationId xmlns:p14="http://schemas.microsoft.com/office/powerpoint/2010/main" val="8026016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6" name="Round Single Corner of Rectangle 5">
            <a:extLst>
              <a:ext uri="{FF2B5EF4-FFF2-40B4-BE49-F238E27FC236}">
                <a16:creationId xmlns:a16="http://schemas.microsoft.com/office/drawing/2014/main" id="{BFECD28A-B69E-4F54-C276-99260D28CD3A}"/>
              </a:ext>
            </a:extLst>
          </p:cNvPr>
          <p:cNvSpPr/>
          <p:nvPr userDrawn="1"/>
        </p:nvSpPr>
        <p:spPr>
          <a:xfrm flipV="1">
            <a:off x="0" y="0"/>
            <a:ext cx="12192000" cy="4918229"/>
          </a:xfrm>
          <a:prstGeom prst="round1Rect">
            <a:avLst>
              <a:gd name="adj" fmla="val 1406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E6588A2A-295F-06C4-F34B-DDA0AF8756EC}"/>
              </a:ext>
            </a:extLst>
          </p:cNvPr>
          <p:cNvSpPr>
            <a:spLocks noGrp="1"/>
          </p:cNvSpPr>
          <p:nvPr>
            <p:ph type="title"/>
          </p:nvPr>
        </p:nvSpPr>
        <p:spPr>
          <a:xfrm>
            <a:off x="1774825" y="1230223"/>
            <a:ext cx="8642350" cy="2381430"/>
          </a:xfrm>
        </p:spPr>
        <p:txBody>
          <a:bodyPr anchor="b" anchorCtr="0">
            <a:normAutofit/>
          </a:bodyPr>
          <a:lstStyle>
            <a:lvl1pPr>
              <a:lnSpc>
                <a:spcPct val="80000"/>
              </a:lnSpc>
              <a:defRPr sz="6000" b="0" i="0">
                <a:solidFill>
                  <a:schemeClr val="bg1"/>
                </a:solidFill>
                <a:latin typeface="Roboto Lt" panose="02000000000000000000" pitchFamily="2" charset="0"/>
                <a:ea typeface="Roboto Lt" panose="02000000000000000000" pitchFamily="2" charset="0"/>
                <a:cs typeface="Roboto Lt" panose="02000000000000000000" pitchFamily="2" charset="0"/>
              </a:defRPr>
            </a:lvl1pPr>
          </a:lstStyle>
          <a:p>
            <a:r>
              <a:rPr lang="nb-NO"/>
              <a:t>Klikk for å redigere tittelstil</a:t>
            </a:r>
          </a:p>
        </p:txBody>
      </p:sp>
      <p:sp>
        <p:nvSpPr>
          <p:cNvPr id="13" name="Text Placeholder 13">
            <a:extLst>
              <a:ext uri="{FF2B5EF4-FFF2-40B4-BE49-F238E27FC236}">
                <a16:creationId xmlns:a16="http://schemas.microsoft.com/office/drawing/2014/main" id="{8854B41D-D927-3848-062F-33BAEBA1F099}"/>
              </a:ext>
            </a:extLst>
          </p:cNvPr>
          <p:cNvSpPr>
            <a:spLocks noGrp="1"/>
          </p:cNvSpPr>
          <p:nvPr>
            <p:ph type="body" sz="quarter" idx="13"/>
          </p:nvPr>
        </p:nvSpPr>
        <p:spPr>
          <a:xfrm>
            <a:off x="1774825" y="5364170"/>
            <a:ext cx="8642350" cy="360000"/>
          </a:xfrm>
        </p:spPr>
        <p:txBody>
          <a:bodyPr>
            <a:normAutofit/>
          </a:bodyPr>
          <a:lstStyle>
            <a:lvl1pPr marL="0" indent="0">
              <a:buNone/>
              <a:defRPr sz="1600">
                <a:solidFill>
                  <a:schemeClr val="tx1">
                    <a:lumMod val="90000"/>
                    <a:lumOff val="10000"/>
                  </a:schemeClr>
                </a:solidFill>
              </a:defRPr>
            </a:lvl1pPr>
          </a:lstStyle>
          <a:p>
            <a:pPr lvl="0"/>
            <a:r>
              <a:rPr lang="nb-NO"/>
              <a:t>Klikk for å redigere tekststiler i malen</a:t>
            </a:r>
          </a:p>
        </p:txBody>
      </p:sp>
      <p:sp>
        <p:nvSpPr>
          <p:cNvPr id="4" name="Text Placeholder 13">
            <a:extLst>
              <a:ext uri="{FF2B5EF4-FFF2-40B4-BE49-F238E27FC236}">
                <a16:creationId xmlns:a16="http://schemas.microsoft.com/office/drawing/2014/main" id="{7244C19D-6F93-5460-EE6C-1891BF2105A6}"/>
              </a:ext>
            </a:extLst>
          </p:cNvPr>
          <p:cNvSpPr>
            <a:spLocks noGrp="1"/>
          </p:cNvSpPr>
          <p:nvPr>
            <p:ph type="body" sz="quarter" idx="14"/>
          </p:nvPr>
        </p:nvSpPr>
        <p:spPr>
          <a:xfrm>
            <a:off x="1774827" y="3867771"/>
            <a:ext cx="8642348" cy="384175"/>
          </a:xfrm>
        </p:spPr>
        <p:txBody>
          <a:bodyPr>
            <a:normAutofit/>
          </a:bodyPr>
          <a:lstStyle>
            <a:lvl1pPr marL="0" indent="0">
              <a:buNone/>
              <a:defRPr sz="20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nb-NO"/>
              <a:t>Klikk for å redigere tekststiler i malen</a:t>
            </a:r>
          </a:p>
        </p:txBody>
      </p:sp>
      <p:sp>
        <p:nvSpPr>
          <p:cNvPr id="12" name="Round Single Corner of Rectangle 11">
            <a:extLst>
              <a:ext uri="{FF2B5EF4-FFF2-40B4-BE49-F238E27FC236}">
                <a16:creationId xmlns:a16="http://schemas.microsoft.com/office/drawing/2014/main" id="{9A5807E1-2F61-C5BC-3B43-D9F6EA7D5977}"/>
              </a:ext>
            </a:extLst>
          </p:cNvPr>
          <p:cNvSpPr/>
          <p:nvPr userDrawn="1"/>
        </p:nvSpPr>
        <p:spPr>
          <a:xfrm flipH="1" flipV="1">
            <a:off x="1774825" y="5734800"/>
            <a:ext cx="270000" cy="90000"/>
          </a:xfrm>
          <a:prstGeom prst="round1Rect">
            <a:avLst>
              <a:gd name="adj" fmla="val 448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Graphic 2">
            <a:extLst>
              <a:ext uri="{FF2B5EF4-FFF2-40B4-BE49-F238E27FC236}">
                <a16:creationId xmlns:a16="http://schemas.microsoft.com/office/drawing/2014/main" id="{DC969169-90CA-C642-D2A3-D4EF78CE2D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76794" y="621653"/>
            <a:ext cx="3079344" cy="396000"/>
          </a:xfrm>
          <a:prstGeom prst="rect">
            <a:avLst/>
          </a:prstGeom>
        </p:spPr>
      </p:pic>
      <p:pic>
        <p:nvPicPr>
          <p:cNvPr id="10" name="Graphic 9">
            <a:extLst>
              <a:ext uri="{FF2B5EF4-FFF2-40B4-BE49-F238E27FC236}">
                <a16:creationId xmlns:a16="http://schemas.microsoft.com/office/drawing/2014/main" id="{371E5B67-7E42-8E9E-52DC-FA0CCD93B0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34963" y="-2153357"/>
            <a:ext cx="4732720" cy="608622"/>
          </a:xfrm>
          <a:prstGeom prst="rect">
            <a:avLst/>
          </a:prstGeom>
        </p:spPr>
      </p:pic>
      <p:pic>
        <p:nvPicPr>
          <p:cNvPr id="11" name="Graphic 10">
            <a:extLst>
              <a:ext uri="{FF2B5EF4-FFF2-40B4-BE49-F238E27FC236}">
                <a16:creationId xmlns:a16="http://schemas.microsoft.com/office/drawing/2014/main" id="{7CD8F05D-6ED4-8D97-76FB-B3D0AA5FB2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4964" y="-1288617"/>
            <a:ext cx="4732719" cy="608622"/>
          </a:xfrm>
          <a:prstGeom prst="rect">
            <a:avLst/>
          </a:prstGeom>
        </p:spPr>
      </p:pic>
    </p:spTree>
    <p:extLst>
      <p:ext uri="{BB962C8B-B14F-4D97-AF65-F5344CB8AC3E}">
        <p14:creationId xmlns:p14="http://schemas.microsoft.com/office/powerpoint/2010/main" val="676676672"/>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ell, maks bred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FD6B9E7-B6FB-087E-FC82-BD56A087DB1D}"/>
              </a:ext>
            </a:extLst>
          </p:cNvPr>
          <p:cNvSpPr>
            <a:spLocks noGrp="1"/>
          </p:cNvSpPr>
          <p:nvPr>
            <p:ph type="dt" sz="half" idx="10"/>
          </p:nvPr>
        </p:nvSpPr>
        <p:spPr/>
        <p:txBody>
          <a:bodyPr/>
          <a:lstStyle/>
          <a:p>
            <a:fld id="{02E9071D-4392-714F-A17B-BD7067F31E7C}" type="datetime1">
              <a:rPr lang="nb-NO" smtClean="0"/>
              <a:t>23.04.2024</a:t>
            </a:fld>
            <a:endParaRPr lang="nb-NO"/>
          </a:p>
        </p:txBody>
      </p:sp>
      <p:sp>
        <p:nvSpPr>
          <p:cNvPr id="4" name="Footer Placeholder 3">
            <a:extLst>
              <a:ext uri="{FF2B5EF4-FFF2-40B4-BE49-F238E27FC236}">
                <a16:creationId xmlns:a16="http://schemas.microsoft.com/office/drawing/2014/main" id="{48582882-1AFD-8368-DC25-8BE3A36837D9}"/>
              </a:ext>
            </a:extLst>
          </p:cNvPr>
          <p:cNvSpPr>
            <a:spLocks noGrp="1"/>
          </p:cNvSpPr>
          <p:nvPr>
            <p:ph type="ftr" sz="quarter" idx="11"/>
          </p:nvPr>
        </p:nvSpPr>
        <p:spPr/>
        <p:txBody>
          <a:bodyPr/>
          <a:lstStyle/>
          <a:p>
            <a:r>
              <a:rPr lang="nb-NO"/>
              <a:t> Helsedirektoratet</a:t>
            </a:r>
          </a:p>
        </p:txBody>
      </p:sp>
      <p:sp>
        <p:nvSpPr>
          <p:cNvPr id="5" name="Slide Number Placeholder 4">
            <a:extLst>
              <a:ext uri="{FF2B5EF4-FFF2-40B4-BE49-F238E27FC236}">
                <a16:creationId xmlns:a16="http://schemas.microsoft.com/office/drawing/2014/main" id="{9A5A7056-BE92-285B-A069-416591C481BB}"/>
              </a:ext>
            </a:extLst>
          </p:cNvPr>
          <p:cNvSpPr>
            <a:spLocks noGrp="1"/>
          </p:cNvSpPr>
          <p:nvPr>
            <p:ph type="sldNum" sz="quarter" idx="12"/>
          </p:nvPr>
        </p:nvSpPr>
        <p:spPr/>
        <p:txBody>
          <a:bodyPr/>
          <a:lstStyle/>
          <a:p>
            <a:fld id="{341FD356-1CC0-514B-B5D9-F98600AAE6F5}" type="slidenum">
              <a:rPr lang="nb-NO" smtClean="0"/>
              <a:pPr/>
              <a:t>‹#›</a:t>
            </a:fld>
            <a:endParaRPr lang="nb-NO"/>
          </a:p>
        </p:txBody>
      </p:sp>
      <p:sp>
        <p:nvSpPr>
          <p:cNvPr id="7" name="Table Placeholder 6">
            <a:extLst>
              <a:ext uri="{FF2B5EF4-FFF2-40B4-BE49-F238E27FC236}">
                <a16:creationId xmlns:a16="http://schemas.microsoft.com/office/drawing/2014/main" id="{A11A416E-05A1-B14E-C8B2-BA4954892394}"/>
              </a:ext>
            </a:extLst>
          </p:cNvPr>
          <p:cNvSpPr>
            <a:spLocks noGrp="1"/>
          </p:cNvSpPr>
          <p:nvPr>
            <p:ph type="tbl" sz="quarter" idx="13"/>
          </p:nvPr>
        </p:nvSpPr>
        <p:spPr>
          <a:xfrm>
            <a:off x="334963" y="1665288"/>
            <a:ext cx="11522075" cy="4643435"/>
          </a:xfrm>
        </p:spPr>
        <p:txBody>
          <a:bodyPr/>
          <a:lstStyle/>
          <a:p>
            <a:r>
              <a:rPr lang="nb-NO"/>
              <a:t>Klikk ikonet for å legge til en tabell</a:t>
            </a:r>
          </a:p>
        </p:txBody>
      </p:sp>
      <p:sp>
        <p:nvSpPr>
          <p:cNvPr id="2" name="Round Single Corner of Rectangle 1">
            <a:extLst>
              <a:ext uri="{FF2B5EF4-FFF2-40B4-BE49-F238E27FC236}">
                <a16:creationId xmlns:a16="http://schemas.microsoft.com/office/drawing/2014/main" id="{9ED84A45-9BBD-4CAF-D7CF-A8BF94339B23}"/>
              </a:ext>
            </a:extLst>
          </p:cNvPr>
          <p:cNvSpPr/>
          <p:nvPr userDrawn="1"/>
        </p:nvSpPr>
        <p:spPr>
          <a:xfrm flipV="1">
            <a:off x="0" y="-3"/>
            <a:ext cx="12192000" cy="1339853"/>
          </a:xfrm>
          <a:prstGeom prst="round1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itle 1">
            <a:extLst>
              <a:ext uri="{FF2B5EF4-FFF2-40B4-BE49-F238E27FC236}">
                <a16:creationId xmlns:a16="http://schemas.microsoft.com/office/drawing/2014/main" id="{791D881D-305D-32DD-6803-3639F1D99195}"/>
              </a:ext>
            </a:extLst>
          </p:cNvPr>
          <p:cNvSpPr>
            <a:spLocks noGrp="1"/>
          </p:cNvSpPr>
          <p:nvPr>
            <p:ph type="title"/>
          </p:nvPr>
        </p:nvSpPr>
        <p:spPr>
          <a:xfrm>
            <a:off x="334963" y="620713"/>
            <a:ext cx="11522075" cy="694280"/>
          </a:xfrm>
        </p:spPr>
        <p:txBody>
          <a:bodyPr anchor="ctr" anchorCtr="0">
            <a:normAutofit/>
          </a:bodyPr>
          <a:lstStyle>
            <a:lvl1pPr>
              <a:lnSpc>
                <a:spcPct val="80000"/>
              </a:lnSpc>
              <a:defRPr sz="3600"/>
            </a:lvl1pPr>
          </a:lstStyle>
          <a:p>
            <a:r>
              <a:rPr lang="nb-NO"/>
              <a:t>Klikk for å redigere tittelstil</a:t>
            </a:r>
          </a:p>
        </p:txBody>
      </p:sp>
      <p:sp>
        <p:nvSpPr>
          <p:cNvPr id="12" name="Round Single Corner of Rectangle 11">
            <a:extLst>
              <a:ext uri="{FF2B5EF4-FFF2-40B4-BE49-F238E27FC236}">
                <a16:creationId xmlns:a16="http://schemas.microsoft.com/office/drawing/2014/main" id="{4CE25B64-4D11-3C14-75DC-D39B9B133323}"/>
              </a:ext>
            </a:extLst>
          </p:cNvPr>
          <p:cNvSpPr/>
          <p:nvPr userDrawn="1"/>
        </p:nvSpPr>
        <p:spPr>
          <a:xfrm flipH="1">
            <a:off x="344036" y="335314"/>
            <a:ext cx="270000" cy="90000"/>
          </a:xfrm>
          <a:prstGeom prst="round1Rect">
            <a:avLst>
              <a:gd name="adj" fmla="val 448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22313212"/>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ldekk figur eller bilde">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1208E01-205B-1903-D3DE-ADF5530F203A}"/>
              </a:ext>
            </a:extLst>
          </p:cNvPr>
          <p:cNvSpPr>
            <a:spLocks noGrp="1"/>
          </p:cNvSpPr>
          <p:nvPr>
            <p:ph sz="quarter" idx="13"/>
          </p:nvPr>
        </p:nvSpPr>
        <p:spPr>
          <a:xfrm>
            <a:off x="0" y="0"/>
            <a:ext cx="12192000" cy="6858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3" name="Date Placeholder 2">
            <a:extLst>
              <a:ext uri="{FF2B5EF4-FFF2-40B4-BE49-F238E27FC236}">
                <a16:creationId xmlns:a16="http://schemas.microsoft.com/office/drawing/2014/main" id="{08886E30-E647-A7B1-20FD-2D7AE67DA371}"/>
              </a:ext>
            </a:extLst>
          </p:cNvPr>
          <p:cNvSpPr>
            <a:spLocks noGrp="1"/>
          </p:cNvSpPr>
          <p:nvPr>
            <p:ph type="dt" sz="half" idx="10"/>
          </p:nvPr>
        </p:nvSpPr>
        <p:spPr/>
        <p:txBody>
          <a:bodyPr/>
          <a:lstStyle/>
          <a:p>
            <a:fld id="{364FAA2D-0D62-834F-B48A-447C8994F33B}" type="datetime1">
              <a:rPr lang="nb-NO" smtClean="0"/>
              <a:t>23.04.2024</a:t>
            </a:fld>
            <a:endParaRPr lang="nb-NO"/>
          </a:p>
        </p:txBody>
      </p:sp>
      <p:sp>
        <p:nvSpPr>
          <p:cNvPr id="4" name="Footer Placeholder 3">
            <a:extLst>
              <a:ext uri="{FF2B5EF4-FFF2-40B4-BE49-F238E27FC236}">
                <a16:creationId xmlns:a16="http://schemas.microsoft.com/office/drawing/2014/main" id="{C1C4546F-4602-94E2-3EE7-C9A968699A48}"/>
              </a:ext>
            </a:extLst>
          </p:cNvPr>
          <p:cNvSpPr>
            <a:spLocks noGrp="1"/>
          </p:cNvSpPr>
          <p:nvPr>
            <p:ph type="ftr" sz="quarter" idx="11"/>
          </p:nvPr>
        </p:nvSpPr>
        <p:spPr/>
        <p:txBody>
          <a:bodyPr/>
          <a:lstStyle/>
          <a:p>
            <a:r>
              <a:rPr lang="nb-NO"/>
              <a:t> Helsedirektoratet</a:t>
            </a:r>
          </a:p>
        </p:txBody>
      </p:sp>
      <p:sp>
        <p:nvSpPr>
          <p:cNvPr id="5" name="Slide Number Placeholder 4">
            <a:extLst>
              <a:ext uri="{FF2B5EF4-FFF2-40B4-BE49-F238E27FC236}">
                <a16:creationId xmlns:a16="http://schemas.microsoft.com/office/drawing/2014/main" id="{9EB6D611-E0DF-AAEA-6369-E3B0EE39B47C}"/>
              </a:ext>
            </a:extLst>
          </p:cNvPr>
          <p:cNvSpPr>
            <a:spLocks noGrp="1"/>
          </p:cNvSpPr>
          <p:nvPr>
            <p:ph type="sldNum" sz="quarter" idx="12"/>
          </p:nvPr>
        </p:nvSpPr>
        <p:spPr/>
        <p:txBody>
          <a:bodyPr/>
          <a:lstStyle/>
          <a:p>
            <a:fld id="{341FD356-1CC0-514B-B5D9-F98600AAE6F5}" type="slidenum">
              <a:rPr lang="nb-NO" smtClean="0"/>
              <a:pPr/>
              <a:t>‹#›</a:t>
            </a:fld>
            <a:endParaRPr lang="nb-NO"/>
          </a:p>
        </p:txBody>
      </p:sp>
    </p:spTree>
    <p:extLst>
      <p:ext uri="{BB962C8B-B14F-4D97-AF65-F5344CB8AC3E}">
        <p14:creationId xmlns:p14="http://schemas.microsoft.com/office/powerpoint/2010/main" val="1780339859"/>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ttelside, mørk blågrønn">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CCDD70-7E5A-0B9D-FE7C-3F33ECA3A87C}"/>
              </a:ext>
            </a:extLst>
          </p:cNvPr>
          <p:cNvSpPr>
            <a:spLocks noGrp="1"/>
          </p:cNvSpPr>
          <p:nvPr>
            <p:ph type="title"/>
          </p:nvPr>
        </p:nvSpPr>
        <p:spPr>
          <a:xfrm>
            <a:off x="1774825" y="1230223"/>
            <a:ext cx="8642350" cy="2381430"/>
          </a:xfrm>
        </p:spPr>
        <p:txBody>
          <a:bodyPr anchor="b" anchorCtr="0">
            <a:normAutofit/>
          </a:bodyPr>
          <a:lstStyle>
            <a:lvl1pPr>
              <a:defRPr sz="6000" b="0" i="0">
                <a:solidFill>
                  <a:schemeClr val="bg1"/>
                </a:solidFill>
                <a:latin typeface="Roboto Lt" panose="02000000000000000000" pitchFamily="2" charset="0"/>
                <a:ea typeface="Roboto Lt" panose="02000000000000000000" pitchFamily="2" charset="0"/>
                <a:cs typeface="Roboto Lt" panose="02000000000000000000" pitchFamily="2" charset="0"/>
              </a:defRPr>
            </a:lvl1pPr>
          </a:lstStyle>
          <a:p>
            <a:r>
              <a:rPr lang="nb-NO"/>
              <a:t>Klikk for å redigere tittelstil</a:t>
            </a:r>
          </a:p>
        </p:txBody>
      </p:sp>
      <p:sp>
        <p:nvSpPr>
          <p:cNvPr id="7" name="Text Placeholder 13">
            <a:extLst>
              <a:ext uri="{FF2B5EF4-FFF2-40B4-BE49-F238E27FC236}">
                <a16:creationId xmlns:a16="http://schemas.microsoft.com/office/drawing/2014/main" id="{8EB8F890-2A4D-C84B-FB75-3DC03422A892}"/>
              </a:ext>
            </a:extLst>
          </p:cNvPr>
          <p:cNvSpPr>
            <a:spLocks noGrp="1"/>
          </p:cNvSpPr>
          <p:nvPr>
            <p:ph type="body" sz="quarter" idx="14"/>
          </p:nvPr>
        </p:nvSpPr>
        <p:spPr>
          <a:xfrm>
            <a:off x="1774827" y="3867771"/>
            <a:ext cx="8642348" cy="360000"/>
          </a:xfrm>
        </p:spPr>
        <p:txBody>
          <a:bodyPr>
            <a:normAutofit/>
          </a:bodyPr>
          <a:lstStyle>
            <a:lvl1pPr marL="0" indent="0">
              <a:buNone/>
              <a:defRPr sz="20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nb-NO"/>
              <a:t>Klikk for å redigere tekststiler i malen</a:t>
            </a:r>
          </a:p>
        </p:txBody>
      </p:sp>
      <p:sp>
        <p:nvSpPr>
          <p:cNvPr id="8" name="Round Single Corner of Rectangle 7">
            <a:extLst>
              <a:ext uri="{FF2B5EF4-FFF2-40B4-BE49-F238E27FC236}">
                <a16:creationId xmlns:a16="http://schemas.microsoft.com/office/drawing/2014/main" id="{F6556EB0-E7D0-AF6A-6603-880F6632D19A}"/>
              </a:ext>
            </a:extLst>
          </p:cNvPr>
          <p:cNvSpPr/>
          <p:nvPr userDrawn="1"/>
        </p:nvSpPr>
        <p:spPr>
          <a:xfrm flipH="1" flipV="1">
            <a:off x="1774825" y="4466843"/>
            <a:ext cx="270000" cy="90000"/>
          </a:xfrm>
          <a:prstGeom prst="round1Rect">
            <a:avLst>
              <a:gd name="adj" fmla="val 448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Graphic 2">
            <a:extLst>
              <a:ext uri="{FF2B5EF4-FFF2-40B4-BE49-F238E27FC236}">
                <a16:creationId xmlns:a16="http://schemas.microsoft.com/office/drawing/2014/main" id="{6E79DADF-D176-FE1C-E671-498BA3A2D3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35601" y="625697"/>
            <a:ext cx="2015571" cy="259200"/>
          </a:xfrm>
          <a:prstGeom prst="rect">
            <a:avLst/>
          </a:prstGeom>
        </p:spPr>
      </p:pic>
    </p:spTree>
    <p:extLst>
      <p:ext uri="{BB962C8B-B14F-4D97-AF65-F5344CB8AC3E}">
        <p14:creationId xmlns:p14="http://schemas.microsoft.com/office/powerpoint/2010/main" val="4186221601"/>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side, blå">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2CB773-4450-F110-DE37-55E9576E38C8}"/>
              </a:ext>
            </a:extLst>
          </p:cNvPr>
          <p:cNvSpPr>
            <a:spLocks noGrp="1"/>
          </p:cNvSpPr>
          <p:nvPr>
            <p:ph type="title"/>
          </p:nvPr>
        </p:nvSpPr>
        <p:spPr>
          <a:xfrm>
            <a:off x="1774825" y="1230223"/>
            <a:ext cx="8642350" cy="2381430"/>
          </a:xfrm>
        </p:spPr>
        <p:txBody>
          <a:bodyPr anchor="b" anchorCtr="0">
            <a:normAutofit/>
          </a:bodyPr>
          <a:lstStyle>
            <a:lvl1pPr>
              <a:defRPr sz="6000" b="0" i="0">
                <a:solidFill>
                  <a:schemeClr val="bg1"/>
                </a:solidFill>
                <a:latin typeface="Roboto Lt" panose="02000000000000000000" pitchFamily="2" charset="0"/>
                <a:ea typeface="Roboto Lt" panose="02000000000000000000" pitchFamily="2" charset="0"/>
                <a:cs typeface="Roboto Lt" panose="02000000000000000000" pitchFamily="2" charset="0"/>
              </a:defRPr>
            </a:lvl1pPr>
          </a:lstStyle>
          <a:p>
            <a:r>
              <a:rPr lang="nb-NO"/>
              <a:t>Klikk for å redigere tittelstil</a:t>
            </a:r>
          </a:p>
        </p:txBody>
      </p:sp>
      <p:sp>
        <p:nvSpPr>
          <p:cNvPr id="9" name="Text Placeholder 13">
            <a:extLst>
              <a:ext uri="{FF2B5EF4-FFF2-40B4-BE49-F238E27FC236}">
                <a16:creationId xmlns:a16="http://schemas.microsoft.com/office/drawing/2014/main" id="{DB0020E2-E97E-F2DA-12B6-B1B78A01570A}"/>
              </a:ext>
            </a:extLst>
          </p:cNvPr>
          <p:cNvSpPr>
            <a:spLocks noGrp="1"/>
          </p:cNvSpPr>
          <p:nvPr>
            <p:ph type="body" sz="quarter" idx="14"/>
          </p:nvPr>
        </p:nvSpPr>
        <p:spPr>
          <a:xfrm>
            <a:off x="1774827" y="3867771"/>
            <a:ext cx="8642348" cy="360000"/>
          </a:xfrm>
        </p:spPr>
        <p:txBody>
          <a:bodyPr>
            <a:normAutofit/>
          </a:bodyPr>
          <a:lstStyle>
            <a:lvl1pPr marL="0" indent="0">
              <a:buNone/>
              <a:defRPr sz="2000" b="1">
                <a:solidFill>
                  <a:schemeClr val="bg1"/>
                </a:solidFill>
              </a:defRPr>
            </a:lvl1pPr>
          </a:lstStyle>
          <a:p>
            <a:pPr lvl="0"/>
            <a:r>
              <a:rPr lang="nb-NO"/>
              <a:t>Klikk for å redigere tekststiler i malen</a:t>
            </a:r>
          </a:p>
        </p:txBody>
      </p:sp>
      <p:pic>
        <p:nvPicPr>
          <p:cNvPr id="4" name="Graphic 3">
            <a:extLst>
              <a:ext uri="{FF2B5EF4-FFF2-40B4-BE49-F238E27FC236}">
                <a16:creationId xmlns:a16="http://schemas.microsoft.com/office/drawing/2014/main" id="{9328A83F-0D4B-8F29-5B2C-E7AF3C208C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35601" y="625697"/>
            <a:ext cx="2015571" cy="259200"/>
          </a:xfrm>
          <a:prstGeom prst="rect">
            <a:avLst/>
          </a:prstGeom>
        </p:spPr>
      </p:pic>
      <p:sp>
        <p:nvSpPr>
          <p:cNvPr id="2" name="Round Single Corner of Rectangle 1">
            <a:extLst>
              <a:ext uri="{FF2B5EF4-FFF2-40B4-BE49-F238E27FC236}">
                <a16:creationId xmlns:a16="http://schemas.microsoft.com/office/drawing/2014/main" id="{F9C2F9AB-E1FB-BA2A-50AB-2A4AFF4CBCE5}"/>
              </a:ext>
            </a:extLst>
          </p:cNvPr>
          <p:cNvSpPr/>
          <p:nvPr userDrawn="1"/>
        </p:nvSpPr>
        <p:spPr>
          <a:xfrm flipH="1" flipV="1">
            <a:off x="1774825" y="4466843"/>
            <a:ext cx="270000" cy="90000"/>
          </a:xfrm>
          <a:prstGeom prst="round1Rect">
            <a:avLst>
              <a:gd name="adj" fmla="val 448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613875628"/>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delt v, lys">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EA422B8-67E0-6DF7-7599-2EBDB33B0064}"/>
              </a:ext>
            </a:extLst>
          </p:cNvPr>
          <p:cNvSpPr>
            <a:spLocks noGrp="1"/>
          </p:cNvSpPr>
          <p:nvPr>
            <p:ph type="pic" sz="quarter" idx="13"/>
          </p:nvPr>
        </p:nvSpPr>
        <p:spPr>
          <a:xfrm>
            <a:off x="6096000" y="0"/>
            <a:ext cx="6096000" cy="6858000"/>
          </a:xfrm>
          <a:custGeom>
            <a:avLst/>
            <a:gdLst>
              <a:gd name="connsiteX0" fmla="*/ 5181600 w 6096000"/>
              <a:gd name="connsiteY0" fmla="*/ 0 h 6858000"/>
              <a:gd name="connsiteX1" fmla="*/ 6096000 w 6096000"/>
              <a:gd name="connsiteY1" fmla="*/ 0 h 6858000"/>
              <a:gd name="connsiteX2" fmla="*/ 6096000 w 6096000"/>
              <a:gd name="connsiteY2" fmla="*/ 731520 h 6858000"/>
              <a:gd name="connsiteX3" fmla="*/ 6096000 w 6096000"/>
              <a:gd name="connsiteY3" fmla="*/ 914400 h 6858000"/>
              <a:gd name="connsiteX4" fmla="*/ 6096000 w 6096000"/>
              <a:gd name="connsiteY4" fmla="*/ 5943600 h 6858000"/>
              <a:gd name="connsiteX5" fmla="*/ 6096000 w 6096000"/>
              <a:gd name="connsiteY5" fmla="*/ 6126480 h 6858000"/>
              <a:gd name="connsiteX6" fmla="*/ 6096000 w 6096000"/>
              <a:gd name="connsiteY6" fmla="*/ 6858000 h 6858000"/>
              <a:gd name="connsiteX7" fmla="*/ 5364480 w 6096000"/>
              <a:gd name="connsiteY7" fmla="*/ 6858000 h 6858000"/>
              <a:gd name="connsiteX8" fmla="*/ 5181600 w 6096000"/>
              <a:gd name="connsiteY8" fmla="*/ 6858000 h 6858000"/>
              <a:gd name="connsiteX9" fmla="*/ 731520 w 6096000"/>
              <a:gd name="connsiteY9" fmla="*/ 6858000 h 6858000"/>
              <a:gd name="connsiteX10" fmla="*/ 0 w 6096000"/>
              <a:gd name="connsiteY10" fmla="*/ 6126480 h 6858000"/>
              <a:gd name="connsiteX11" fmla="*/ 0 w 6096000"/>
              <a:gd name="connsiteY11" fmla="*/ 914400 h 6858000"/>
              <a:gd name="connsiteX12" fmla="*/ 0 w 6096000"/>
              <a:gd name="connsiteY12" fmla="*/ 731520 h 6858000"/>
              <a:gd name="connsiteX13" fmla="*/ 0 w 6096000"/>
              <a:gd name="connsiteY13" fmla="*/ 0 h 6858000"/>
              <a:gd name="connsiteX14" fmla="*/ 731520 w 6096000"/>
              <a:gd name="connsiteY14" fmla="*/ 0 h 6858000"/>
              <a:gd name="connsiteX15" fmla="*/ 914400 w 6096000"/>
              <a:gd name="connsiteY15" fmla="*/ 0 h 6858000"/>
              <a:gd name="connsiteX16" fmla="*/ 5181600 w 6096000"/>
              <a:gd name="connsiteY1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6000" h="6858000">
                <a:moveTo>
                  <a:pt x="5181600" y="0"/>
                </a:moveTo>
                <a:lnTo>
                  <a:pt x="6096000" y="0"/>
                </a:lnTo>
                <a:lnTo>
                  <a:pt x="6096000" y="731520"/>
                </a:lnTo>
                <a:lnTo>
                  <a:pt x="6096000" y="914400"/>
                </a:lnTo>
                <a:lnTo>
                  <a:pt x="6096000" y="5943600"/>
                </a:lnTo>
                <a:lnTo>
                  <a:pt x="6096000" y="6126480"/>
                </a:lnTo>
                <a:lnTo>
                  <a:pt x="6096000" y="6858000"/>
                </a:lnTo>
                <a:lnTo>
                  <a:pt x="5364480" y="6858000"/>
                </a:lnTo>
                <a:lnTo>
                  <a:pt x="5181600" y="6858000"/>
                </a:lnTo>
                <a:lnTo>
                  <a:pt x="731520" y="6858000"/>
                </a:lnTo>
                <a:cubicBezTo>
                  <a:pt x="327513" y="6858000"/>
                  <a:pt x="0" y="6530487"/>
                  <a:pt x="0" y="6126480"/>
                </a:cubicBezTo>
                <a:lnTo>
                  <a:pt x="0" y="914400"/>
                </a:lnTo>
                <a:lnTo>
                  <a:pt x="0" y="731520"/>
                </a:lnTo>
                <a:lnTo>
                  <a:pt x="0" y="0"/>
                </a:lnTo>
                <a:lnTo>
                  <a:pt x="731520" y="0"/>
                </a:lnTo>
                <a:lnTo>
                  <a:pt x="914400" y="0"/>
                </a:lnTo>
                <a:lnTo>
                  <a:pt x="5181600" y="0"/>
                </a:lnTo>
                <a:close/>
              </a:path>
            </a:pathLst>
          </a:custGeom>
          <a:solidFill>
            <a:schemeClr val="bg2"/>
          </a:solidFill>
        </p:spPr>
        <p:txBody>
          <a:bodyPr wrap="square">
            <a:noAutofit/>
          </a:bodyPr>
          <a:lstStyle/>
          <a:p>
            <a:r>
              <a:rPr lang="nb-NO"/>
              <a:t>Klikk på ikonet for å legge til et bilde</a:t>
            </a:r>
          </a:p>
        </p:txBody>
      </p:sp>
      <p:sp>
        <p:nvSpPr>
          <p:cNvPr id="2" name="Title 1">
            <a:extLst>
              <a:ext uri="{FF2B5EF4-FFF2-40B4-BE49-F238E27FC236}">
                <a16:creationId xmlns:a16="http://schemas.microsoft.com/office/drawing/2014/main" id="{597AABFB-A43B-39B6-5C39-C65603B53B81}"/>
              </a:ext>
            </a:extLst>
          </p:cNvPr>
          <p:cNvSpPr>
            <a:spLocks noGrp="1"/>
          </p:cNvSpPr>
          <p:nvPr>
            <p:ph type="title"/>
          </p:nvPr>
        </p:nvSpPr>
        <p:spPr>
          <a:xfrm>
            <a:off x="695325" y="620713"/>
            <a:ext cx="5400675" cy="1044575"/>
          </a:xfrm>
        </p:spPr>
        <p:txBody>
          <a:bodyPr rIns="360000" anchor="ctr" anchorCtr="0">
            <a:noAutofit/>
          </a:bodyPr>
          <a:lstStyle>
            <a:lvl1pPr>
              <a:defRPr sz="3600"/>
            </a:lvl1pPr>
          </a:lstStyle>
          <a:p>
            <a:r>
              <a:rPr lang="nb-NO"/>
              <a:t>Klikk for å redigere tittelstil</a:t>
            </a:r>
          </a:p>
        </p:txBody>
      </p:sp>
      <p:sp>
        <p:nvSpPr>
          <p:cNvPr id="3" name="Content Placeholder 2">
            <a:extLst>
              <a:ext uri="{FF2B5EF4-FFF2-40B4-BE49-F238E27FC236}">
                <a16:creationId xmlns:a16="http://schemas.microsoft.com/office/drawing/2014/main" id="{B9CF4C90-63C2-709C-872A-EC3FE3414A4B}"/>
              </a:ext>
            </a:extLst>
          </p:cNvPr>
          <p:cNvSpPr>
            <a:spLocks noGrp="1"/>
          </p:cNvSpPr>
          <p:nvPr>
            <p:ph sz="half" idx="1"/>
          </p:nvPr>
        </p:nvSpPr>
        <p:spPr>
          <a:xfrm>
            <a:off x="695325" y="1952625"/>
            <a:ext cx="5400675" cy="4356100"/>
          </a:xfrm>
        </p:spPr>
        <p:txBody>
          <a:bodyPr rIns="360000"/>
          <a:lstStyle>
            <a:lvl1pPr>
              <a:defRPr sz="2000">
                <a:latin typeface="Roboto" panose="02000000000000000000" pitchFamily="2" charset="0"/>
                <a:ea typeface="Roboto" panose="02000000000000000000" pitchFamily="2" charset="0"/>
                <a:cs typeface="Roboto" panose="02000000000000000000" pitchFamily="2" charset="0"/>
              </a:defRPr>
            </a:lvl1pPr>
            <a:lvl2pPr>
              <a:lnSpc>
                <a:spcPct val="110000"/>
              </a:lnSpc>
              <a:defRPr sz="1600">
                <a:latin typeface="Roboto" panose="02000000000000000000" pitchFamily="2" charset="0"/>
                <a:ea typeface="Roboto" panose="02000000000000000000" pitchFamily="2" charset="0"/>
                <a:cs typeface="Roboto" panose="02000000000000000000" pitchFamily="2" charset="0"/>
              </a:defRPr>
            </a:lvl2pPr>
            <a:lvl3pPr>
              <a:lnSpc>
                <a:spcPct val="110000"/>
              </a:lnSpc>
              <a:defRPr sz="1600">
                <a:latin typeface="Roboto" panose="02000000000000000000" pitchFamily="2" charset="0"/>
                <a:ea typeface="Roboto" panose="02000000000000000000" pitchFamily="2" charset="0"/>
                <a:cs typeface="Roboto" panose="02000000000000000000" pitchFamily="2" charset="0"/>
              </a:defRPr>
            </a:lvl3pPr>
            <a:lvl4pPr>
              <a:lnSpc>
                <a:spcPct val="110000"/>
              </a:lnSpc>
              <a:defRPr sz="1600">
                <a:latin typeface="Roboto" panose="02000000000000000000" pitchFamily="2" charset="0"/>
                <a:ea typeface="Roboto" panose="02000000000000000000" pitchFamily="2" charset="0"/>
                <a:cs typeface="Roboto" panose="02000000000000000000" pitchFamily="2" charset="0"/>
              </a:defRPr>
            </a:lvl4pPr>
            <a:lvl5pPr>
              <a:lnSpc>
                <a:spcPct val="110000"/>
              </a:lnSpc>
              <a:defRPr sz="1600">
                <a:latin typeface="Roboto" panose="02000000000000000000" pitchFamily="2" charset="0"/>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Date Placeholder 4">
            <a:extLst>
              <a:ext uri="{FF2B5EF4-FFF2-40B4-BE49-F238E27FC236}">
                <a16:creationId xmlns:a16="http://schemas.microsoft.com/office/drawing/2014/main" id="{1E07F0A7-4F91-0952-D11B-33CAE156358F}"/>
              </a:ext>
            </a:extLst>
          </p:cNvPr>
          <p:cNvSpPr>
            <a:spLocks noGrp="1"/>
          </p:cNvSpPr>
          <p:nvPr>
            <p:ph type="dt" sz="half" idx="10"/>
          </p:nvPr>
        </p:nvSpPr>
        <p:spPr/>
        <p:txBody>
          <a:bodyPr/>
          <a:lstStyle/>
          <a:p>
            <a:fld id="{4B55FB49-DF20-A246-860A-FE8D935B3162}" type="datetime1">
              <a:rPr lang="nb-NO" smtClean="0"/>
              <a:t>23.04.2024</a:t>
            </a:fld>
            <a:endParaRPr lang="nb-NO"/>
          </a:p>
        </p:txBody>
      </p:sp>
      <p:sp>
        <p:nvSpPr>
          <p:cNvPr id="6" name="Footer Placeholder 5">
            <a:extLst>
              <a:ext uri="{FF2B5EF4-FFF2-40B4-BE49-F238E27FC236}">
                <a16:creationId xmlns:a16="http://schemas.microsoft.com/office/drawing/2014/main" id="{A69ADB7D-4B47-2A51-5ED7-8458F24EE48B}"/>
              </a:ext>
            </a:extLst>
          </p:cNvPr>
          <p:cNvSpPr>
            <a:spLocks noGrp="1"/>
          </p:cNvSpPr>
          <p:nvPr>
            <p:ph type="ftr" sz="quarter" idx="11"/>
          </p:nvPr>
        </p:nvSpPr>
        <p:spPr/>
        <p:txBody>
          <a:bodyPr/>
          <a:lstStyle/>
          <a:p>
            <a:r>
              <a:rPr lang="nb-NO"/>
              <a:t> Helsedirektoratet</a:t>
            </a:r>
          </a:p>
        </p:txBody>
      </p:sp>
      <p:sp>
        <p:nvSpPr>
          <p:cNvPr id="7" name="Slide Number Placeholder 6">
            <a:extLst>
              <a:ext uri="{FF2B5EF4-FFF2-40B4-BE49-F238E27FC236}">
                <a16:creationId xmlns:a16="http://schemas.microsoft.com/office/drawing/2014/main" id="{96F29663-9401-CCED-CB5B-26BB9CC1A17B}"/>
              </a:ext>
            </a:extLst>
          </p:cNvPr>
          <p:cNvSpPr>
            <a:spLocks noGrp="1"/>
          </p:cNvSpPr>
          <p:nvPr>
            <p:ph type="sldNum" sz="quarter" idx="12"/>
          </p:nvPr>
        </p:nvSpPr>
        <p:spPr/>
        <p:txBody>
          <a:bodyPr/>
          <a:lstStyle/>
          <a:p>
            <a:fld id="{341FD356-1CC0-514B-B5D9-F98600AAE6F5}" type="slidenum">
              <a:rPr lang="nb-NO" smtClean="0"/>
              <a:t>‹#›</a:t>
            </a:fld>
            <a:endParaRPr lang="nb-NO"/>
          </a:p>
        </p:txBody>
      </p:sp>
      <p:sp>
        <p:nvSpPr>
          <p:cNvPr id="8" name="Round Single Corner of Rectangle 7">
            <a:extLst>
              <a:ext uri="{FF2B5EF4-FFF2-40B4-BE49-F238E27FC236}">
                <a16:creationId xmlns:a16="http://schemas.microsoft.com/office/drawing/2014/main" id="{8AAA40A2-3F80-ECCF-6DB4-30C13C0A5104}"/>
              </a:ext>
            </a:extLst>
          </p:cNvPr>
          <p:cNvSpPr/>
          <p:nvPr userDrawn="1"/>
        </p:nvSpPr>
        <p:spPr>
          <a:xfrm flipH="1">
            <a:off x="704034" y="332609"/>
            <a:ext cx="270000" cy="90000"/>
          </a:xfrm>
          <a:prstGeom prst="round1Rect">
            <a:avLst>
              <a:gd name="adj" fmla="val 448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89023796"/>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delt v, mørk">
    <p:bg>
      <p:bgPr>
        <a:solidFill>
          <a:schemeClr val="accent2"/>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5F11B67-42EA-B827-6179-9349EC87EB96}"/>
              </a:ext>
            </a:extLst>
          </p:cNvPr>
          <p:cNvSpPr>
            <a:spLocks noGrp="1"/>
          </p:cNvSpPr>
          <p:nvPr>
            <p:ph type="pic" sz="quarter" idx="13"/>
          </p:nvPr>
        </p:nvSpPr>
        <p:spPr>
          <a:xfrm>
            <a:off x="6096000" y="0"/>
            <a:ext cx="6096000" cy="6858000"/>
          </a:xfrm>
          <a:custGeom>
            <a:avLst/>
            <a:gdLst>
              <a:gd name="connsiteX0" fmla="*/ 5181600 w 6096000"/>
              <a:gd name="connsiteY0" fmla="*/ 0 h 6858000"/>
              <a:gd name="connsiteX1" fmla="*/ 6096000 w 6096000"/>
              <a:gd name="connsiteY1" fmla="*/ 0 h 6858000"/>
              <a:gd name="connsiteX2" fmla="*/ 6096000 w 6096000"/>
              <a:gd name="connsiteY2" fmla="*/ 731520 h 6858000"/>
              <a:gd name="connsiteX3" fmla="*/ 6096000 w 6096000"/>
              <a:gd name="connsiteY3" fmla="*/ 914400 h 6858000"/>
              <a:gd name="connsiteX4" fmla="*/ 6096000 w 6096000"/>
              <a:gd name="connsiteY4" fmla="*/ 5943600 h 6858000"/>
              <a:gd name="connsiteX5" fmla="*/ 6096000 w 6096000"/>
              <a:gd name="connsiteY5" fmla="*/ 6126480 h 6858000"/>
              <a:gd name="connsiteX6" fmla="*/ 6096000 w 6096000"/>
              <a:gd name="connsiteY6" fmla="*/ 6858000 h 6858000"/>
              <a:gd name="connsiteX7" fmla="*/ 5364480 w 6096000"/>
              <a:gd name="connsiteY7" fmla="*/ 6858000 h 6858000"/>
              <a:gd name="connsiteX8" fmla="*/ 5181600 w 6096000"/>
              <a:gd name="connsiteY8" fmla="*/ 6858000 h 6858000"/>
              <a:gd name="connsiteX9" fmla="*/ 731520 w 6096000"/>
              <a:gd name="connsiteY9" fmla="*/ 6858000 h 6858000"/>
              <a:gd name="connsiteX10" fmla="*/ 0 w 6096000"/>
              <a:gd name="connsiteY10" fmla="*/ 6126480 h 6858000"/>
              <a:gd name="connsiteX11" fmla="*/ 0 w 6096000"/>
              <a:gd name="connsiteY11" fmla="*/ 914400 h 6858000"/>
              <a:gd name="connsiteX12" fmla="*/ 0 w 6096000"/>
              <a:gd name="connsiteY12" fmla="*/ 731520 h 6858000"/>
              <a:gd name="connsiteX13" fmla="*/ 0 w 6096000"/>
              <a:gd name="connsiteY13" fmla="*/ 0 h 6858000"/>
              <a:gd name="connsiteX14" fmla="*/ 731520 w 6096000"/>
              <a:gd name="connsiteY14" fmla="*/ 0 h 6858000"/>
              <a:gd name="connsiteX15" fmla="*/ 914400 w 6096000"/>
              <a:gd name="connsiteY15" fmla="*/ 0 h 6858000"/>
              <a:gd name="connsiteX16" fmla="*/ 5181600 w 6096000"/>
              <a:gd name="connsiteY1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6000" h="6858000">
                <a:moveTo>
                  <a:pt x="5181600" y="0"/>
                </a:moveTo>
                <a:lnTo>
                  <a:pt x="6096000" y="0"/>
                </a:lnTo>
                <a:lnTo>
                  <a:pt x="6096000" y="731520"/>
                </a:lnTo>
                <a:lnTo>
                  <a:pt x="6096000" y="914400"/>
                </a:lnTo>
                <a:lnTo>
                  <a:pt x="6096000" y="5943600"/>
                </a:lnTo>
                <a:lnTo>
                  <a:pt x="6096000" y="6126480"/>
                </a:lnTo>
                <a:lnTo>
                  <a:pt x="6096000" y="6858000"/>
                </a:lnTo>
                <a:lnTo>
                  <a:pt x="5364480" y="6858000"/>
                </a:lnTo>
                <a:lnTo>
                  <a:pt x="5181600" y="6858000"/>
                </a:lnTo>
                <a:lnTo>
                  <a:pt x="731520" y="6858000"/>
                </a:lnTo>
                <a:cubicBezTo>
                  <a:pt x="327513" y="6858000"/>
                  <a:pt x="0" y="6530487"/>
                  <a:pt x="0" y="6126480"/>
                </a:cubicBezTo>
                <a:lnTo>
                  <a:pt x="0" y="914400"/>
                </a:lnTo>
                <a:lnTo>
                  <a:pt x="0" y="731520"/>
                </a:lnTo>
                <a:lnTo>
                  <a:pt x="0" y="0"/>
                </a:lnTo>
                <a:lnTo>
                  <a:pt x="731520" y="0"/>
                </a:lnTo>
                <a:lnTo>
                  <a:pt x="914400" y="0"/>
                </a:lnTo>
                <a:lnTo>
                  <a:pt x="5181600" y="0"/>
                </a:lnTo>
                <a:close/>
              </a:path>
            </a:pathLst>
          </a:custGeom>
          <a:solidFill>
            <a:schemeClr val="bg2"/>
          </a:solidFill>
        </p:spPr>
        <p:txBody>
          <a:bodyPr wrap="square">
            <a:noAutofit/>
          </a:bodyPr>
          <a:lstStyle/>
          <a:p>
            <a:r>
              <a:rPr lang="nb-NO"/>
              <a:t>Klikk på ikonet for å legge til et bilde</a:t>
            </a:r>
          </a:p>
        </p:txBody>
      </p:sp>
      <p:sp>
        <p:nvSpPr>
          <p:cNvPr id="2" name="Title 1">
            <a:extLst>
              <a:ext uri="{FF2B5EF4-FFF2-40B4-BE49-F238E27FC236}">
                <a16:creationId xmlns:a16="http://schemas.microsoft.com/office/drawing/2014/main" id="{597AABFB-A43B-39B6-5C39-C65603B53B81}"/>
              </a:ext>
            </a:extLst>
          </p:cNvPr>
          <p:cNvSpPr>
            <a:spLocks noGrp="1"/>
          </p:cNvSpPr>
          <p:nvPr>
            <p:ph type="title"/>
          </p:nvPr>
        </p:nvSpPr>
        <p:spPr>
          <a:xfrm>
            <a:off x="695325" y="620713"/>
            <a:ext cx="5400675" cy="1044575"/>
          </a:xfrm>
        </p:spPr>
        <p:txBody>
          <a:bodyPr rIns="360000" anchor="ctr" anchorCtr="0">
            <a:noAutofit/>
          </a:bodyPr>
          <a:lstStyle>
            <a:lvl1pPr>
              <a:defRPr sz="3600">
                <a:solidFill>
                  <a:schemeClr val="bg1"/>
                </a:solidFill>
              </a:defRPr>
            </a:lvl1pPr>
          </a:lstStyle>
          <a:p>
            <a:r>
              <a:rPr lang="nb-NO"/>
              <a:t>Klikk for å redigere tittelstil</a:t>
            </a:r>
          </a:p>
        </p:txBody>
      </p:sp>
      <p:sp>
        <p:nvSpPr>
          <p:cNvPr id="3" name="Content Placeholder 2">
            <a:extLst>
              <a:ext uri="{FF2B5EF4-FFF2-40B4-BE49-F238E27FC236}">
                <a16:creationId xmlns:a16="http://schemas.microsoft.com/office/drawing/2014/main" id="{B9CF4C90-63C2-709C-872A-EC3FE3414A4B}"/>
              </a:ext>
            </a:extLst>
          </p:cNvPr>
          <p:cNvSpPr>
            <a:spLocks noGrp="1"/>
          </p:cNvSpPr>
          <p:nvPr>
            <p:ph sz="half" idx="1"/>
          </p:nvPr>
        </p:nvSpPr>
        <p:spPr>
          <a:xfrm>
            <a:off x="695325" y="1952625"/>
            <a:ext cx="5400675" cy="4356100"/>
          </a:xfrm>
        </p:spPr>
        <p:txBody>
          <a:bodyPr rIns="360000"/>
          <a:lstStyle>
            <a:lvl1pPr>
              <a:defRPr sz="2000">
                <a:solidFill>
                  <a:schemeClr val="bg1"/>
                </a:solidFill>
                <a:latin typeface="Roboto" panose="02000000000000000000" pitchFamily="2" charset="0"/>
                <a:ea typeface="Roboto" panose="02000000000000000000" pitchFamily="2" charset="0"/>
                <a:cs typeface="Roboto" panose="02000000000000000000" pitchFamily="2" charset="0"/>
              </a:defRPr>
            </a:lvl1pPr>
            <a:lvl2pPr>
              <a:lnSpc>
                <a:spcPct val="110000"/>
              </a:lnSpc>
              <a:defRPr sz="1600">
                <a:solidFill>
                  <a:schemeClr val="bg1"/>
                </a:solidFill>
                <a:latin typeface="Roboto" panose="02000000000000000000" pitchFamily="2" charset="0"/>
                <a:ea typeface="Roboto" panose="02000000000000000000" pitchFamily="2" charset="0"/>
                <a:cs typeface="Roboto" panose="02000000000000000000" pitchFamily="2" charset="0"/>
              </a:defRPr>
            </a:lvl2pPr>
            <a:lvl3pPr>
              <a:lnSpc>
                <a:spcPct val="110000"/>
              </a:lnSpc>
              <a:defRPr sz="1600">
                <a:solidFill>
                  <a:schemeClr val="bg1"/>
                </a:solidFill>
                <a:latin typeface="Roboto" panose="02000000000000000000" pitchFamily="2" charset="0"/>
                <a:ea typeface="Roboto" panose="02000000000000000000" pitchFamily="2" charset="0"/>
                <a:cs typeface="Roboto" panose="02000000000000000000" pitchFamily="2" charset="0"/>
              </a:defRPr>
            </a:lvl3pPr>
            <a:lvl4pPr>
              <a:lnSpc>
                <a:spcPct val="110000"/>
              </a:lnSpc>
              <a:defRPr sz="1600">
                <a:solidFill>
                  <a:schemeClr val="bg1"/>
                </a:solidFill>
                <a:latin typeface="Roboto" panose="02000000000000000000" pitchFamily="2" charset="0"/>
                <a:ea typeface="Roboto" panose="02000000000000000000" pitchFamily="2" charset="0"/>
                <a:cs typeface="Roboto" panose="02000000000000000000" pitchFamily="2" charset="0"/>
              </a:defRPr>
            </a:lvl4pPr>
            <a:lvl5pPr>
              <a:lnSpc>
                <a:spcPct val="110000"/>
              </a:lnSpc>
              <a:defRPr sz="16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Date Placeholder 4">
            <a:extLst>
              <a:ext uri="{FF2B5EF4-FFF2-40B4-BE49-F238E27FC236}">
                <a16:creationId xmlns:a16="http://schemas.microsoft.com/office/drawing/2014/main" id="{1E07F0A7-4F91-0952-D11B-33CAE156358F}"/>
              </a:ext>
            </a:extLst>
          </p:cNvPr>
          <p:cNvSpPr>
            <a:spLocks noGrp="1"/>
          </p:cNvSpPr>
          <p:nvPr>
            <p:ph type="dt" sz="half" idx="10"/>
          </p:nvPr>
        </p:nvSpPr>
        <p:spPr/>
        <p:txBody>
          <a:bodyPr/>
          <a:lstStyle>
            <a:lvl1pPr>
              <a:defRPr>
                <a:solidFill>
                  <a:schemeClr val="bg2"/>
                </a:solidFill>
              </a:defRPr>
            </a:lvl1pPr>
          </a:lstStyle>
          <a:p>
            <a:fld id="{57B163EB-4BCE-5B47-BD24-0DEC8A12B2E2}" type="datetime1">
              <a:rPr lang="nb-NO" smtClean="0"/>
              <a:t>23.04.2024</a:t>
            </a:fld>
            <a:endParaRPr lang="nb-NO"/>
          </a:p>
        </p:txBody>
      </p:sp>
      <p:sp>
        <p:nvSpPr>
          <p:cNvPr id="6" name="Footer Placeholder 5">
            <a:extLst>
              <a:ext uri="{FF2B5EF4-FFF2-40B4-BE49-F238E27FC236}">
                <a16:creationId xmlns:a16="http://schemas.microsoft.com/office/drawing/2014/main" id="{A69ADB7D-4B47-2A51-5ED7-8458F24EE48B}"/>
              </a:ext>
            </a:extLst>
          </p:cNvPr>
          <p:cNvSpPr>
            <a:spLocks noGrp="1"/>
          </p:cNvSpPr>
          <p:nvPr>
            <p:ph type="ftr" sz="quarter" idx="11"/>
          </p:nvPr>
        </p:nvSpPr>
        <p:spPr/>
        <p:txBody>
          <a:bodyPr/>
          <a:lstStyle>
            <a:lvl1pPr>
              <a:defRPr>
                <a:solidFill>
                  <a:schemeClr val="bg2"/>
                </a:solidFill>
              </a:defRPr>
            </a:lvl1pPr>
          </a:lstStyle>
          <a:p>
            <a:r>
              <a:rPr lang="nb-NO"/>
              <a:t> Helsedirektoratet</a:t>
            </a:r>
          </a:p>
        </p:txBody>
      </p:sp>
      <p:sp>
        <p:nvSpPr>
          <p:cNvPr id="7" name="Slide Number Placeholder 6">
            <a:extLst>
              <a:ext uri="{FF2B5EF4-FFF2-40B4-BE49-F238E27FC236}">
                <a16:creationId xmlns:a16="http://schemas.microsoft.com/office/drawing/2014/main" id="{96F29663-9401-CCED-CB5B-26BB9CC1A17B}"/>
              </a:ext>
            </a:extLst>
          </p:cNvPr>
          <p:cNvSpPr>
            <a:spLocks noGrp="1"/>
          </p:cNvSpPr>
          <p:nvPr>
            <p:ph type="sldNum" sz="quarter" idx="12"/>
          </p:nvPr>
        </p:nvSpPr>
        <p:spPr/>
        <p:txBody>
          <a:bodyPr/>
          <a:lstStyle>
            <a:lvl1pPr>
              <a:defRPr>
                <a:solidFill>
                  <a:schemeClr val="bg1"/>
                </a:solidFill>
              </a:defRPr>
            </a:lvl1pPr>
          </a:lstStyle>
          <a:p>
            <a:fld id="{341FD356-1CC0-514B-B5D9-F98600AAE6F5}" type="slidenum">
              <a:rPr lang="nb-NO" smtClean="0"/>
              <a:pPr/>
              <a:t>‹#›</a:t>
            </a:fld>
            <a:endParaRPr lang="nb-NO"/>
          </a:p>
        </p:txBody>
      </p:sp>
      <p:sp>
        <p:nvSpPr>
          <p:cNvPr id="4" name="Round Single Corner of Rectangle 3">
            <a:extLst>
              <a:ext uri="{FF2B5EF4-FFF2-40B4-BE49-F238E27FC236}">
                <a16:creationId xmlns:a16="http://schemas.microsoft.com/office/drawing/2014/main" id="{2D1943A1-4033-1075-9123-1C50AA597F07}"/>
              </a:ext>
            </a:extLst>
          </p:cNvPr>
          <p:cNvSpPr/>
          <p:nvPr userDrawn="1"/>
        </p:nvSpPr>
        <p:spPr>
          <a:xfrm flipH="1">
            <a:off x="704034" y="332609"/>
            <a:ext cx="270000" cy="90000"/>
          </a:xfrm>
          <a:prstGeom prst="round1Rect">
            <a:avLst>
              <a:gd name="adj" fmla="val 448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18185329"/>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delt h, lys">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9C7BF90D-8F29-40C1-CA2D-19D8878F4A6B}"/>
              </a:ext>
            </a:extLst>
          </p:cNvPr>
          <p:cNvSpPr>
            <a:spLocks noGrp="1"/>
          </p:cNvSpPr>
          <p:nvPr>
            <p:ph type="pic" sz="quarter" idx="13"/>
          </p:nvPr>
        </p:nvSpPr>
        <p:spPr>
          <a:xfrm>
            <a:off x="0" y="0"/>
            <a:ext cx="6096000" cy="6858000"/>
          </a:xfrm>
          <a:custGeom>
            <a:avLst/>
            <a:gdLst>
              <a:gd name="connsiteX0" fmla="*/ 0 w 6096000"/>
              <a:gd name="connsiteY0" fmla="*/ 0 h 6858000"/>
              <a:gd name="connsiteX1" fmla="*/ 1391920 w 6096000"/>
              <a:gd name="connsiteY1" fmla="*/ 0 h 6858000"/>
              <a:gd name="connsiteX2" fmla="*/ 1391920 w 6096000"/>
              <a:gd name="connsiteY2" fmla="*/ 0 h 6858000"/>
              <a:gd name="connsiteX3" fmla="*/ 4704080 w 6096000"/>
              <a:gd name="connsiteY3" fmla="*/ 0 h 6858000"/>
              <a:gd name="connsiteX4" fmla="*/ 5384780 w 6096000"/>
              <a:gd name="connsiteY4" fmla="*/ 0 h 6858000"/>
              <a:gd name="connsiteX5" fmla="*/ 6096000 w 6096000"/>
              <a:gd name="connsiteY5" fmla="*/ 0 h 6858000"/>
              <a:gd name="connsiteX6" fmla="*/ 6096000 w 6096000"/>
              <a:gd name="connsiteY6" fmla="*/ 711220 h 6858000"/>
              <a:gd name="connsiteX7" fmla="*/ 6096000 w 6096000"/>
              <a:gd name="connsiteY7" fmla="*/ 1391920 h 6858000"/>
              <a:gd name="connsiteX8" fmla="*/ 6096000 w 6096000"/>
              <a:gd name="connsiteY8" fmla="*/ 6146780 h 6858000"/>
              <a:gd name="connsiteX9" fmla="*/ 5384780 w 6096000"/>
              <a:gd name="connsiteY9" fmla="*/ 6858000 h 6858000"/>
              <a:gd name="connsiteX10" fmla="*/ 1391920 w 6096000"/>
              <a:gd name="connsiteY10" fmla="*/ 6858000 h 6858000"/>
              <a:gd name="connsiteX11" fmla="*/ 711220 w 6096000"/>
              <a:gd name="connsiteY11" fmla="*/ 6858000 h 6858000"/>
              <a:gd name="connsiteX12" fmla="*/ 0 w 6096000"/>
              <a:gd name="connsiteY12" fmla="*/ 6858000 h 6858000"/>
              <a:gd name="connsiteX13" fmla="*/ 0 w 6096000"/>
              <a:gd name="connsiteY13" fmla="*/ 5466080 h 6858000"/>
              <a:gd name="connsiteX14" fmla="*/ 0 w 6096000"/>
              <a:gd name="connsiteY14" fmla="*/ 5466080 h 6858000"/>
              <a:gd name="connsiteX15" fmla="*/ 0 w 6096000"/>
              <a:gd name="connsiteY15" fmla="*/ 1391920 h 6858000"/>
              <a:gd name="connsiteX16" fmla="*/ 0 w 6096000"/>
              <a:gd name="connsiteY16" fmla="*/ 13919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6000" h="6858000">
                <a:moveTo>
                  <a:pt x="0" y="0"/>
                </a:moveTo>
                <a:lnTo>
                  <a:pt x="1391920" y="0"/>
                </a:lnTo>
                <a:lnTo>
                  <a:pt x="1391920" y="0"/>
                </a:lnTo>
                <a:lnTo>
                  <a:pt x="4704080" y="0"/>
                </a:lnTo>
                <a:lnTo>
                  <a:pt x="5384780" y="0"/>
                </a:lnTo>
                <a:lnTo>
                  <a:pt x="6096000" y="0"/>
                </a:lnTo>
                <a:lnTo>
                  <a:pt x="6096000" y="711220"/>
                </a:lnTo>
                <a:lnTo>
                  <a:pt x="6096000" y="1391920"/>
                </a:lnTo>
                <a:lnTo>
                  <a:pt x="6096000" y="6146780"/>
                </a:lnTo>
                <a:cubicBezTo>
                  <a:pt x="6096000" y="6539576"/>
                  <a:pt x="5777576" y="6858000"/>
                  <a:pt x="5384780" y="6858000"/>
                </a:cubicBezTo>
                <a:lnTo>
                  <a:pt x="1391920" y="6858000"/>
                </a:lnTo>
                <a:lnTo>
                  <a:pt x="711220" y="6858000"/>
                </a:lnTo>
                <a:lnTo>
                  <a:pt x="0" y="6858000"/>
                </a:lnTo>
                <a:lnTo>
                  <a:pt x="0" y="5466080"/>
                </a:lnTo>
                <a:lnTo>
                  <a:pt x="0" y="5466080"/>
                </a:lnTo>
                <a:lnTo>
                  <a:pt x="0" y="1391920"/>
                </a:lnTo>
                <a:lnTo>
                  <a:pt x="0" y="1391920"/>
                </a:lnTo>
                <a:close/>
              </a:path>
            </a:pathLst>
          </a:custGeom>
          <a:solidFill>
            <a:schemeClr val="bg2"/>
          </a:solidFill>
        </p:spPr>
        <p:txBody>
          <a:bodyPr wrap="square">
            <a:noAutofit/>
          </a:bodyPr>
          <a:lstStyle/>
          <a:p>
            <a:r>
              <a:rPr lang="nb-NO"/>
              <a:t>Klikk på ikonet for å legge til et bilde</a:t>
            </a:r>
          </a:p>
        </p:txBody>
      </p:sp>
      <p:sp>
        <p:nvSpPr>
          <p:cNvPr id="2" name="Title 1">
            <a:extLst>
              <a:ext uri="{FF2B5EF4-FFF2-40B4-BE49-F238E27FC236}">
                <a16:creationId xmlns:a16="http://schemas.microsoft.com/office/drawing/2014/main" id="{597AABFB-A43B-39B6-5C39-C65603B53B81}"/>
              </a:ext>
            </a:extLst>
          </p:cNvPr>
          <p:cNvSpPr>
            <a:spLocks noGrp="1"/>
          </p:cNvSpPr>
          <p:nvPr>
            <p:ph type="title"/>
          </p:nvPr>
        </p:nvSpPr>
        <p:spPr>
          <a:xfrm>
            <a:off x="6096000" y="620713"/>
            <a:ext cx="5400675" cy="1044575"/>
          </a:xfrm>
        </p:spPr>
        <p:txBody>
          <a:bodyPr lIns="360000" rIns="0" anchor="ctr" anchorCtr="0">
            <a:noAutofit/>
          </a:bodyPr>
          <a:lstStyle>
            <a:lvl1pPr>
              <a:defRPr sz="3600"/>
            </a:lvl1pPr>
          </a:lstStyle>
          <a:p>
            <a:r>
              <a:rPr lang="nb-NO"/>
              <a:t>Klikk for å redigere tittelstil</a:t>
            </a:r>
          </a:p>
        </p:txBody>
      </p:sp>
      <p:sp>
        <p:nvSpPr>
          <p:cNvPr id="3" name="Content Placeholder 2">
            <a:extLst>
              <a:ext uri="{FF2B5EF4-FFF2-40B4-BE49-F238E27FC236}">
                <a16:creationId xmlns:a16="http://schemas.microsoft.com/office/drawing/2014/main" id="{B9CF4C90-63C2-709C-872A-EC3FE3414A4B}"/>
              </a:ext>
            </a:extLst>
          </p:cNvPr>
          <p:cNvSpPr>
            <a:spLocks noGrp="1"/>
          </p:cNvSpPr>
          <p:nvPr>
            <p:ph sz="half" idx="1"/>
          </p:nvPr>
        </p:nvSpPr>
        <p:spPr>
          <a:xfrm>
            <a:off x="6096000" y="1952625"/>
            <a:ext cx="5400675" cy="4356100"/>
          </a:xfrm>
        </p:spPr>
        <p:txBody>
          <a:bodyPr lIns="360000" rIns="0"/>
          <a:lstStyle>
            <a:lvl1pPr>
              <a:defRPr sz="2000">
                <a:latin typeface="Roboto" panose="02000000000000000000" pitchFamily="2" charset="0"/>
                <a:ea typeface="Roboto" panose="02000000000000000000" pitchFamily="2" charset="0"/>
                <a:cs typeface="Roboto" panose="02000000000000000000" pitchFamily="2" charset="0"/>
              </a:defRPr>
            </a:lvl1pPr>
            <a:lvl2pPr>
              <a:lnSpc>
                <a:spcPct val="110000"/>
              </a:lnSpc>
              <a:defRPr sz="1600">
                <a:latin typeface="Roboto" panose="02000000000000000000" pitchFamily="2" charset="0"/>
                <a:ea typeface="Roboto" panose="02000000000000000000" pitchFamily="2" charset="0"/>
                <a:cs typeface="Roboto" panose="02000000000000000000" pitchFamily="2" charset="0"/>
              </a:defRPr>
            </a:lvl2pPr>
            <a:lvl3pPr>
              <a:lnSpc>
                <a:spcPct val="110000"/>
              </a:lnSpc>
              <a:defRPr sz="1600">
                <a:latin typeface="Roboto" panose="02000000000000000000" pitchFamily="2" charset="0"/>
                <a:ea typeface="Roboto" panose="02000000000000000000" pitchFamily="2" charset="0"/>
                <a:cs typeface="Roboto" panose="02000000000000000000" pitchFamily="2" charset="0"/>
              </a:defRPr>
            </a:lvl3pPr>
            <a:lvl4pPr>
              <a:lnSpc>
                <a:spcPct val="110000"/>
              </a:lnSpc>
              <a:defRPr sz="1600">
                <a:latin typeface="Roboto" panose="02000000000000000000" pitchFamily="2" charset="0"/>
                <a:ea typeface="Roboto" panose="02000000000000000000" pitchFamily="2" charset="0"/>
                <a:cs typeface="Roboto" panose="02000000000000000000" pitchFamily="2" charset="0"/>
              </a:defRPr>
            </a:lvl4pPr>
            <a:lvl5pPr>
              <a:lnSpc>
                <a:spcPct val="110000"/>
              </a:lnSpc>
              <a:defRPr sz="1600">
                <a:latin typeface="Roboto" panose="02000000000000000000" pitchFamily="2" charset="0"/>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Date Placeholder 4">
            <a:extLst>
              <a:ext uri="{FF2B5EF4-FFF2-40B4-BE49-F238E27FC236}">
                <a16:creationId xmlns:a16="http://schemas.microsoft.com/office/drawing/2014/main" id="{1E07F0A7-4F91-0952-D11B-33CAE156358F}"/>
              </a:ext>
            </a:extLst>
          </p:cNvPr>
          <p:cNvSpPr>
            <a:spLocks noGrp="1"/>
          </p:cNvSpPr>
          <p:nvPr>
            <p:ph type="dt" sz="half" idx="10"/>
          </p:nvPr>
        </p:nvSpPr>
        <p:spPr/>
        <p:txBody>
          <a:bodyPr/>
          <a:lstStyle/>
          <a:p>
            <a:fld id="{627EAA37-63C9-D54C-88DE-7E076412D0FF}" type="datetime1">
              <a:rPr lang="nb-NO" smtClean="0"/>
              <a:t>23.04.2024</a:t>
            </a:fld>
            <a:endParaRPr lang="nb-NO"/>
          </a:p>
        </p:txBody>
      </p:sp>
      <p:sp>
        <p:nvSpPr>
          <p:cNvPr id="6" name="Footer Placeholder 5">
            <a:extLst>
              <a:ext uri="{FF2B5EF4-FFF2-40B4-BE49-F238E27FC236}">
                <a16:creationId xmlns:a16="http://schemas.microsoft.com/office/drawing/2014/main" id="{A69ADB7D-4B47-2A51-5ED7-8458F24EE48B}"/>
              </a:ext>
            </a:extLst>
          </p:cNvPr>
          <p:cNvSpPr>
            <a:spLocks noGrp="1"/>
          </p:cNvSpPr>
          <p:nvPr>
            <p:ph type="ftr" sz="quarter" idx="11"/>
          </p:nvPr>
        </p:nvSpPr>
        <p:spPr/>
        <p:txBody>
          <a:bodyPr/>
          <a:lstStyle/>
          <a:p>
            <a:r>
              <a:rPr lang="nb-NO"/>
              <a:t> Helsedirektoratet</a:t>
            </a:r>
          </a:p>
        </p:txBody>
      </p:sp>
      <p:sp>
        <p:nvSpPr>
          <p:cNvPr id="7" name="Slide Number Placeholder 6">
            <a:extLst>
              <a:ext uri="{FF2B5EF4-FFF2-40B4-BE49-F238E27FC236}">
                <a16:creationId xmlns:a16="http://schemas.microsoft.com/office/drawing/2014/main" id="{96F29663-9401-CCED-CB5B-26BB9CC1A17B}"/>
              </a:ext>
            </a:extLst>
          </p:cNvPr>
          <p:cNvSpPr>
            <a:spLocks noGrp="1"/>
          </p:cNvSpPr>
          <p:nvPr>
            <p:ph type="sldNum" sz="quarter" idx="12"/>
          </p:nvPr>
        </p:nvSpPr>
        <p:spPr/>
        <p:txBody>
          <a:bodyPr/>
          <a:lstStyle/>
          <a:p>
            <a:fld id="{341FD356-1CC0-514B-B5D9-F98600AAE6F5}" type="slidenum">
              <a:rPr lang="nb-NO" smtClean="0"/>
              <a:t>‹#›</a:t>
            </a:fld>
            <a:endParaRPr lang="nb-NO"/>
          </a:p>
        </p:txBody>
      </p:sp>
      <p:sp>
        <p:nvSpPr>
          <p:cNvPr id="4" name="Round Single Corner of Rectangle 3">
            <a:extLst>
              <a:ext uri="{FF2B5EF4-FFF2-40B4-BE49-F238E27FC236}">
                <a16:creationId xmlns:a16="http://schemas.microsoft.com/office/drawing/2014/main" id="{742B878D-23A1-0AD0-583E-B3FD14D3EA7E}"/>
              </a:ext>
            </a:extLst>
          </p:cNvPr>
          <p:cNvSpPr/>
          <p:nvPr userDrawn="1"/>
        </p:nvSpPr>
        <p:spPr>
          <a:xfrm flipH="1">
            <a:off x="6484589" y="342043"/>
            <a:ext cx="270000" cy="90000"/>
          </a:xfrm>
          <a:prstGeom prst="round1Rect">
            <a:avLst>
              <a:gd name="adj" fmla="val 448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21478558"/>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delt h, mørk">
    <p:bg>
      <p:bgPr>
        <a:solidFill>
          <a:schemeClr val="accent2"/>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B84510D-1EE6-67E5-AD5F-79E799FC6DD5}"/>
              </a:ext>
            </a:extLst>
          </p:cNvPr>
          <p:cNvSpPr>
            <a:spLocks noGrp="1"/>
          </p:cNvSpPr>
          <p:nvPr>
            <p:ph type="pic" sz="quarter" idx="13"/>
          </p:nvPr>
        </p:nvSpPr>
        <p:spPr>
          <a:xfrm>
            <a:off x="0" y="0"/>
            <a:ext cx="6096000" cy="6858000"/>
          </a:xfrm>
          <a:custGeom>
            <a:avLst/>
            <a:gdLst>
              <a:gd name="connsiteX0" fmla="*/ 0 w 6096000"/>
              <a:gd name="connsiteY0" fmla="*/ 0 h 6858000"/>
              <a:gd name="connsiteX1" fmla="*/ 1391920 w 6096000"/>
              <a:gd name="connsiteY1" fmla="*/ 0 h 6858000"/>
              <a:gd name="connsiteX2" fmla="*/ 1391920 w 6096000"/>
              <a:gd name="connsiteY2" fmla="*/ 0 h 6858000"/>
              <a:gd name="connsiteX3" fmla="*/ 4704080 w 6096000"/>
              <a:gd name="connsiteY3" fmla="*/ 0 h 6858000"/>
              <a:gd name="connsiteX4" fmla="*/ 5384780 w 6096000"/>
              <a:gd name="connsiteY4" fmla="*/ 0 h 6858000"/>
              <a:gd name="connsiteX5" fmla="*/ 6096000 w 6096000"/>
              <a:gd name="connsiteY5" fmla="*/ 0 h 6858000"/>
              <a:gd name="connsiteX6" fmla="*/ 6096000 w 6096000"/>
              <a:gd name="connsiteY6" fmla="*/ 711220 h 6858000"/>
              <a:gd name="connsiteX7" fmla="*/ 6096000 w 6096000"/>
              <a:gd name="connsiteY7" fmla="*/ 1391920 h 6858000"/>
              <a:gd name="connsiteX8" fmla="*/ 6096000 w 6096000"/>
              <a:gd name="connsiteY8" fmla="*/ 6146780 h 6858000"/>
              <a:gd name="connsiteX9" fmla="*/ 5384780 w 6096000"/>
              <a:gd name="connsiteY9" fmla="*/ 6858000 h 6858000"/>
              <a:gd name="connsiteX10" fmla="*/ 1391920 w 6096000"/>
              <a:gd name="connsiteY10" fmla="*/ 6858000 h 6858000"/>
              <a:gd name="connsiteX11" fmla="*/ 711220 w 6096000"/>
              <a:gd name="connsiteY11" fmla="*/ 6858000 h 6858000"/>
              <a:gd name="connsiteX12" fmla="*/ 0 w 6096000"/>
              <a:gd name="connsiteY12" fmla="*/ 6858000 h 6858000"/>
              <a:gd name="connsiteX13" fmla="*/ 0 w 6096000"/>
              <a:gd name="connsiteY13" fmla="*/ 5466080 h 6858000"/>
              <a:gd name="connsiteX14" fmla="*/ 0 w 6096000"/>
              <a:gd name="connsiteY14" fmla="*/ 5466080 h 6858000"/>
              <a:gd name="connsiteX15" fmla="*/ 0 w 6096000"/>
              <a:gd name="connsiteY15" fmla="*/ 1391920 h 6858000"/>
              <a:gd name="connsiteX16" fmla="*/ 0 w 6096000"/>
              <a:gd name="connsiteY16" fmla="*/ 13919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6000" h="6858000">
                <a:moveTo>
                  <a:pt x="0" y="0"/>
                </a:moveTo>
                <a:lnTo>
                  <a:pt x="1391920" y="0"/>
                </a:lnTo>
                <a:lnTo>
                  <a:pt x="1391920" y="0"/>
                </a:lnTo>
                <a:lnTo>
                  <a:pt x="4704080" y="0"/>
                </a:lnTo>
                <a:lnTo>
                  <a:pt x="5384780" y="0"/>
                </a:lnTo>
                <a:lnTo>
                  <a:pt x="6096000" y="0"/>
                </a:lnTo>
                <a:lnTo>
                  <a:pt x="6096000" y="711220"/>
                </a:lnTo>
                <a:lnTo>
                  <a:pt x="6096000" y="1391920"/>
                </a:lnTo>
                <a:lnTo>
                  <a:pt x="6096000" y="6146780"/>
                </a:lnTo>
                <a:cubicBezTo>
                  <a:pt x="6096000" y="6539576"/>
                  <a:pt x="5777576" y="6858000"/>
                  <a:pt x="5384780" y="6858000"/>
                </a:cubicBezTo>
                <a:lnTo>
                  <a:pt x="1391920" y="6858000"/>
                </a:lnTo>
                <a:lnTo>
                  <a:pt x="711220" y="6858000"/>
                </a:lnTo>
                <a:lnTo>
                  <a:pt x="0" y="6858000"/>
                </a:lnTo>
                <a:lnTo>
                  <a:pt x="0" y="5466080"/>
                </a:lnTo>
                <a:lnTo>
                  <a:pt x="0" y="5466080"/>
                </a:lnTo>
                <a:lnTo>
                  <a:pt x="0" y="1391920"/>
                </a:lnTo>
                <a:lnTo>
                  <a:pt x="0" y="1391920"/>
                </a:lnTo>
                <a:close/>
              </a:path>
            </a:pathLst>
          </a:custGeom>
          <a:solidFill>
            <a:schemeClr val="bg2"/>
          </a:solidFill>
        </p:spPr>
        <p:txBody>
          <a:bodyPr wrap="square">
            <a:noAutofit/>
          </a:bodyPr>
          <a:lstStyle/>
          <a:p>
            <a:r>
              <a:rPr lang="nb-NO"/>
              <a:t>Klikk på ikonet for å legge til et bilde</a:t>
            </a:r>
          </a:p>
        </p:txBody>
      </p:sp>
      <p:sp>
        <p:nvSpPr>
          <p:cNvPr id="2" name="Title 1">
            <a:extLst>
              <a:ext uri="{FF2B5EF4-FFF2-40B4-BE49-F238E27FC236}">
                <a16:creationId xmlns:a16="http://schemas.microsoft.com/office/drawing/2014/main" id="{597AABFB-A43B-39B6-5C39-C65603B53B81}"/>
              </a:ext>
            </a:extLst>
          </p:cNvPr>
          <p:cNvSpPr>
            <a:spLocks noGrp="1"/>
          </p:cNvSpPr>
          <p:nvPr>
            <p:ph type="title"/>
          </p:nvPr>
        </p:nvSpPr>
        <p:spPr>
          <a:xfrm>
            <a:off x="6096000" y="620713"/>
            <a:ext cx="5400675" cy="1044575"/>
          </a:xfrm>
        </p:spPr>
        <p:txBody>
          <a:bodyPr lIns="360000" rIns="0" anchor="ctr" anchorCtr="0">
            <a:noAutofit/>
          </a:bodyPr>
          <a:lstStyle>
            <a:lvl1pPr>
              <a:defRPr sz="3600">
                <a:solidFill>
                  <a:schemeClr val="bg1"/>
                </a:solidFill>
              </a:defRPr>
            </a:lvl1pPr>
          </a:lstStyle>
          <a:p>
            <a:r>
              <a:rPr lang="nb-NO"/>
              <a:t>Klikk for å redigere tittelstil</a:t>
            </a:r>
          </a:p>
        </p:txBody>
      </p:sp>
      <p:sp>
        <p:nvSpPr>
          <p:cNvPr id="3" name="Content Placeholder 2">
            <a:extLst>
              <a:ext uri="{FF2B5EF4-FFF2-40B4-BE49-F238E27FC236}">
                <a16:creationId xmlns:a16="http://schemas.microsoft.com/office/drawing/2014/main" id="{B9CF4C90-63C2-709C-872A-EC3FE3414A4B}"/>
              </a:ext>
            </a:extLst>
          </p:cNvPr>
          <p:cNvSpPr>
            <a:spLocks noGrp="1"/>
          </p:cNvSpPr>
          <p:nvPr>
            <p:ph sz="half" idx="1"/>
          </p:nvPr>
        </p:nvSpPr>
        <p:spPr>
          <a:xfrm>
            <a:off x="6096000" y="1952625"/>
            <a:ext cx="5400675" cy="4356100"/>
          </a:xfrm>
        </p:spPr>
        <p:txBody>
          <a:bodyPr lIns="360000" rIns="0"/>
          <a:lstStyle>
            <a:lvl1pPr>
              <a:defRPr sz="2000">
                <a:solidFill>
                  <a:schemeClr val="bg1"/>
                </a:solidFill>
                <a:latin typeface="Roboto" panose="02000000000000000000" pitchFamily="2" charset="0"/>
                <a:ea typeface="Roboto" panose="02000000000000000000" pitchFamily="2" charset="0"/>
                <a:cs typeface="Roboto" panose="02000000000000000000" pitchFamily="2" charset="0"/>
              </a:defRPr>
            </a:lvl1pPr>
            <a:lvl2pPr>
              <a:lnSpc>
                <a:spcPct val="110000"/>
              </a:lnSpc>
              <a:defRPr sz="1600">
                <a:solidFill>
                  <a:schemeClr val="bg1"/>
                </a:solidFill>
                <a:latin typeface="Roboto" panose="02000000000000000000" pitchFamily="2" charset="0"/>
                <a:ea typeface="Roboto" panose="02000000000000000000" pitchFamily="2" charset="0"/>
                <a:cs typeface="Roboto" panose="02000000000000000000" pitchFamily="2" charset="0"/>
              </a:defRPr>
            </a:lvl2pPr>
            <a:lvl3pPr>
              <a:lnSpc>
                <a:spcPct val="110000"/>
              </a:lnSpc>
              <a:defRPr sz="1600">
                <a:solidFill>
                  <a:schemeClr val="bg1"/>
                </a:solidFill>
                <a:latin typeface="Roboto" panose="02000000000000000000" pitchFamily="2" charset="0"/>
                <a:ea typeface="Roboto" panose="02000000000000000000" pitchFamily="2" charset="0"/>
                <a:cs typeface="Roboto" panose="02000000000000000000" pitchFamily="2" charset="0"/>
              </a:defRPr>
            </a:lvl3pPr>
            <a:lvl4pPr>
              <a:lnSpc>
                <a:spcPct val="110000"/>
              </a:lnSpc>
              <a:defRPr sz="1600">
                <a:solidFill>
                  <a:schemeClr val="bg1"/>
                </a:solidFill>
                <a:latin typeface="Roboto" panose="02000000000000000000" pitchFamily="2" charset="0"/>
                <a:ea typeface="Roboto" panose="02000000000000000000" pitchFamily="2" charset="0"/>
                <a:cs typeface="Roboto" panose="02000000000000000000" pitchFamily="2" charset="0"/>
              </a:defRPr>
            </a:lvl4pPr>
            <a:lvl5pPr>
              <a:lnSpc>
                <a:spcPct val="110000"/>
              </a:lnSpc>
              <a:defRPr sz="16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Date Placeholder 4">
            <a:extLst>
              <a:ext uri="{FF2B5EF4-FFF2-40B4-BE49-F238E27FC236}">
                <a16:creationId xmlns:a16="http://schemas.microsoft.com/office/drawing/2014/main" id="{1E07F0A7-4F91-0952-D11B-33CAE156358F}"/>
              </a:ext>
            </a:extLst>
          </p:cNvPr>
          <p:cNvSpPr>
            <a:spLocks noGrp="1"/>
          </p:cNvSpPr>
          <p:nvPr>
            <p:ph type="dt" sz="half" idx="10"/>
          </p:nvPr>
        </p:nvSpPr>
        <p:spPr/>
        <p:txBody>
          <a:bodyPr/>
          <a:lstStyle>
            <a:lvl1pPr>
              <a:defRPr>
                <a:solidFill>
                  <a:schemeClr val="bg1"/>
                </a:solidFill>
              </a:defRPr>
            </a:lvl1pPr>
          </a:lstStyle>
          <a:p>
            <a:fld id="{0C466378-85C8-CF42-8983-62440D53EDAD}" type="datetime1">
              <a:rPr lang="nb-NO" smtClean="0"/>
              <a:t>23.04.2024</a:t>
            </a:fld>
            <a:endParaRPr lang="nb-NO"/>
          </a:p>
        </p:txBody>
      </p:sp>
      <p:sp>
        <p:nvSpPr>
          <p:cNvPr id="6" name="Footer Placeholder 5">
            <a:extLst>
              <a:ext uri="{FF2B5EF4-FFF2-40B4-BE49-F238E27FC236}">
                <a16:creationId xmlns:a16="http://schemas.microsoft.com/office/drawing/2014/main" id="{A69ADB7D-4B47-2A51-5ED7-8458F24EE48B}"/>
              </a:ext>
            </a:extLst>
          </p:cNvPr>
          <p:cNvSpPr>
            <a:spLocks noGrp="1"/>
          </p:cNvSpPr>
          <p:nvPr>
            <p:ph type="ftr" sz="quarter" idx="11"/>
          </p:nvPr>
        </p:nvSpPr>
        <p:spPr/>
        <p:txBody>
          <a:bodyPr/>
          <a:lstStyle>
            <a:lvl1pPr>
              <a:defRPr>
                <a:solidFill>
                  <a:schemeClr val="bg2"/>
                </a:solidFill>
              </a:defRPr>
            </a:lvl1pPr>
          </a:lstStyle>
          <a:p>
            <a:r>
              <a:rPr lang="nb-NO"/>
              <a:t> Helsedirektoratet</a:t>
            </a:r>
          </a:p>
        </p:txBody>
      </p:sp>
      <p:sp>
        <p:nvSpPr>
          <p:cNvPr id="7" name="Slide Number Placeholder 6">
            <a:extLst>
              <a:ext uri="{FF2B5EF4-FFF2-40B4-BE49-F238E27FC236}">
                <a16:creationId xmlns:a16="http://schemas.microsoft.com/office/drawing/2014/main" id="{96F29663-9401-CCED-CB5B-26BB9CC1A17B}"/>
              </a:ext>
            </a:extLst>
          </p:cNvPr>
          <p:cNvSpPr>
            <a:spLocks noGrp="1"/>
          </p:cNvSpPr>
          <p:nvPr>
            <p:ph type="sldNum" sz="quarter" idx="12"/>
          </p:nvPr>
        </p:nvSpPr>
        <p:spPr/>
        <p:txBody>
          <a:bodyPr/>
          <a:lstStyle>
            <a:lvl1pPr>
              <a:defRPr>
                <a:solidFill>
                  <a:schemeClr val="bg1"/>
                </a:solidFill>
              </a:defRPr>
            </a:lvl1pPr>
          </a:lstStyle>
          <a:p>
            <a:fld id="{341FD356-1CC0-514B-B5D9-F98600AAE6F5}" type="slidenum">
              <a:rPr lang="nb-NO" smtClean="0"/>
              <a:pPr/>
              <a:t>‹#›</a:t>
            </a:fld>
            <a:endParaRPr lang="nb-NO"/>
          </a:p>
        </p:txBody>
      </p:sp>
      <p:sp>
        <p:nvSpPr>
          <p:cNvPr id="4" name="Round Single Corner of Rectangle 3">
            <a:extLst>
              <a:ext uri="{FF2B5EF4-FFF2-40B4-BE49-F238E27FC236}">
                <a16:creationId xmlns:a16="http://schemas.microsoft.com/office/drawing/2014/main" id="{14EF65F3-88E0-0EC5-73A6-793D79DFE206}"/>
              </a:ext>
            </a:extLst>
          </p:cNvPr>
          <p:cNvSpPr/>
          <p:nvPr userDrawn="1"/>
        </p:nvSpPr>
        <p:spPr>
          <a:xfrm flipH="1">
            <a:off x="6484589" y="342043"/>
            <a:ext cx="270000" cy="90000"/>
          </a:xfrm>
          <a:prstGeom prst="round1Rect">
            <a:avLst>
              <a:gd name="adj" fmla="val 448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519825691"/>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ldekk bilde, liten tekstblokk">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5F352013-EA5A-9DF7-ECA6-48E28A9F3FB9}"/>
              </a:ext>
            </a:extLst>
          </p:cNvPr>
          <p:cNvSpPr>
            <a:spLocks noGrp="1"/>
          </p:cNvSpPr>
          <p:nvPr>
            <p:ph type="pic" sz="quarter" idx="13"/>
          </p:nvPr>
        </p:nvSpPr>
        <p:spPr>
          <a:xfrm>
            <a:off x="-1" y="0"/>
            <a:ext cx="12192001" cy="6858000"/>
          </a:xfrm>
          <a:solidFill>
            <a:schemeClr val="bg2"/>
          </a:solidFill>
        </p:spPr>
        <p:txBody>
          <a:bodyPr/>
          <a:lstStyle/>
          <a:p>
            <a:r>
              <a:rPr lang="nb-NO"/>
              <a:t>Klikk på ikonet for å legge til et bilde</a:t>
            </a:r>
          </a:p>
        </p:txBody>
      </p:sp>
      <p:sp>
        <p:nvSpPr>
          <p:cNvPr id="3" name="Date Placeholder 2">
            <a:extLst>
              <a:ext uri="{FF2B5EF4-FFF2-40B4-BE49-F238E27FC236}">
                <a16:creationId xmlns:a16="http://schemas.microsoft.com/office/drawing/2014/main" id="{08886E30-E647-A7B1-20FD-2D7AE67DA371}"/>
              </a:ext>
            </a:extLst>
          </p:cNvPr>
          <p:cNvSpPr>
            <a:spLocks noGrp="1"/>
          </p:cNvSpPr>
          <p:nvPr>
            <p:ph type="dt" sz="half" idx="10"/>
          </p:nvPr>
        </p:nvSpPr>
        <p:spPr/>
        <p:txBody>
          <a:bodyPr/>
          <a:lstStyle/>
          <a:p>
            <a:fld id="{3C8B56E5-92AC-214D-8371-2C178D19EF3B}" type="datetime1">
              <a:rPr lang="nb-NO" smtClean="0"/>
              <a:t>23.04.2024</a:t>
            </a:fld>
            <a:endParaRPr lang="nb-NO"/>
          </a:p>
        </p:txBody>
      </p:sp>
      <p:sp>
        <p:nvSpPr>
          <p:cNvPr id="4" name="Footer Placeholder 3">
            <a:extLst>
              <a:ext uri="{FF2B5EF4-FFF2-40B4-BE49-F238E27FC236}">
                <a16:creationId xmlns:a16="http://schemas.microsoft.com/office/drawing/2014/main" id="{C1C4546F-4602-94E2-3EE7-C9A968699A48}"/>
              </a:ext>
            </a:extLst>
          </p:cNvPr>
          <p:cNvSpPr>
            <a:spLocks noGrp="1"/>
          </p:cNvSpPr>
          <p:nvPr>
            <p:ph type="ftr" sz="quarter" idx="11"/>
          </p:nvPr>
        </p:nvSpPr>
        <p:spPr/>
        <p:txBody>
          <a:bodyPr/>
          <a:lstStyle/>
          <a:p>
            <a:r>
              <a:rPr lang="nb-NO"/>
              <a:t> Helsedirektoratet</a:t>
            </a:r>
          </a:p>
        </p:txBody>
      </p:sp>
      <p:sp>
        <p:nvSpPr>
          <p:cNvPr id="5" name="Slide Number Placeholder 4">
            <a:extLst>
              <a:ext uri="{FF2B5EF4-FFF2-40B4-BE49-F238E27FC236}">
                <a16:creationId xmlns:a16="http://schemas.microsoft.com/office/drawing/2014/main" id="{9EB6D611-E0DF-AAEA-6369-E3B0EE39B47C}"/>
              </a:ext>
            </a:extLst>
          </p:cNvPr>
          <p:cNvSpPr>
            <a:spLocks noGrp="1"/>
          </p:cNvSpPr>
          <p:nvPr>
            <p:ph type="sldNum" sz="quarter" idx="12"/>
          </p:nvPr>
        </p:nvSpPr>
        <p:spPr/>
        <p:txBody>
          <a:bodyPr/>
          <a:lstStyle/>
          <a:p>
            <a:fld id="{341FD356-1CC0-514B-B5D9-F98600AAE6F5}" type="slidenum">
              <a:rPr lang="nb-NO" smtClean="0"/>
              <a:pPr/>
              <a:t>‹#›</a:t>
            </a:fld>
            <a:endParaRPr lang="nb-NO"/>
          </a:p>
        </p:txBody>
      </p:sp>
      <p:sp>
        <p:nvSpPr>
          <p:cNvPr id="8" name="Text Placeholder 7">
            <a:extLst>
              <a:ext uri="{FF2B5EF4-FFF2-40B4-BE49-F238E27FC236}">
                <a16:creationId xmlns:a16="http://schemas.microsoft.com/office/drawing/2014/main" id="{48191E82-2792-D04C-A995-820EA7D9137C}"/>
              </a:ext>
            </a:extLst>
          </p:cNvPr>
          <p:cNvSpPr>
            <a:spLocks noGrp="1"/>
          </p:cNvSpPr>
          <p:nvPr>
            <p:ph type="body" sz="quarter" idx="14"/>
          </p:nvPr>
        </p:nvSpPr>
        <p:spPr>
          <a:xfrm>
            <a:off x="8256588" y="620713"/>
            <a:ext cx="3240000" cy="3095625"/>
          </a:xfrm>
          <a:prstGeom prst="round1Rect">
            <a:avLst>
              <a:gd name="adj" fmla="val 13671"/>
            </a:avLst>
          </a:prstGeom>
          <a:solidFill>
            <a:schemeClr val="bg1"/>
          </a:solidFill>
        </p:spPr>
        <p:txBody>
          <a:bodyPr lIns="288000" tIns="720000" rIns="288000" bIns="288000">
            <a:normAutofit/>
          </a:bodyPr>
          <a:lstStyle>
            <a:lvl1pPr marL="0" indent="-270000">
              <a:lnSpc>
                <a:spcPct val="120000"/>
              </a:lnSpc>
              <a:spcBef>
                <a:spcPts val="500"/>
              </a:spcBef>
              <a:buNone/>
              <a:defRPr sz="1800"/>
            </a:lvl1pPr>
            <a:lvl2pPr marL="0" indent="-270000">
              <a:lnSpc>
                <a:spcPct val="100000"/>
              </a:lnSpc>
              <a:spcBef>
                <a:spcPts val="500"/>
              </a:spcBef>
              <a:buFont typeface="Arial" panose="020B0604020202020204" pitchFamily="34" charset="0"/>
              <a:buChar char="•"/>
              <a:defRPr sz="1600"/>
            </a:lvl2pPr>
            <a:lvl3pPr marL="491400" indent="0">
              <a:buNone/>
              <a:defRPr sz="2400"/>
            </a:lvl3pPr>
            <a:lvl4pPr marL="707400" indent="0">
              <a:buNone/>
              <a:defRPr sz="2400"/>
            </a:lvl4pPr>
            <a:lvl5pPr marL="923400" indent="0">
              <a:buNone/>
              <a:defRPr sz="2400"/>
            </a:lvl5pPr>
          </a:lstStyle>
          <a:p>
            <a:pPr lvl="0"/>
            <a:r>
              <a:rPr lang="nb-NO"/>
              <a:t>Klikk for å redigere tekststiler i malen</a:t>
            </a:r>
          </a:p>
          <a:p>
            <a:pPr lvl="1"/>
            <a:r>
              <a:rPr lang="nb-NO"/>
              <a:t>Andre nivå</a:t>
            </a:r>
          </a:p>
        </p:txBody>
      </p:sp>
      <p:sp>
        <p:nvSpPr>
          <p:cNvPr id="10" name="TextBox 9">
            <a:extLst>
              <a:ext uri="{FF2B5EF4-FFF2-40B4-BE49-F238E27FC236}">
                <a16:creationId xmlns:a16="http://schemas.microsoft.com/office/drawing/2014/main" id="{699A2402-4AD5-7C27-A860-2798A9BEEE11}"/>
              </a:ext>
            </a:extLst>
          </p:cNvPr>
          <p:cNvSpPr txBox="1"/>
          <p:nvPr userDrawn="1"/>
        </p:nvSpPr>
        <p:spPr>
          <a:xfrm>
            <a:off x="12313919" y="549275"/>
            <a:ext cx="1802675" cy="923330"/>
          </a:xfrm>
          <a:prstGeom prst="rect">
            <a:avLst/>
          </a:prstGeom>
          <a:noFill/>
        </p:spPr>
        <p:txBody>
          <a:bodyPr wrap="square" lIns="0" tIns="0" rIns="0" bIns="0" rtlCol="0">
            <a:spAutoFit/>
          </a:bodyPr>
          <a:lstStyle/>
          <a:p>
            <a:pPr algn="l"/>
            <a:r>
              <a:rPr lang="nb-NO" sz="1200">
                <a:latin typeface="Roboto" panose="02000000000000000000" pitchFamily="2" charset="0"/>
                <a:ea typeface="Roboto" panose="02000000000000000000" pitchFamily="2" charset="0"/>
                <a:cs typeface="Roboto" panose="02000000000000000000" pitchFamily="2" charset="0"/>
              </a:rPr>
              <a:t>Blokken plasseres i det hjørnet som passer bildet best.</a:t>
            </a:r>
          </a:p>
          <a:p>
            <a:pPr algn="l"/>
            <a:endParaRPr lang="nb-NO" sz="1200">
              <a:latin typeface="Roboto" panose="02000000000000000000" pitchFamily="2" charset="0"/>
              <a:ea typeface="Roboto" panose="02000000000000000000" pitchFamily="2" charset="0"/>
              <a:cs typeface="Roboto" panose="02000000000000000000" pitchFamily="2" charset="0"/>
            </a:endParaRPr>
          </a:p>
          <a:p>
            <a:pPr algn="l"/>
            <a:r>
              <a:rPr lang="nb-NO" sz="1200" b="1">
                <a:latin typeface="Roboto" panose="02000000000000000000" pitchFamily="2" charset="0"/>
                <a:ea typeface="Roboto" panose="02000000000000000000" pitchFamily="2" charset="0"/>
                <a:cs typeface="Roboto" panose="02000000000000000000" pitchFamily="2" charset="0"/>
              </a:rPr>
              <a:t>NB. Bruk guides!</a:t>
            </a:r>
          </a:p>
        </p:txBody>
      </p:sp>
      <p:sp>
        <p:nvSpPr>
          <p:cNvPr id="6" name="Round Single Corner of Rectangle 5">
            <a:extLst>
              <a:ext uri="{FF2B5EF4-FFF2-40B4-BE49-F238E27FC236}">
                <a16:creationId xmlns:a16="http://schemas.microsoft.com/office/drawing/2014/main" id="{E93EA0C8-C9F2-0DB4-2564-95701A0A8036}"/>
              </a:ext>
            </a:extLst>
          </p:cNvPr>
          <p:cNvSpPr/>
          <p:nvPr userDrawn="1"/>
        </p:nvSpPr>
        <p:spPr>
          <a:xfrm flipH="1">
            <a:off x="8572711" y="927407"/>
            <a:ext cx="270000" cy="90000"/>
          </a:xfrm>
          <a:prstGeom prst="round1Rect">
            <a:avLst>
              <a:gd name="adj" fmla="val 448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82426312"/>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ldekk bilde, stor tekstblokk">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5F352013-EA5A-9DF7-ECA6-48E28A9F3FB9}"/>
              </a:ext>
            </a:extLst>
          </p:cNvPr>
          <p:cNvSpPr>
            <a:spLocks noGrp="1"/>
          </p:cNvSpPr>
          <p:nvPr>
            <p:ph type="pic" sz="quarter" idx="13"/>
          </p:nvPr>
        </p:nvSpPr>
        <p:spPr>
          <a:xfrm>
            <a:off x="-1" y="0"/>
            <a:ext cx="12192001" cy="6858000"/>
          </a:xfrm>
          <a:solidFill>
            <a:schemeClr val="bg2"/>
          </a:solidFill>
        </p:spPr>
        <p:txBody>
          <a:bodyPr/>
          <a:lstStyle/>
          <a:p>
            <a:r>
              <a:rPr lang="nb-NO"/>
              <a:t>Klikk på ikonet for å legge til et bilde</a:t>
            </a:r>
          </a:p>
        </p:txBody>
      </p:sp>
      <p:sp>
        <p:nvSpPr>
          <p:cNvPr id="8" name="Text Placeholder 7">
            <a:extLst>
              <a:ext uri="{FF2B5EF4-FFF2-40B4-BE49-F238E27FC236}">
                <a16:creationId xmlns:a16="http://schemas.microsoft.com/office/drawing/2014/main" id="{48191E82-2792-D04C-A995-820EA7D9137C}"/>
              </a:ext>
            </a:extLst>
          </p:cNvPr>
          <p:cNvSpPr>
            <a:spLocks noGrp="1"/>
          </p:cNvSpPr>
          <p:nvPr>
            <p:ph type="body" sz="quarter" idx="14"/>
          </p:nvPr>
        </p:nvSpPr>
        <p:spPr>
          <a:xfrm>
            <a:off x="6831836" y="620712"/>
            <a:ext cx="4664751" cy="4059661"/>
          </a:xfrm>
          <a:prstGeom prst="round1Rect">
            <a:avLst>
              <a:gd name="adj" fmla="val 17649"/>
            </a:avLst>
          </a:prstGeom>
          <a:solidFill>
            <a:schemeClr val="bg1"/>
          </a:solidFill>
        </p:spPr>
        <p:txBody>
          <a:bodyPr lIns="360000" tIns="1080000" rIns="288000" bIns="288000">
            <a:normAutofit/>
          </a:bodyPr>
          <a:lstStyle>
            <a:lvl1pPr marL="0" indent="0">
              <a:lnSpc>
                <a:spcPct val="100000"/>
              </a:lnSpc>
              <a:buNone/>
              <a:defRPr sz="3600" b="1">
                <a:solidFill>
                  <a:schemeClr val="accent2"/>
                </a:solidFill>
              </a:defRPr>
            </a:lvl1pPr>
            <a:lvl2pPr marL="618300" indent="-342900">
              <a:buFont typeface="Arial" panose="020B0604020202020204" pitchFamily="34" charset="0"/>
              <a:buChar char="•"/>
              <a:defRPr sz="1800"/>
            </a:lvl2pPr>
            <a:lvl3pPr marL="491400" indent="0">
              <a:buNone/>
              <a:defRPr sz="2400"/>
            </a:lvl3pPr>
            <a:lvl4pPr marL="707400" indent="0">
              <a:buNone/>
              <a:defRPr sz="2400"/>
            </a:lvl4pPr>
            <a:lvl5pPr marL="923400" indent="0">
              <a:buNone/>
              <a:defRPr sz="2400"/>
            </a:lvl5pPr>
          </a:lstStyle>
          <a:p>
            <a:pPr lvl="0"/>
            <a:r>
              <a:rPr lang="nb-NO"/>
              <a:t>Klikk for å redigere tekststiler i malen</a:t>
            </a:r>
          </a:p>
        </p:txBody>
      </p:sp>
      <p:sp>
        <p:nvSpPr>
          <p:cNvPr id="7" name="TextBox 6">
            <a:extLst>
              <a:ext uri="{FF2B5EF4-FFF2-40B4-BE49-F238E27FC236}">
                <a16:creationId xmlns:a16="http://schemas.microsoft.com/office/drawing/2014/main" id="{1A49859A-F13F-644E-5B05-EDEDB1F1CAC1}"/>
              </a:ext>
            </a:extLst>
          </p:cNvPr>
          <p:cNvSpPr txBox="1"/>
          <p:nvPr userDrawn="1"/>
        </p:nvSpPr>
        <p:spPr>
          <a:xfrm>
            <a:off x="12282388" y="858777"/>
            <a:ext cx="1802675" cy="923330"/>
          </a:xfrm>
          <a:prstGeom prst="rect">
            <a:avLst/>
          </a:prstGeom>
          <a:noFill/>
        </p:spPr>
        <p:txBody>
          <a:bodyPr wrap="square" lIns="0" tIns="0" rIns="0" bIns="0" rtlCol="0">
            <a:spAutoFit/>
          </a:bodyPr>
          <a:lstStyle/>
          <a:p>
            <a:pPr algn="l"/>
            <a:r>
              <a:rPr lang="nb-NO" sz="1200">
                <a:latin typeface="Roboto" panose="02000000000000000000" pitchFamily="2" charset="0"/>
                <a:ea typeface="Roboto" panose="02000000000000000000" pitchFamily="2" charset="0"/>
                <a:cs typeface="Roboto" panose="02000000000000000000" pitchFamily="2" charset="0"/>
              </a:rPr>
              <a:t>Blokken plasseres i det hjørnet som passer bildet best.</a:t>
            </a:r>
          </a:p>
          <a:p>
            <a:pPr algn="l"/>
            <a:endParaRPr lang="nb-NO" sz="1200">
              <a:latin typeface="Roboto" panose="02000000000000000000" pitchFamily="2" charset="0"/>
              <a:ea typeface="Roboto" panose="02000000000000000000" pitchFamily="2" charset="0"/>
              <a:cs typeface="Roboto" panose="02000000000000000000" pitchFamily="2" charset="0"/>
            </a:endParaRPr>
          </a:p>
          <a:p>
            <a:pPr algn="l"/>
            <a:r>
              <a:rPr lang="nb-NO" sz="1200" b="1">
                <a:latin typeface="Roboto" panose="02000000000000000000" pitchFamily="2" charset="0"/>
                <a:ea typeface="Roboto" panose="02000000000000000000" pitchFamily="2" charset="0"/>
                <a:cs typeface="Roboto" panose="02000000000000000000" pitchFamily="2" charset="0"/>
              </a:rPr>
              <a:t>NB. Bruk guides!</a:t>
            </a:r>
          </a:p>
        </p:txBody>
      </p:sp>
      <p:pic>
        <p:nvPicPr>
          <p:cNvPr id="10" name="Bilde 15">
            <a:extLst>
              <a:ext uri="{FF2B5EF4-FFF2-40B4-BE49-F238E27FC236}">
                <a16:creationId xmlns:a16="http://schemas.microsoft.com/office/drawing/2014/main" id="{6B52B9E9-DD1E-4C4C-6D16-AF98470EA6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90222" y="972339"/>
            <a:ext cx="1783903" cy="233190"/>
          </a:xfrm>
          <a:prstGeom prst="rect">
            <a:avLst/>
          </a:prstGeom>
        </p:spPr>
      </p:pic>
    </p:spTree>
    <p:extLst>
      <p:ext uri="{BB962C8B-B14F-4D97-AF65-F5344CB8AC3E}">
        <p14:creationId xmlns:p14="http://schemas.microsoft.com/office/powerpoint/2010/main" val="570500059"/>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69C6D-9AA3-ECC5-BE51-257DC63A2083}"/>
              </a:ext>
            </a:extLst>
          </p:cNvPr>
          <p:cNvSpPr>
            <a:spLocks noGrp="1"/>
          </p:cNvSpPr>
          <p:nvPr>
            <p:ph type="title"/>
          </p:nvPr>
        </p:nvSpPr>
        <p:spPr>
          <a:xfrm>
            <a:off x="1774825" y="800175"/>
            <a:ext cx="8642350" cy="1331912"/>
          </a:xfrm>
        </p:spPr>
        <p:txBody>
          <a:bodyPr>
            <a:noAutofit/>
          </a:bodyPr>
          <a:lstStyle>
            <a:lvl1pPr>
              <a:lnSpc>
                <a:spcPct val="80000"/>
              </a:lnSpc>
              <a:defRPr sz="6000" b="0" i="0">
                <a:solidFill>
                  <a:schemeClr val="bg1"/>
                </a:solidFill>
                <a:latin typeface="Roboto Lt" panose="02000000000000000000" pitchFamily="2" charset="0"/>
                <a:ea typeface="Roboto Lt" panose="02000000000000000000" pitchFamily="2" charset="0"/>
                <a:cs typeface="Roboto Lt" panose="02000000000000000000" pitchFamily="2" charset="0"/>
              </a:defRPr>
            </a:lvl1pPr>
          </a:lstStyle>
          <a:p>
            <a:r>
              <a:rPr lang="nb-NO"/>
              <a:t>Klikk for å redigere tittelstil</a:t>
            </a:r>
          </a:p>
        </p:txBody>
      </p:sp>
      <p:sp>
        <p:nvSpPr>
          <p:cNvPr id="11" name="Text Placeholder 10">
            <a:extLst>
              <a:ext uri="{FF2B5EF4-FFF2-40B4-BE49-F238E27FC236}">
                <a16:creationId xmlns:a16="http://schemas.microsoft.com/office/drawing/2014/main" id="{DBC91581-FE29-F032-CCCD-7C6348DBFE65}"/>
              </a:ext>
            </a:extLst>
          </p:cNvPr>
          <p:cNvSpPr>
            <a:spLocks noGrp="1"/>
          </p:cNvSpPr>
          <p:nvPr>
            <p:ph type="body" sz="quarter" idx="13"/>
          </p:nvPr>
        </p:nvSpPr>
        <p:spPr>
          <a:xfrm>
            <a:off x="1774825" y="2411307"/>
            <a:ext cx="8640763" cy="38974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Round Single Corner of Rectangle 5">
            <a:extLst>
              <a:ext uri="{FF2B5EF4-FFF2-40B4-BE49-F238E27FC236}">
                <a16:creationId xmlns:a16="http://schemas.microsoft.com/office/drawing/2014/main" id="{D33B1A2A-6514-8FDD-5C97-105643CBC562}"/>
              </a:ext>
            </a:extLst>
          </p:cNvPr>
          <p:cNvSpPr/>
          <p:nvPr userDrawn="1"/>
        </p:nvSpPr>
        <p:spPr>
          <a:xfrm flipH="1">
            <a:off x="1806754" y="332609"/>
            <a:ext cx="270000" cy="90000"/>
          </a:xfrm>
          <a:prstGeom prst="round1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244351333"/>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gendefinert oppsett">
    <p:bg>
      <p:bgPr>
        <a:solidFill>
          <a:schemeClr val="accent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E204606-017A-D877-E2B6-991EDDD9F8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56329" y="3231000"/>
            <a:ext cx="3079343" cy="396000"/>
          </a:xfrm>
          <a:prstGeom prst="rect">
            <a:avLst/>
          </a:prstGeom>
        </p:spPr>
      </p:pic>
    </p:spTree>
    <p:extLst>
      <p:ext uri="{BB962C8B-B14F-4D97-AF65-F5344CB8AC3E}">
        <p14:creationId xmlns:p14="http://schemas.microsoft.com/office/powerpoint/2010/main" val="2857522024"/>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4/23/2024</a:t>
            </a:fld>
            <a:endParaRPr lang="en-US"/>
          </a:p>
        </p:txBody>
      </p:sp>
      <p:sp>
        <p:nvSpPr>
          <p:cNvPr id="5" name="Plassholder for bunntekst 4"/>
          <p:cNvSpPr>
            <a:spLocks noGrp="1"/>
          </p:cNvSpPr>
          <p:nvPr>
            <p:ph type="ftr" sz="quarter" idx="11"/>
          </p:nvPr>
        </p:nvSpPr>
        <p:spPr/>
        <p:txBody>
          <a:bodyPr/>
          <a:lstStyle/>
          <a:p>
            <a:r>
              <a:rPr lang="en-US"/>
              <a:t> Helsedirektoratet</a:t>
            </a:r>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927218227"/>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 spalte">
    <p:spTree>
      <p:nvGrpSpPr>
        <p:cNvPr id="1" name=""/>
        <p:cNvGrpSpPr/>
        <p:nvPr/>
      </p:nvGrpSpPr>
      <p:grpSpPr>
        <a:xfrm>
          <a:off x="0" y="0"/>
          <a:ext cx="0" cy="0"/>
          <a:chOff x="0" y="0"/>
          <a:chExt cx="0" cy="0"/>
        </a:xfrm>
      </p:grpSpPr>
      <p:sp>
        <p:nvSpPr>
          <p:cNvPr id="11" name="Round Single Corner of Rectangle 10">
            <a:extLst>
              <a:ext uri="{FF2B5EF4-FFF2-40B4-BE49-F238E27FC236}">
                <a16:creationId xmlns:a16="http://schemas.microsoft.com/office/drawing/2014/main" id="{DDE10874-4D61-6CB8-B970-5955A8550822}"/>
              </a:ext>
            </a:extLst>
          </p:cNvPr>
          <p:cNvSpPr/>
          <p:nvPr userDrawn="1"/>
        </p:nvSpPr>
        <p:spPr>
          <a:xfrm flipV="1">
            <a:off x="0" y="-1"/>
            <a:ext cx="12192000" cy="1665289"/>
          </a:xfrm>
          <a:prstGeom prst="round1Rect">
            <a:avLst>
              <a:gd name="adj" fmla="val 4168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C28196DA-1F62-D519-34F8-A6268B4777FF}"/>
              </a:ext>
            </a:extLst>
          </p:cNvPr>
          <p:cNvSpPr>
            <a:spLocks noGrp="1"/>
          </p:cNvSpPr>
          <p:nvPr>
            <p:ph type="title"/>
          </p:nvPr>
        </p:nvSpPr>
        <p:spPr>
          <a:xfrm>
            <a:off x="1774825" y="620712"/>
            <a:ext cx="8642350" cy="1044575"/>
          </a:xfrm>
        </p:spPr>
        <p:txBody>
          <a:bodyPr anchor="ctr" anchorCtr="0">
            <a:normAutofit/>
          </a:bodyPr>
          <a:lstStyle>
            <a:lvl1pPr>
              <a:defRPr sz="3600"/>
            </a:lvl1pPr>
          </a:lstStyle>
          <a:p>
            <a:r>
              <a:rPr lang="nb-NO"/>
              <a:t>Klikk for å redigere tittelstil</a:t>
            </a:r>
          </a:p>
        </p:txBody>
      </p:sp>
      <p:sp>
        <p:nvSpPr>
          <p:cNvPr id="3" name="Date Placeholder 2">
            <a:extLst>
              <a:ext uri="{FF2B5EF4-FFF2-40B4-BE49-F238E27FC236}">
                <a16:creationId xmlns:a16="http://schemas.microsoft.com/office/drawing/2014/main" id="{EFD6B9E7-B6FB-087E-FC82-BD56A087DB1D}"/>
              </a:ext>
            </a:extLst>
          </p:cNvPr>
          <p:cNvSpPr>
            <a:spLocks noGrp="1"/>
          </p:cNvSpPr>
          <p:nvPr>
            <p:ph type="dt" sz="half" idx="10"/>
          </p:nvPr>
        </p:nvSpPr>
        <p:spPr/>
        <p:txBody>
          <a:bodyPr/>
          <a:lstStyle/>
          <a:p>
            <a:fld id="{3CE4355C-EFCC-494B-B9AE-5359B3B0C6BE}" type="datetime1">
              <a:rPr lang="nb-NO" smtClean="0"/>
              <a:t>23.04.2024</a:t>
            </a:fld>
            <a:endParaRPr lang="nb-NO"/>
          </a:p>
        </p:txBody>
      </p:sp>
      <p:sp>
        <p:nvSpPr>
          <p:cNvPr id="4" name="Footer Placeholder 3">
            <a:extLst>
              <a:ext uri="{FF2B5EF4-FFF2-40B4-BE49-F238E27FC236}">
                <a16:creationId xmlns:a16="http://schemas.microsoft.com/office/drawing/2014/main" id="{48582882-1AFD-8368-DC25-8BE3A36837D9}"/>
              </a:ext>
            </a:extLst>
          </p:cNvPr>
          <p:cNvSpPr>
            <a:spLocks noGrp="1"/>
          </p:cNvSpPr>
          <p:nvPr>
            <p:ph type="ftr" sz="quarter" idx="11"/>
          </p:nvPr>
        </p:nvSpPr>
        <p:spPr/>
        <p:txBody>
          <a:bodyPr/>
          <a:lstStyle/>
          <a:p>
            <a:r>
              <a:rPr lang="nb-NO"/>
              <a:t> Helsedirektoratet</a:t>
            </a:r>
          </a:p>
        </p:txBody>
      </p:sp>
      <p:sp>
        <p:nvSpPr>
          <p:cNvPr id="5" name="Slide Number Placeholder 4">
            <a:extLst>
              <a:ext uri="{FF2B5EF4-FFF2-40B4-BE49-F238E27FC236}">
                <a16:creationId xmlns:a16="http://schemas.microsoft.com/office/drawing/2014/main" id="{9A5A7056-BE92-285B-A069-416591C481BB}"/>
              </a:ext>
            </a:extLst>
          </p:cNvPr>
          <p:cNvSpPr>
            <a:spLocks noGrp="1"/>
          </p:cNvSpPr>
          <p:nvPr>
            <p:ph type="sldNum" sz="quarter" idx="12"/>
          </p:nvPr>
        </p:nvSpPr>
        <p:spPr/>
        <p:txBody>
          <a:bodyPr/>
          <a:lstStyle/>
          <a:p>
            <a:fld id="{341FD356-1CC0-514B-B5D9-F98600AAE6F5}" type="slidenum">
              <a:rPr lang="nb-NO" smtClean="0"/>
              <a:pPr/>
              <a:t>‹#›</a:t>
            </a:fld>
            <a:endParaRPr lang="nb-NO"/>
          </a:p>
        </p:txBody>
      </p:sp>
      <p:sp>
        <p:nvSpPr>
          <p:cNvPr id="7" name="Content Placeholder 6">
            <a:extLst>
              <a:ext uri="{FF2B5EF4-FFF2-40B4-BE49-F238E27FC236}">
                <a16:creationId xmlns:a16="http://schemas.microsoft.com/office/drawing/2014/main" id="{64B56BCD-0558-3E7E-E190-BCE8E78068DB}"/>
              </a:ext>
            </a:extLst>
          </p:cNvPr>
          <p:cNvSpPr>
            <a:spLocks noGrp="1"/>
          </p:cNvSpPr>
          <p:nvPr>
            <p:ph sz="quarter" idx="13"/>
          </p:nvPr>
        </p:nvSpPr>
        <p:spPr>
          <a:xfrm>
            <a:off x="1774824" y="1952626"/>
            <a:ext cx="8642351" cy="43561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Round Single Corner of Rectangle 5">
            <a:extLst>
              <a:ext uri="{FF2B5EF4-FFF2-40B4-BE49-F238E27FC236}">
                <a16:creationId xmlns:a16="http://schemas.microsoft.com/office/drawing/2014/main" id="{D880EB4D-6065-D04C-CD0B-BDE9C3D3F796}"/>
              </a:ext>
            </a:extLst>
          </p:cNvPr>
          <p:cNvSpPr/>
          <p:nvPr userDrawn="1"/>
        </p:nvSpPr>
        <p:spPr>
          <a:xfrm flipH="1">
            <a:off x="1806754" y="332609"/>
            <a:ext cx="270000" cy="90000"/>
          </a:xfrm>
          <a:prstGeom prst="round1Rect">
            <a:avLst>
              <a:gd name="adj" fmla="val 448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09178914"/>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 spalte, full bred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FD6B9E7-B6FB-087E-FC82-BD56A087DB1D}"/>
              </a:ext>
            </a:extLst>
          </p:cNvPr>
          <p:cNvSpPr>
            <a:spLocks noGrp="1"/>
          </p:cNvSpPr>
          <p:nvPr>
            <p:ph type="dt" sz="half" idx="10"/>
          </p:nvPr>
        </p:nvSpPr>
        <p:spPr/>
        <p:txBody>
          <a:bodyPr/>
          <a:lstStyle/>
          <a:p>
            <a:fld id="{2340340A-1DEC-3447-9E87-CE8F8D7A246F}" type="datetime1">
              <a:rPr lang="nb-NO" smtClean="0"/>
              <a:t>23.04.2024</a:t>
            </a:fld>
            <a:endParaRPr lang="nb-NO"/>
          </a:p>
        </p:txBody>
      </p:sp>
      <p:sp>
        <p:nvSpPr>
          <p:cNvPr id="4" name="Footer Placeholder 3">
            <a:extLst>
              <a:ext uri="{FF2B5EF4-FFF2-40B4-BE49-F238E27FC236}">
                <a16:creationId xmlns:a16="http://schemas.microsoft.com/office/drawing/2014/main" id="{48582882-1AFD-8368-DC25-8BE3A36837D9}"/>
              </a:ext>
            </a:extLst>
          </p:cNvPr>
          <p:cNvSpPr>
            <a:spLocks noGrp="1"/>
          </p:cNvSpPr>
          <p:nvPr>
            <p:ph type="ftr" sz="quarter" idx="11"/>
          </p:nvPr>
        </p:nvSpPr>
        <p:spPr/>
        <p:txBody>
          <a:bodyPr/>
          <a:lstStyle/>
          <a:p>
            <a:r>
              <a:rPr lang="nb-NO"/>
              <a:t> Helsedirektoratet</a:t>
            </a:r>
          </a:p>
        </p:txBody>
      </p:sp>
      <p:sp>
        <p:nvSpPr>
          <p:cNvPr id="5" name="Slide Number Placeholder 4">
            <a:extLst>
              <a:ext uri="{FF2B5EF4-FFF2-40B4-BE49-F238E27FC236}">
                <a16:creationId xmlns:a16="http://schemas.microsoft.com/office/drawing/2014/main" id="{9A5A7056-BE92-285B-A069-416591C481BB}"/>
              </a:ext>
            </a:extLst>
          </p:cNvPr>
          <p:cNvSpPr>
            <a:spLocks noGrp="1"/>
          </p:cNvSpPr>
          <p:nvPr>
            <p:ph type="sldNum" sz="quarter" idx="12"/>
          </p:nvPr>
        </p:nvSpPr>
        <p:spPr/>
        <p:txBody>
          <a:bodyPr/>
          <a:lstStyle/>
          <a:p>
            <a:fld id="{341FD356-1CC0-514B-B5D9-F98600AAE6F5}" type="slidenum">
              <a:rPr lang="nb-NO" smtClean="0"/>
              <a:pPr/>
              <a:t>‹#›</a:t>
            </a:fld>
            <a:endParaRPr lang="nb-NO"/>
          </a:p>
        </p:txBody>
      </p:sp>
      <p:sp>
        <p:nvSpPr>
          <p:cNvPr id="9" name="Content Placeholder 8">
            <a:extLst>
              <a:ext uri="{FF2B5EF4-FFF2-40B4-BE49-F238E27FC236}">
                <a16:creationId xmlns:a16="http://schemas.microsoft.com/office/drawing/2014/main" id="{6EC989AF-3EEE-FBB8-45EE-BE1F3FDB7113}"/>
              </a:ext>
            </a:extLst>
          </p:cNvPr>
          <p:cNvSpPr>
            <a:spLocks noGrp="1"/>
          </p:cNvSpPr>
          <p:nvPr>
            <p:ph sz="quarter" idx="13"/>
          </p:nvPr>
        </p:nvSpPr>
        <p:spPr>
          <a:xfrm>
            <a:off x="695326" y="1665287"/>
            <a:ext cx="10801350" cy="464343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Round Single Corner of Rectangle 7">
            <a:extLst>
              <a:ext uri="{FF2B5EF4-FFF2-40B4-BE49-F238E27FC236}">
                <a16:creationId xmlns:a16="http://schemas.microsoft.com/office/drawing/2014/main" id="{7C67C5F7-01B1-5A22-0C88-6BC31852AEFF}"/>
              </a:ext>
            </a:extLst>
          </p:cNvPr>
          <p:cNvSpPr/>
          <p:nvPr userDrawn="1"/>
        </p:nvSpPr>
        <p:spPr>
          <a:xfrm flipV="1">
            <a:off x="0" y="-3"/>
            <a:ext cx="12192000" cy="1339853"/>
          </a:xfrm>
          <a:prstGeom prst="round1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itle 1">
            <a:extLst>
              <a:ext uri="{FF2B5EF4-FFF2-40B4-BE49-F238E27FC236}">
                <a16:creationId xmlns:a16="http://schemas.microsoft.com/office/drawing/2014/main" id="{30C2686F-63C6-D4AA-7648-93C8744855F1}"/>
              </a:ext>
            </a:extLst>
          </p:cNvPr>
          <p:cNvSpPr>
            <a:spLocks noGrp="1"/>
          </p:cNvSpPr>
          <p:nvPr>
            <p:ph type="title"/>
          </p:nvPr>
        </p:nvSpPr>
        <p:spPr>
          <a:xfrm>
            <a:off x="695325" y="620713"/>
            <a:ext cx="10801351" cy="694280"/>
          </a:xfrm>
        </p:spPr>
        <p:txBody>
          <a:bodyPr anchor="ctr" anchorCtr="0">
            <a:normAutofit/>
          </a:bodyPr>
          <a:lstStyle>
            <a:lvl1pPr>
              <a:lnSpc>
                <a:spcPct val="80000"/>
              </a:lnSpc>
              <a:defRPr sz="3600"/>
            </a:lvl1pPr>
          </a:lstStyle>
          <a:p>
            <a:r>
              <a:rPr lang="nb-NO"/>
              <a:t>Klikk for å redigere tittelstil</a:t>
            </a:r>
          </a:p>
        </p:txBody>
      </p:sp>
      <p:sp>
        <p:nvSpPr>
          <p:cNvPr id="12" name="Round Single Corner of Rectangle 11">
            <a:extLst>
              <a:ext uri="{FF2B5EF4-FFF2-40B4-BE49-F238E27FC236}">
                <a16:creationId xmlns:a16="http://schemas.microsoft.com/office/drawing/2014/main" id="{E321C28B-3A46-6E9F-4579-9A250D03277C}"/>
              </a:ext>
            </a:extLst>
          </p:cNvPr>
          <p:cNvSpPr/>
          <p:nvPr userDrawn="1"/>
        </p:nvSpPr>
        <p:spPr>
          <a:xfrm flipH="1">
            <a:off x="712743" y="332609"/>
            <a:ext cx="270000" cy="90000"/>
          </a:xfrm>
          <a:prstGeom prst="round1Rect">
            <a:avLst>
              <a:gd name="adj" fmla="val 448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3264565"/>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 spal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CF4C90-63C2-709C-872A-EC3FE3414A4B}"/>
              </a:ext>
            </a:extLst>
          </p:cNvPr>
          <p:cNvSpPr>
            <a:spLocks noGrp="1"/>
          </p:cNvSpPr>
          <p:nvPr>
            <p:ph sz="half" idx="1"/>
          </p:nvPr>
        </p:nvSpPr>
        <p:spPr>
          <a:xfrm>
            <a:off x="695325" y="1952625"/>
            <a:ext cx="5400675" cy="4356100"/>
          </a:xfrm>
        </p:spPr>
        <p:txBody>
          <a:bodyPr rIns="360000"/>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Content Placeholder 3">
            <a:extLst>
              <a:ext uri="{FF2B5EF4-FFF2-40B4-BE49-F238E27FC236}">
                <a16:creationId xmlns:a16="http://schemas.microsoft.com/office/drawing/2014/main" id="{A8F33548-D658-F4A3-A123-C7A88D09281E}"/>
              </a:ext>
            </a:extLst>
          </p:cNvPr>
          <p:cNvSpPr>
            <a:spLocks noGrp="1"/>
          </p:cNvSpPr>
          <p:nvPr>
            <p:ph sz="half" idx="2"/>
          </p:nvPr>
        </p:nvSpPr>
        <p:spPr>
          <a:xfrm>
            <a:off x="6108086" y="1952625"/>
            <a:ext cx="5388588" cy="4356100"/>
          </a:xfrm>
        </p:spPr>
        <p:txBody>
          <a:bodyPr rIns="360000"/>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Date Placeholder 4">
            <a:extLst>
              <a:ext uri="{FF2B5EF4-FFF2-40B4-BE49-F238E27FC236}">
                <a16:creationId xmlns:a16="http://schemas.microsoft.com/office/drawing/2014/main" id="{1E07F0A7-4F91-0952-D11B-33CAE156358F}"/>
              </a:ext>
            </a:extLst>
          </p:cNvPr>
          <p:cNvSpPr>
            <a:spLocks noGrp="1"/>
          </p:cNvSpPr>
          <p:nvPr>
            <p:ph type="dt" sz="half" idx="10"/>
          </p:nvPr>
        </p:nvSpPr>
        <p:spPr/>
        <p:txBody>
          <a:bodyPr/>
          <a:lstStyle/>
          <a:p>
            <a:fld id="{134C2CF9-D211-FF45-B398-DCA08B3219BE}" type="datetime1">
              <a:rPr lang="nb-NO" smtClean="0"/>
              <a:t>23.04.2024</a:t>
            </a:fld>
            <a:endParaRPr lang="nb-NO"/>
          </a:p>
        </p:txBody>
      </p:sp>
      <p:sp>
        <p:nvSpPr>
          <p:cNvPr id="6" name="Footer Placeholder 5">
            <a:extLst>
              <a:ext uri="{FF2B5EF4-FFF2-40B4-BE49-F238E27FC236}">
                <a16:creationId xmlns:a16="http://schemas.microsoft.com/office/drawing/2014/main" id="{A69ADB7D-4B47-2A51-5ED7-8458F24EE48B}"/>
              </a:ext>
            </a:extLst>
          </p:cNvPr>
          <p:cNvSpPr>
            <a:spLocks noGrp="1"/>
          </p:cNvSpPr>
          <p:nvPr>
            <p:ph type="ftr" sz="quarter" idx="11"/>
          </p:nvPr>
        </p:nvSpPr>
        <p:spPr/>
        <p:txBody>
          <a:bodyPr/>
          <a:lstStyle/>
          <a:p>
            <a:r>
              <a:rPr lang="nb-NO"/>
              <a:t> Helsedirektoratet</a:t>
            </a:r>
          </a:p>
        </p:txBody>
      </p:sp>
      <p:sp>
        <p:nvSpPr>
          <p:cNvPr id="7" name="Slide Number Placeholder 6">
            <a:extLst>
              <a:ext uri="{FF2B5EF4-FFF2-40B4-BE49-F238E27FC236}">
                <a16:creationId xmlns:a16="http://schemas.microsoft.com/office/drawing/2014/main" id="{96F29663-9401-CCED-CB5B-26BB9CC1A17B}"/>
              </a:ext>
            </a:extLst>
          </p:cNvPr>
          <p:cNvSpPr>
            <a:spLocks noGrp="1"/>
          </p:cNvSpPr>
          <p:nvPr>
            <p:ph type="sldNum" sz="quarter" idx="12"/>
          </p:nvPr>
        </p:nvSpPr>
        <p:spPr/>
        <p:txBody>
          <a:bodyPr/>
          <a:lstStyle/>
          <a:p>
            <a:fld id="{341FD356-1CC0-514B-B5D9-F98600AAE6F5}" type="slidenum">
              <a:rPr lang="nb-NO" smtClean="0"/>
              <a:t>‹#›</a:t>
            </a:fld>
            <a:endParaRPr lang="nb-NO"/>
          </a:p>
        </p:txBody>
      </p:sp>
      <p:sp>
        <p:nvSpPr>
          <p:cNvPr id="2" name="Round Single Corner of Rectangle 1">
            <a:extLst>
              <a:ext uri="{FF2B5EF4-FFF2-40B4-BE49-F238E27FC236}">
                <a16:creationId xmlns:a16="http://schemas.microsoft.com/office/drawing/2014/main" id="{F9CE465F-C247-D36D-6C97-40D1B3AE3447}"/>
              </a:ext>
            </a:extLst>
          </p:cNvPr>
          <p:cNvSpPr/>
          <p:nvPr userDrawn="1"/>
        </p:nvSpPr>
        <p:spPr>
          <a:xfrm flipV="1">
            <a:off x="0" y="-1"/>
            <a:ext cx="12192000" cy="1665289"/>
          </a:xfrm>
          <a:prstGeom prst="round1Rect">
            <a:avLst>
              <a:gd name="adj" fmla="val 4168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itle 1">
            <a:extLst>
              <a:ext uri="{FF2B5EF4-FFF2-40B4-BE49-F238E27FC236}">
                <a16:creationId xmlns:a16="http://schemas.microsoft.com/office/drawing/2014/main" id="{F1B57413-EE71-200E-5299-F23E8112E665}"/>
              </a:ext>
            </a:extLst>
          </p:cNvPr>
          <p:cNvSpPr>
            <a:spLocks noGrp="1"/>
          </p:cNvSpPr>
          <p:nvPr>
            <p:ph type="title"/>
          </p:nvPr>
        </p:nvSpPr>
        <p:spPr>
          <a:xfrm>
            <a:off x="695324" y="620712"/>
            <a:ext cx="10801349" cy="1044576"/>
          </a:xfrm>
        </p:spPr>
        <p:txBody>
          <a:bodyPr anchor="ctr" anchorCtr="0">
            <a:normAutofit/>
          </a:bodyPr>
          <a:lstStyle>
            <a:lvl1pPr>
              <a:defRPr sz="3600"/>
            </a:lvl1pPr>
          </a:lstStyle>
          <a:p>
            <a:r>
              <a:rPr lang="nb-NO"/>
              <a:t>Klikk for å redigere tittelstil</a:t>
            </a:r>
          </a:p>
        </p:txBody>
      </p:sp>
      <p:sp>
        <p:nvSpPr>
          <p:cNvPr id="8" name="Round Single Corner of Rectangle 7">
            <a:extLst>
              <a:ext uri="{FF2B5EF4-FFF2-40B4-BE49-F238E27FC236}">
                <a16:creationId xmlns:a16="http://schemas.microsoft.com/office/drawing/2014/main" id="{A49360F7-CA26-087F-0EDF-6E5158340736}"/>
              </a:ext>
            </a:extLst>
          </p:cNvPr>
          <p:cNvSpPr/>
          <p:nvPr userDrawn="1"/>
        </p:nvSpPr>
        <p:spPr>
          <a:xfrm flipH="1">
            <a:off x="712743" y="332609"/>
            <a:ext cx="270000" cy="90000"/>
          </a:xfrm>
          <a:prstGeom prst="round1Rect">
            <a:avLst>
              <a:gd name="adj" fmla="val 448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94715525"/>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spalter m titler">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D6AD26A-0116-97EC-222C-2E0124CA95C9}"/>
              </a:ext>
            </a:extLst>
          </p:cNvPr>
          <p:cNvSpPr>
            <a:spLocks noGrp="1"/>
          </p:cNvSpPr>
          <p:nvPr>
            <p:ph sz="half" idx="2"/>
          </p:nvPr>
        </p:nvSpPr>
        <p:spPr>
          <a:xfrm>
            <a:off x="695325" y="2725785"/>
            <a:ext cx="5400675" cy="3582939"/>
          </a:xfrm>
        </p:spPr>
        <p:txBody>
          <a:bodyPr rIns="360000"/>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Text Placeholder 4">
            <a:extLst>
              <a:ext uri="{FF2B5EF4-FFF2-40B4-BE49-F238E27FC236}">
                <a16:creationId xmlns:a16="http://schemas.microsoft.com/office/drawing/2014/main" id="{5E9E8A8E-D4FD-4060-A885-5E54552CA149}"/>
              </a:ext>
            </a:extLst>
          </p:cNvPr>
          <p:cNvSpPr>
            <a:spLocks noGrp="1"/>
          </p:cNvSpPr>
          <p:nvPr>
            <p:ph type="body" sz="quarter" idx="3"/>
          </p:nvPr>
        </p:nvSpPr>
        <p:spPr>
          <a:xfrm>
            <a:off x="6108086" y="1952625"/>
            <a:ext cx="5388587" cy="642529"/>
          </a:xfrm>
        </p:spPr>
        <p:txBody>
          <a:bodyPr rIns="360000" bIns="0" anchor="ctr" anchorCtr="0"/>
          <a:lstStyle>
            <a:lvl1pPr marL="0" indent="0">
              <a:lnSpc>
                <a:spcPct val="80000"/>
              </a:lnSpc>
              <a:spcBef>
                <a:spcPts val="500"/>
              </a:spcBef>
              <a:buNone/>
              <a:defRPr sz="2400" b="1">
                <a:solidFill>
                  <a:schemeClr val="tx1">
                    <a:lumMod val="90000"/>
                    <a:lumOff val="1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a:extLst>
              <a:ext uri="{FF2B5EF4-FFF2-40B4-BE49-F238E27FC236}">
                <a16:creationId xmlns:a16="http://schemas.microsoft.com/office/drawing/2014/main" id="{549D0006-ABEB-2E7C-4B72-BF63DC731E71}"/>
              </a:ext>
            </a:extLst>
          </p:cNvPr>
          <p:cNvSpPr>
            <a:spLocks noGrp="1"/>
          </p:cNvSpPr>
          <p:nvPr>
            <p:ph sz="quarter" idx="4"/>
          </p:nvPr>
        </p:nvSpPr>
        <p:spPr>
          <a:xfrm>
            <a:off x="6108086" y="2725783"/>
            <a:ext cx="5388587" cy="3582939"/>
          </a:xfrm>
        </p:spPr>
        <p:txBody>
          <a:bodyPr rIns="360000"/>
          <a:lstStyle>
            <a:lvl1pPr>
              <a:defRPr>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1pPr>
            <a:lvl2pPr>
              <a:defRPr>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2pPr>
            <a:lvl3pPr>
              <a:defRPr>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3pPr>
            <a:lvl4pPr>
              <a:defRPr>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4pPr>
            <a:lvl5pPr>
              <a:defRPr>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Date Placeholder 6">
            <a:extLst>
              <a:ext uri="{FF2B5EF4-FFF2-40B4-BE49-F238E27FC236}">
                <a16:creationId xmlns:a16="http://schemas.microsoft.com/office/drawing/2014/main" id="{53141583-C1CF-8010-43BE-27D9EDD45C5B}"/>
              </a:ext>
            </a:extLst>
          </p:cNvPr>
          <p:cNvSpPr>
            <a:spLocks noGrp="1"/>
          </p:cNvSpPr>
          <p:nvPr>
            <p:ph type="dt" sz="half" idx="10"/>
          </p:nvPr>
        </p:nvSpPr>
        <p:spPr/>
        <p:txBody>
          <a:bodyPr/>
          <a:lstStyle/>
          <a:p>
            <a:fld id="{77BB5105-305E-BC42-8FDF-0E394032A8FE}" type="datetime1">
              <a:rPr lang="nb-NO" smtClean="0"/>
              <a:t>23.04.2024</a:t>
            </a:fld>
            <a:endParaRPr lang="nb-NO"/>
          </a:p>
        </p:txBody>
      </p:sp>
      <p:sp>
        <p:nvSpPr>
          <p:cNvPr id="8" name="Footer Placeholder 7">
            <a:extLst>
              <a:ext uri="{FF2B5EF4-FFF2-40B4-BE49-F238E27FC236}">
                <a16:creationId xmlns:a16="http://schemas.microsoft.com/office/drawing/2014/main" id="{A79CB179-9D62-139D-7C8E-851082E2EBB8}"/>
              </a:ext>
            </a:extLst>
          </p:cNvPr>
          <p:cNvSpPr>
            <a:spLocks noGrp="1"/>
          </p:cNvSpPr>
          <p:nvPr>
            <p:ph type="ftr" sz="quarter" idx="11"/>
          </p:nvPr>
        </p:nvSpPr>
        <p:spPr>
          <a:xfrm>
            <a:off x="683239" y="6308724"/>
            <a:ext cx="7573349" cy="261903"/>
          </a:xfrm>
        </p:spPr>
        <p:txBody>
          <a:bodyPr/>
          <a:lstStyle/>
          <a:p>
            <a:r>
              <a:rPr lang="nb-NO"/>
              <a:t> Helsedirektoratet</a:t>
            </a:r>
          </a:p>
        </p:txBody>
      </p:sp>
      <p:sp>
        <p:nvSpPr>
          <p:cNvPr id="9" name="Slide Number Placeholder 8">
            <a:extLst>
              <a:ext uri="{FF2B5EF4-FFF2-40B4-BE49-F238E27FC236}">
                <a16:creationId xmlns:a16="http://schemas.microsoft.com/office/drawing/2014/main" id="{9B26D10C-20F9-0B85-6215-8C6C536A3ABE}"/>
              </a:ext>
            </a:extLst>
          </p:cNvPr>
          <p:cNvSpPr>
            <a:spLocks noGrp="1"/>
          </p:cNvSpPr>
          <p:nvPr>
            <p:ph type="sldNum" sz="quarter" idx="12"/>
          </p:nvPr>
        </p:nvSpPr>
        <p:spPr/>
        <p:txBody>
          <a:bodyPr/>
          <a:lstStyle/>
          <a:p>
            <a:fld id="{341FD356-1CC0-514B-B5D9-F98600AAE6F5}" type="slidenum">
              <a:rPr lang="nb-NO" smtClean="0"/>
              <a:t>‹#›</a:t>
            </a:fld>
            <a:endParaRPr lang="nb-NO"/>
          </a:p>
        </p:txBody>
      </p:sp>
      <p:sp>
        <p:nvSpPr>
          <p:cNvPr id="2" name="Round Single Corner of Rectangle 1">
            <a:extLst>
              <a:ext uri="{FF2B5EF4-FFF2-40B4-BE49-F238E27FC236}">
                <a16:creationId xmlns:a16="http://schemas.microsoft.com/office/drawing/2014/main" id="{C0E960CB-FDF1-DF54-8793-52E8EBAC87BF}"/>
              </a:ext>
            </a:extLst>
          </p:cNvPr>
          <p:cNvSpPr/>
          <p:nvPr userDrawn="1"/>
        </p:nvSpPr>
        <p:spPr>
          <a:xfrm flipV="1">
            <a:off x="0" y="-1"/>
            <a:ext cx="12192000" cy="1665289"/>
          </a:xfrm>
          <a:prstGeom prst="round1Rect">
            <a:avLst>
              <a:gd name="adj" fmla="val 4168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itle 1">
            <a:extLst>
              <a:ext uri="{FF2B5EF4-FFF2-40B4-BE49-F238E27FC236}">
                <a16:creationId xmlns:a16="http://schemas.microsoft.com/office/drawing/2014/main" id="{AE254C4B-2EA5-2FBC-5399-11403F50A108}"/>
              </a:ext>
            </a:extLst>
          </p:cNvPr>
          <p:cNvSpPr>
            <a:spLocks noGrp="1"/>
          </p:cNvSpPr>
          <p:nvPr>
            <p:ph type="title"/>
          </p:nvPr>
        </p:nvSpPr>
        <p:spPr>
          <a:xfrm>
            <a:off x="695325" y="620712"/>
            <a:ext cx="10801348" cy="1044576"/>
          </a:xfrm>
        </p:spPr>
        <p:txBody>
          <a:bodyPr anchor="ctr" anchorCtr="0">
            <a:normAutofit/>
          </a:bodyPr>
          <a:lstStyle>
            <a:lvl1pPr>
              <a:defRPr sz="3600"/>
            </a:lvl1pPr>
          </a:lstStyle>
          <a:p>
            <a:r>
              <a:rPr lang="nb-NO"/>
              <a:t>Klikk for å redigere tittelstil</a:t>
            </a:r>
          </a:p>
        </p:txBody>
      </p:sp>
      <p:sp>
        <p:nvSpPr>
          <p:cNvPr id="10" name="Round Single Corner of Rectangle 9">
            <a:extLst>
              <a:ext uri="{FF2B5EF4-FFF2-40B4-BE49-F238E27FC236}">
                <a16:creationId xmlns:a16="http://schemas.microsoft.com/office/drawing/2014/main" id="{ADB29E58-EBDA-76A6-D68E-F56F422186EE}"/>
              </a:ext>
            </a:extLst>
          </p:cNvPr>
          <p:cNvSpPr/>
          <p:nvPr userDrawn="1"/>
        </p:nvSpPr>
        <p:spPr>
          <a:xfrm flipH="1">
            <a:off x="712743" y="332609"/>
            <a:ext cx="270000" cy="90000"/>
          </a:xfrm>
          <a:prstGeom prst="round1Rect">
            <a:avLst>
              <a:gd name="adj" fmla="val 448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xt Placeholder 4">
            <a:extLst>
              <a:ext uri="{FF2B5EF4-FFF2-40B4-BE49-F238E27FC236}">
                <a16:creationId xmlns:a16="http://schemas.microsoft.com/office/drawing/2014/main" id="{88EBD3AE-2C7F-0498-08B2-B1BA038B5BFA}"/>
              </a:ext>
            </a:extLst>
          </p:cNvPr>
          <p:cNvSpPr>
            <a:spLocks noGrp="1"/>
          </p:cNvSpPr>
          <p:nvPr>
            <p:ph type="body" sz="quarter" idx="13"/>
          </p:nvPr>
        </p:nvSpPr>
        <p:spPr>
          <a:xfrm>
            <a:off x="700063" y="1952625"/>
            <a:ext cx="5388587" cy="642529"/>
          </a:xfrm>
        </p:spPr>
        <p:txBody>
          <a:bodyPr rIns="360000" bIns="0" anchor="ctr" anchorCtr="0"/>
          <a:lstStyle>
            <a:lvl1pPr marL="0" indent="0">
              <a:lnSpc>
                <a:spcPct val="80000"/>
              </a:lnSpc>
              <a:spcBef>
                <a:spcPts val="500"/>
              </a:spcBef>
              <a:buNone/>
              <a:defRPr sz="2400" b="1">
                <a:solidFill>
                  <a:schemeClr val="tx1">
                    <a:lumMod val="90000"/>
                    <a:lumOff val="1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Tree>
    <p:extLst>
      <p:ext uri="{BB962C8B-B14F-4D97-AF65-F5344CB8AC3E}">
        <p14:creationId xmlns:p14="http://schemas.microsoft.com/office/powerpoint/2010/main" val="1709247123"/>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spal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CF4C90-63C2-709C-872A-EC3FE3414A4B}"/>
              </a:ext>
            </a:extLst>
          </p:cNvPr>
          <p:cNvSpPr>
            <a:spLocks noGrp="1"/>
          </p:cNvSpPr>
          <p:nvPr>
            <p:ph sz="half" idx="1"/>
          </p:nvPr>
        </p:nvSpPr>
        <p:spPr>
          <a:xfrm>
            <a:off x="695326" y="2205038"/>
            <a:ext cx="3602034" cy="4103687"/>
          </a:xfrm>
        </p:spPr>
        <p:txBody>
          <a:bodyPr rIns="360000"/>
          <a:lstStyle>
            <a:lvl1pPr>
              <a:defRPr sz="2000">
                <a:latin typeface="Roboto" panose="02000000000000000000" pitchFamily="2" charset="0"/>
                <a:ea typeface="Roboto" panose="02000000000000000000" pitchFamily="2" charset="0"/>
                <a:cs typeface="Roboto" panose="02000000000000000000" pitchFamily="2" charset="0"/>
              </a:defRPr>
            </a:lvl1pPr>
            <a:lvl2pPr>
              <a:defRPr sz="1600">
                <a:latin typeface="Roboto" panose="02000000000000000000" pitchFamily="2" charset="0"/>
                <a:ea typeface="Roboto" panose="02000000000000000000" pitchFamily="2" charset="0"/>
                <a:cs typeface="Roboto" panose="02000000000000000000" pitchFamily="2" charset="0"/>
              </a:defRPr>
            </a:lvl2pPr>
            <a:lvl3pPr>
              <a:defRPr sz="1600">
                <a:latin typeface="Roboto" panose="02000000000000000000" pitchFamily="2" charset="0"/>
                <a:ea typeface="Roboto" panose="02000000000000000000" pitchFamily="2" charset="0"/>
                <a:cs typeface="Roboto" panose="02000000000000000000" pitchFamily="2" charset="0"/>
              </a:defRPr>
            </a:lvl3pPr>
            <a:lvl4pPr>
              <a:defRPr sz="1600">
                <a:latin typeface="Roboto" panose="02000000000000000000" pitchFamily="2" charset="0"/>
                <a:ea typeface="Roboto" panose="02000000000000000000" pitchFamily="2" charset="0"/>
                <a:cs typeface="Roboto" panose="02000000000000000000" pitchFamily="2" charset="0"/>
              </a:defRPr>
            </a:lvl4pPr>
            <a:lvl5pPr>
              <a:defRPr sz="1600">
                <a:latin typeface="Roboto" panose="02000000000000000000" pitchFamily="2" charset="0"/>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Content Placeholder 3">
            <a:extLst>
              <a:ext uri="{FF2B5EF4-FFF2-40B4-BE49-F238E27FC236}">
                <a16:creationId xmlns:a16="http://schemas.microsoft.com/office/drawing/2014/main" id="{A8F33548-D658-F4A3-A123-C7A88D09281E}"/>
              </a:ext>
            </a:extLst>
          </p:cNvPr>
          <p:cNvSpPr>
            <a:spLocks noGrp="1"/>
          </p:cNvSpPr>
          <p:nvPr>
            <p:ph sz="half" idx="2"/>
          </p:nvPr>
        </p:nvSpPr>
        <p:spPr>
          <a:xfrm>
            <a:off x="7898860" y="2205038"/>
            <a:ext cx="3597814" cy="4103687"/>
          </a:xfrm>
        </p:spPr>
        <p:txBody>
          <a:bodyPr rIns="360000"/>
          <a:lstStyle>
            <a:lvl1pPr>
              <a:defRPr sz="2000">
                <a:latin typeface="Roboto" panose="02000000000000000000" pitchFamily="2" charset="0"/>
                <a:ea typeface="Roboto" panose="02000000000000000000" pitchFamily="2" charset="0"/>
                <a:cs typeface="Roboto" panose="02000000000000000000" pitchFamily="2" charset="0"/>
              </a:defRPr>
            </a:lvl1pPr>
            <a:lvl2pPr>
              <a:defRPr sz="1600">
                <a:latin typeface="Roboto" panose="02000000000000000000" pitchFamily="2" charset="0"/>
                <a:ea typeface="Roboto" panose="02000000000000000000" pitchFamily="2" charset="0"/>
                <a:cs typeface="Roboto" panose="02000000000000000000" pitchFamily="2" charset="0"/>
              </a:defRPr>
            </a:lvl2pPr>
            <a:lvl3pPr>
              <a:defRPr sz="1600">
                <a:latin typeface="Roboto" panose="02000000000000000000" pitchFamily="2" charset="0"/>
                <a:ea typeface="Roboto" panose="02000000000000000000" pitchFamily="2" charset="0"/>
                <a:cs typeface="Roboto" panose="02000000000000000000" pitchFamily="2" charset="0"/>
              </a:defRPr>
            </a:lvl3pPr>
            <a:lvl4pPr>
              <a:defRPr sz="1600">
                <a:latin typeface="Roboto" panose="02000000000000000000" pitchFamily="2" charset="0"/>
                <a:ea typeface="Roboto" panose="02000000000000000000" pitchFamily="2" charset="0"/>
                <a:cs typeface="Roboto" panose="02000000000000000000" pitchFamily="2" charset="0"/>
              </a:defRPr>
            </a:lvl4pPr>
            <a:lvl5pPr>
              <a:defRPr sz="1600">
                <a:latin typeface="Roboto" panose="02000000000000000000" pitchFamily="2" charset="0"/>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Date Placeholder 4">
            <a:extLst>
              <a:ext uri="{FF2B5EF4-FFF2-40B4-BE49-F238E27FC236}">
                <a16:creationId xmlns:a16="http://schemas.microsoft.com/office/drawing/2014/main" id="{1E07F0A7-4F91-0952-D11B-33CAE156358F}"/>
              </a:ext>
            </a:extLst>
          </p:cNvPr>
          <p:cNvSpPr>
            <a:spLocks noGrp="1"/>
          </p:cNvSpPr>
          <p:nvPr>
            <p:ph type="dt" sz="half" idx="10"/>
          </p:nvPr>
        </p:nvSpPr>
        <p:spPr/>
        <p:txBody>
          <a:bodyPr/>
          <a:lstStyle/>
          <a:p>
            <a:fld id="{C50330AB-B422-774C-90B4-BBC002BF0EAF}" type="datetime1">
              <a:rPr lang="nb-NO" smtClean="0"/>
              <a:t>23.04.2024</a:t>
            </a:fld>
            <a:endParaRPr lang="nb-NO"/>
          </a:p>
        </p:txBody>
      </p:sp>
      <p:sp>
        <p:nvSpPr>
          <p:cNvPr id="6" name="Footer Placeholder 5">
            <a:extLst>
              <a:ext uri="{FF2B5EF4-FFF2-40B4-BE49-F238E27FC236}">
                <a16:creationId xmlns:a16="http://schemas.microsoft.com/office/drawing/2014/main" id="{A69ADB7D-4B47-2A51-5ED7-8458F24EE48B}"/>
              </a:ext>
            </a:extLst>
          </p:cNvPr>
          <p:cNvSpPr>
            <a:spLocks noGrp="1"/>
          </p:cNvSpPr>
          <p:nvPr>
            <p:ph type="ftr" sz="quarter" idx="11"/>
          </p:nvPr>
        </p:nvSpPr>
        <p:spPr/>
        <p:txBody>
          <a:bodyPr/>
          <a:lstStyle/>
          <a:p>
            <a:r>
              <a:rPr lang="nb-NO"/>
              <a:t> Helsedirektoratet</a:t>
            </a:r>
          </a:p>
        </p:txBody>
      </p:sp>
      <p:sp>
        <p:nvSpPr>
          <p:cNvPr id="7" name="Slide Number Placeholder 6">
            <a:extLst>
              <a:ext uri="{FF2B5EF4-FFF2-40B4-BE49-F238E27FC236}">
                <a16:creationId xmlns:a16="http://schemas.microsoft.com/office/drawing/2014/main" id="{96F29663-9401-CCED-CB5B-26BB9CC1A17B}"/>
              </a:ext>
            </a:extLst>
          </p:cNvPr>
          <p:cNvSpPr>
            <a:spLocks noGrp="1"/>
          </p:cNvSpPr>
          <p:nvPr>
            <p:ph type="sldNum" sz="quarter" idx="12"/>
          </p:nvPr>
        </p:nvSpPr>
        <p:spPr/>
        <p:txBody>
          <a:bodyPr/>
          <a:lstStyle/>
          <a:p>
            <a:fld id="{341FD356-1CC0-514B-B5D9-F98600AAE6F5}" type="slidenum">
              <a:rPr lang="nb-NO" smtClean="0"/>
              <a:t>‹#›</a:t>
            </a:fld>
            <a:endParaRPr lang="nb-NO"/>
          </a:p>
        </p:txBody>
      </p:sp>
      <p:sp>
        <p:nvSpPr>
          <p:cNvPr id="8" name="Content Placeholder 2">
            <a:extLst>
              <a:ext uri="{FF2B5EF4-FFF2-40B4-BE49-F238E27FC236}">
                <a16:creationId xmlns:a16="http://schemas.microsoft.com/office/drawing/2014/main" id="{54C2F6EA-3AD4-B992-0E79-28A87C864450}"/>
              </a:ext>
            </a:extLst>
          </p:cNvPr>
          <p:cNvSpPr>
            <a:spLocks noGrp="1"/>
          </p:cNvSpPr>
          <p:nvPr>
            <p:ph sz="half" idx="13"/>
          </p:nvPr>
        </p:nvSpPr>
        <p:spPr>
          <a:xfrm>
            <a:off x="4309446" y="2205038"/>
            <a:ext cx="3585195" cy="4103687"/>
          </a:xfrm>
        </p:spPr>
        <p:txBody>
          <a:bodyPr rIns="360000"/>
          <a:lstStyle>
            <a:lvl1pPr>
              <a:defRPr sz="2000">
                <a:latin typeface="Roboto" panose="02000000000000000000" pitchFamily="2" charset="0"/>
                <a:ea typeface="Roboto" panose="02000000000000000000" pitchFamily="2" charset="0"/>
                <a:cs typeface="Roboto" panose="02000000000000000000" pitchFamily="2" charset="0"/>
              </a:defRPr>
            </a:lvl1pPr>
            <a:lvl2pPr>
              <a:defRPr sz="1600">
                <a:latin typeface="Roboto" panose="02000000000000000000" pitchFamily="2" charset="0"/>
                <a:ea typeface="Roboto" panose="02000000000000000000" pitchFamily="2" charset="0"/>
                <a:cs typeface="Roboto" panose="02000000000000000000" pitchFamily="2" charset="0"/>
              </a:defRPr>
            </a:lvl2pPr>
            <a:lvl3pPr>
              <a:defRPr sz="1600">
                <a:latin typeface="Roboto" panose="02000000000000000000" pitchFamily="2" charset="0"/>
                <a:ea typeface="Roboto" panose="02000000000000000000" pitchFamily="2" charset="0"/>
                <a:cs typeface="Roboto" panose="02000000000000000000" pitchFamily="2" charset="0"/>
              </a:defRPr>
            </a:lvl3pPr>
            <a:lvl4pPr>
              <a:defRPr sz="1600">
                <a:latin typeface="Roboto" panose="02000000000000000000" pitchFamily="2" charset="0"/>
                <a:ea typeface="Roboto" panose="02000000000000000000" pitchFamily="2" charset="0"/>
                <a:cs typeface="Roboto" panose="02000000000000000000" pitchFamily="2" charset="0"/>
              </a:defRPr>
            </a:lvl4pPr>
            <a:lvl5pPr>
              <a:defRPr sz="1600">
                <a:latin typeface="Roboto" panose="02000000000000000000" pitchFamily="2" charset="0"/>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4" name="Round Single Corner of Rectangle 13">
            <a:extLst>
              <a:ext uri="{FF2B5EF4-FFF2-40B4-BE49-F238E27FC236}">
                <a16:creationId xmlns:a16="http://schemas.microsoft.com/office/drawing/2014/main" id="{774068B3-808A-E5A3-F7BD-841A05870822}"/>
              </a:ext>
            </a:extLst>
          </p:cNvPr>
          <p:cNvSpPr/>
          <p:nvPr userDrawn="1"/>
        </p:nvSpPr>
        <p:spPr>
          <a:xfrm flipV="1">
            <a:off x="0" y="-1"/>
            <a:ext cx="12192000" cy="1665289"/>
          </a:xfrm>
          <a:prstGeom prst="round1Rect">
            <a:avLst>
              <a:gd name="adj" fmla="val 4168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itle 1">
            <a:extLst>
              <a:ext uri="{FF2B5EF4-FFF2-40B4-BE49-F238E27FC236}">
                <a16:creationId xmlns:a16="http://schemas.microsoft.com/office/drawing/2014/main" id="{BAC976E7-BEBB-5E6D-F387-E026793249AD}"/>
              </a:ext>
            </a:extLst>
          </p:cNvPr>
          <p:cNvSpPr>
            <a:spLocks noGrp="1"/>
          </p:cNvSpPr>
          <p:nvPr>
            <p:ph type="title"/>
          </p:nvPr>
        </p:nvSpPr>
        <p:spPr>
          <a:xfrm>
            <a:off x="695325" y="620712"/>
            <a:ext cx="10801349" cy="1044576"/>
          </a:xfrm>
        </p:spPr>
        <p:txBody>
          <a:bodyPr anchor="ctr" anchorCtr="0">
            <a:normAutofit/>
          </a:bodyPr>
          <a:lstStyle>
            <a:lvl1pPr>
              <a:defRPr sz="3600"/>
            </a:lvl1pPr>
          </a:lstStyle>
          <a:p>
            <a:r>
              <a:rPr lang="nb-NO"/>
              <a:t>Klikk for å redigere tittelstil</a:t>
            </a:r>
          </a:p>
        </p:txBody>
      </p:sp>
      <p:sp>
        <p:nvSpPr>
          <p:cNvPr id="2" name="Round Single Corner of Rectangle 1">
            <a:extLst>
              <a:ext uri="{FF2B5EF4-FFF2-40B4-BE49-F238E27FC236}">
                <a16:creationId xmlns:a16="http://schemas.microsoft.com/office/drawing/2014/main" id="{60FEFB1B-1D34-FB23-947E-562B7ADBBF67}"/>
              </a:ext>
            </a:extLst>
          </p:cNvPr>
          <p:cNvSpPr/>
          <p:nvPr userDrawn="1"/>
        </p:nvSpPr>
        <p:spPr>
          <a:xfrm flipH="1">
            <a:off x="712743" y="332609"/>
            <a:ext cx="270000" cy="90000"/>
          </a:xfrm>
          <a:prstGeom prst="round1Rect">
            <a:avLst>
              <a:gd name="adj" fmla="val 448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19281583"/>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spalter m titl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589007-EE6A-CEE5-F2FA-FE9335F60F8E}"/>
              </a:ext>
            </a:extLst>
          </p:cNvPr>
          <p:cNvSpPr>
            <a:spLocks noGrp="1"/>
          </p:cNvSpPr>
          <p:nvPr>
            <p:ph type="body" idx="1"/>
          </p:nvPr>
        </p:nvSpPr>
        <p:spPr>
          <a:xfrm>
            <a:off x="695326" y="1952624"/>
            <a:ext cx="3607541" cy="640800"/>
          </a:xfrm>
        </p:spPr>
        <p:txBody>
          <a:bodyPr rIns="360000" bIns="0" anchor="ctr" anchorCtr="0">
            <a:normAutofit/>
          </a:bodyPr>
          <a:lstStyle>
            <a:lvl1pPr marL="0" indent="0">
              <a:lnSpc>
                <a:spcPct val="90000"/>
              </a:lnSpc>
              <a:spcBef>
                <a:spcPts val="5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a:extLst>
              <a:ext uri="{FF2B5EF4-FFF2-40B4-BE49-F238E27FC236}">
                <a16:creationId xmlns:a16="http://schemas.microsoft.com/office/drawing/2014/main" id="{ED6AD26A-0116-97EC-222C-2E0124CA95C9}"/>
              </a:ext>
            </a:extLst>
          </p:cNvPr>
          <p:cNvSpPr>
            <a:spLocks noGrp="1"/>
          </p:cNvSpPr>
          <p:nvPr>
            <p:ph sz="half" idx="2"/>
          </p:nvPr>
        </p:nvSpPr>
        <p:spPr>
          <a:xfrm>
            <a:off x="695326" y="2682240"/>
            <a:ext cx="3607541" cy="3626485"/>
          </a:xfrm>
        </p:spPr>
        <p:txBody>
          <a:bodyPr rIns="360000"/>
          <a:lstStyle>
            <a:lvl1pPr>
              <a:defRPr sz="2000"/>
            </a:lvl1pPr>
            <a:lvl2pPr>
              <a:defRPr sz="1600"/>
            </a:lvl2pPr>
            <a:lvl3pPr>
              <a:defRPr sz="1600"/>
            </a:lvl3pPr>
            <a:lvl4pPr>
              <a:defRPr sz="1600"/>
            </a:lvl4pPr>
            <a:lvl5pPr>
              <a:defRPr sz="16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Text Placeholder 4">
            <a:extLst>
              <a:ext uri="{FF2B5EF4-FFF2-40B4-BE49-F238E27FC236}">
                <a16:creationId xmlns:a16="http://schemas.microsoft.com/office/drawing/2014/main" id="{5E9E8A8E-D4FD-4060-A885-5E54552CA149}"/>
              </a:ext>
            </a:extLst>
          </p:cNvPr>
          <p:cNvSpPr>
            <a:spLocks noGrp="1"/>
          </p:cNvSpPr>
          <p:nvPr>
            <p:ph type="body" sz="quarter" idx="3"/>
          </p:nvPr>
        </p:nvSpPr>
        <p:spPr>
          <a:xfrm>
            <a:off x="7921554" y="1952624"/>
            <a:ext cx="3575120" cy="640800"/>
          </a:xfrm>
        </p:spPr>
        <p:txBody>
          <a:bodyPr rIns="360000" bIns="0" anchor="ctr" anchorCtr="0">
            <a:normAutofit/>
          </a:bodyPr>
          <a:lstStyle>
            <a:lvl1pPr marL="0" indent="0">
              <a:lnSpc>
                <a:spcPct val="90000"/>
              </a:lnSpc>
              <a:spcBef>
                <a:spcPts val="5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a:extLst>
              <a:ext uri="{FF2B5EF4-FFF2-40B4-BE49-F238E27FC236}">
                <a16:creationId xmlns:a16="http://schemas.microsoft.com/office/drawing/2014/main" id="{549D0006-ABEB-2E7C-4B72-BF63DC731E71}"/>
              </a:ext>
            </a:extLst>
          </p:cNvPr>
          <p:cNvSpPr>
            <a:spLocks noGrp="1"/>
          </p:cNvSpPr>
          <p:nvPr>
            <p:ph sz="quarter" idx="4"/>
          </p:nvPr>
        </p:nvSpPr>
        <p:spPr>
          <a:xfrm>
            <a:off x="7921553" y="2682240"/>
            <a:ext cx="3575120" cy="3626483"/>
          </a:xfrm>
        </p:spPr>
        <p:txBody>
          <a:bodyPr rIns="360000"/>
          <a:lstStyle>
            <a:lvl1pPr>
              <a:defRPr sz="2000">
                <a:latin typeface="Roboto" panose="02000000000000000000" pitchFamily="2" charset="0"/>
                <a:ea typeface="Roboto" panose="02000000000000000000" pitchFamily="2" charset="0"/>
                <a:cs typeface="Roboto" panose="02000000000000000000" pitchFamily="2" charset="0"/>
              </a:defRPr>
            </a:lvl1pPr>
            <a:lvl2pPr>
              <a:defRPr sz="1600">
                <a:latin typeface="Roboto" panose="02000000000000000000" pitchFamily="2" charset="0"/>
                <a:ea typeface="Roboto" panose="02000000000000000000" pitchFamily="2" charset="0"/>
                <a:cs typeface="Roboto" panose="02000000000000000000" pitchFamily="2" charset="0"/>
              </a:defRPr>
            </a:lvl2pPr>
            <a:lvl3pPr>
              <a:defRPr sz="1600">
                <a:latin typeface="Roboto" panose="02000000000000000000" pitchFamily="2" charset="0"/>
                <a:ea typeface="Roboto" panose="02000000000000000000" pitchFamily="2" charset="0"/>
                <a:cs typeface="Roboto" panose="02000000000000000000" pitchFamily="2" charset="0"/>
              </a:defRPr>
            </a:lvl3pPr>
            <a:lvl4pPr>
              <a:defRPr sz="1600">
                <a:latin typeface="Roboto" panose="02000000000000000000" pitchFamily="2" charset="0"/>
                <a:ea typeface="Roboto" panose="02000000000000000000" pitchFamily="2" charset="0"/>
                <a:cs typeface="Roboto" panose="02000000000000000000" pitchFamily="2" charset="0"/>
              </a:defRPr>
            </a:lvl4pPr>
            <a:lvl5pPr>
              <a:defRPr sz="1600">
                <a:latin typeface="Roboto" panose="02000000000000000000" pitchFamily="2" charset="0"/>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Date Placeholder 6">
            <a:extLst>
              <a:ext uri="{FF2B5EF4-FFF2-40B4-BE49-F238E27FC236}">
                <a16:creationId xmlns:a16="http://schemas.microsoft.com/office/drawing/2014/main" id="{53141583-C1CF-8010-43BE-27D9EDD45C5B}"/>
              </a:ext>
            </a:extLst>
          </p:cNvPr>
          <p:cNvSpPr>
            <a:spLocks noGrp="1"/>
          </p:cNvSpPr>
          <p:nvPr>
            <p:ph type="dt" sz="half" idx="10"/>
          </p:nvPr>
        </p:nvSpPr>
        <p:spPr/>
        <p:txBody>
          <a:bodyPr/>
          <a:lstStyle/>
          <a:p>
            <a:fld id="{F6CAEE5F-77B4-2B4E-B6AA-19CCCA6B3038}" type="datetime1">
              <a:rPr lang="nb-NO" smtClean="0"/>
              <a:t>23.04.2024</a:t>
            </a:fld>
            <a:endParaRPr lang="nb-NO"/>
          </a:p>
        </p:txBody>
      </p:sp>
      <p:sp>
        <p:nvSpPr>
          <p:cNvPr id="8" name="Footer Placeholder 7">
            <a:extLst>
              <a:ext uri="{FF2B5EF4-FFF2-40B4-BE49-F238E27FC236}">
                <a16:creationId xmlns:a16="http://schemas.microsoft.com/office/drawing/2014/main" id="{A79CB179-9D62-139D-7C8E-851082E2EBB8}"/>
              </a:ext>
            </a:extLst>
          </p:cNvPr>
          <p:cNvSpPr>
            <a:spLocks noGrp="1"/>
          </p:cNvSpPr>
          <p:nvPr>
            <p:ph type="ftr" sz="quarter" idx="11"/>
          </p:nvPr>
        </p:nvSpPr>
        <p:spPr>
          <a:xfrm>
            <a:off x="683239" y="6308724"/>
            <a:ext cx="7573349" cy="261903"/>
          </a:xfrm>
        </p:spPr>
        <p:txBody>
          <a:bodyPr/>
          <a:lstStyle/>
          <a:p>
            <a:r>
              <a:rPr lang="nb-NO"/>
              <a:t> Helsedirektoratet</a:t>
            </a:r>
          </a:p>
        </p:txBody>
      </p:sp>
      <p:sp>
        <p:nvSpPr>
          <p:cNvPr id="9" name="Slide Number Placeholder 8">
            <a:extLst>
              <a:ext uri="{FF2B5EF4-FFF2-40B4-BE49-F238E27FC236}">
                <a16:creationId xmlns:a16="http://schemas.microsoft.com/office/drawing/2014/main" id="{9B26D10C-20F9-0B85-6215-8C6C536A3ABE}"/>
              </a:ext>
            </a:extLst>
          </p:cNvPr>
          <p:cNvSpPr>
            <a:spLocks noGrp="1"/>
          </p:cNvSpPr>
          <p:nvPr>
            <p:ph type="sldNum" sz="quarter" idx="12"/>
          </p:nvPr>
        </p:nvSpPr>
        <p:spPr/>
        <p:txBody>
          <a:bodyPr/>
          <a:lstStyle/>
          <a:p>
            <a:fld id="{341FD356-1CC0-514B-B5D9-F98600AAE6F5}" type="slidenum">
              <a:rPr lang="nb-NO" smtClean="0"/>
              <a:t>‹#›</a:t>
            </a:fld>
            <a:endParaRPr lang="nb-NO"/>
          </a:p>
        </p:txBody>
      </p:sp>
      <p:sp>
        <p:nvSpPr>
          <p:cNvPr id="10" name="Text Placeholder 2">
            <a:extLst>
              <a:ext uri="{FF2B5EF4-FFF2-40B4-BE49-F238E27FC236}">
                <a16:creationId xmlns:a16="http://schemas.microsoft.com/office/drawing/2014/main" id="{885EAB28-73FB-15AD-8FFA-850775457B5F}"/>
              </a:ext>
            </a:extLst>
          </p:cNvPr>
          <p:cNvSpPr>
            <a:spLocks noGrp="1"/>
          </p:cNvSpPr>
          <p:nvPr>
            <p:ph type="body" idx="13"/>
          </p:nvPr>
        </p:nvSpPr>
        <p:spPr>
          <a:xfrm>
            <a:off x="4314016" y="1952624"/>
            <a:ext cx="3593358" cy="640800"/>
          </a:xfrm>
        </p:spPr>
        <p:txBody>
          <a:bodyPr rIns="360000" bIns="0" anchor="ctr" anchorCtr="0">
            <a:normAutofit/>
          </a:bodyPr>
          <a:lstStyle>
            <a:lvl1pPr marL="0" indent="0">
              <a:lnSpc>
                <a:spcPct val="90000"/>
              </a:lnSpc>
              <a:spcBef>
                <a:spcPts val="5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1" name="Content Placeholder 3">
            <a:extLst>
              <a:ext uri="{FF2B5EF4-FFF2-40B4-BE49-F238E27FC236}">
                <a16:creationId xmlns:a16="http://schemas.microsoft.com/office/drawing/2014/main" id="{6714B490-DEDA-F33A-F9B2-0AE24945E319}"/>
              </a:ext>
            </a:extLst>
          </p:cNvPr>
          <p:cNvSpPr>
            <a:spLocks noGrp="1"/>
          </p:cNvSpPr>
          <p:nvPr>
            <p:ph sz="half" idx="14"/>
          </p:nvPr>
        </p:nvSpPr>
        <p:spPr>
          <a:xfrm>
            <a:off x="4314016" y="2682240"/>
            <a:ext cx="3582210" cy="3626485"/>
          </a:xfrm>
        </p:spPr>
        <p:txBody>
          <a:bodyPr rIns="360000"/>
          <a:lstStyle>
            <a:lvl1pPr>
              <a:defRPr sz="2000"/>
            </a:lvl1pPr>
            <a:lvl2pPr>
              <a:defRPr sz="1600"/>
            </a:lvl2pPr>
            <a:lvl3pPr>
              <a:defRPr sz="1600"/>
            </a:lvl3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 name="Round Single Corner of Rectangle 1">
            <a:extLst>
              <a:ext uri="{FF2B5EF4-FFF2-40B4-BE49-F238E27FC236}">
                <a16:creationId xmlns:a16="http://schemas.microsoft.com/office/drawing/2014/main" id="{85EC7A2A-6FEC-E88F-D89C-03CC8AADFEFB}"/>
              </a:ext>
            </a:extLst>
          </p:cNvPr>
          <p:cNvSpPr/>
          <p:nvPr userDrawn="1"/>
        </p:nvSpPr>
        <p:spPr>
          <a:xfrm flipV="1">
            <a:off x="0" y="-1"/>
            <a:ext cx="12192000" cy="1665289"/>
          </a:xfrm>
          <a:prstGeom prst="round1Rect">
            <a:avLst>
              <a:gd name="adj" fmla="val 4168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itle 1">
            <a:extLst>
              <a:ext uri="{FF2B5EF4-FFF2-40B4-BE49-F238E27FC236}">
                <a16:creationId xmlns:a16="http://schemas.microsoft.com/office/drawing/2014/main" id="{E09B91F4-A71E-1242-AFF2-05F4332E49C8}"/>
              </a:ext>
            </a:extLst>
          </p:cNvPr>
          <p:cNvSpPr>
            <a:spLocks noGrp="1"/>
          </p:cNvSpPr>
          <p:nvPr>
            <p:ph type="title"/>
          </p:nvPr>
        </p:nvSpPr>
        <p:spPr>
          <a:xfrm>
            <a:off x="695325" y="620712"/>
            <a:ext cx="10801348" cy="1044576"/>
          </a:xfrm>
        </p:spPr>
        <p:txBody>
          <a:bodyPr anchor="ctr" anchorCtr="0">
            <a:normAutofit/>
          </a:bodyPr>
          <a:lstStyle>
            <a:lvl1pPr>
              <a:defRPr sz="3600"/>
            </a:lvl1pPr>
          </a:lstStyle>
          <a:p>
            <a:r>
              <a:rPr lang="nb-NO"/>
              <a:t>Klikk for å redigere tittelstil</a:t>
            </a:r>
          </a:p>
        </p:txBody>
      </p:sp>
      <p:sp>
        <p:nvSpPr>
          <p:cNvPr id="12" name="Round Single Corner of Rectangle 11">
            <a:extLst>
              <a:ext uri="{FF2B5EF4-FFF2-40B4-BE49-F238E27FC236}">
                <a16:creationId xmlns:a16="http://schemas.microsoft.com/office/drawing/2014/main" id="{CF2E3A63-FB9F-78DB-06E7-E43535D2E3FA}"/>
              </a:ext>
            </a:extLst>
          </p:cNvPr>
          <p:cNvSpPr/>
          <p:nvPr userDrawn="1"/>
        </p:nvSpPr>
        <p:spPr>
          <a:xfrm flipH="1">
            <a:off x="712743" y="332609"/>
            <a:ext cx="270000" cy="90000"/>
          </a:xfrm>
          <a:prstGeom prst="round1Rect">
            <a:avLst>
              <a:gd name="adj" fmla="val 448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21595575"/>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un tittel, maks bred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FD6B9E7-B6FB-087E-FC82-BD56A087DB1D}"/>
              </a:ext>
            </a:extLst>
          </p:cNvPr>
          <p:cNvSpPr>
            <a:spLocks noGrp="1"/>
          </p:cNvSpPr>
          <p:nvPr>
            <p:ph type="dt" sz="half" idx="10"/>
          </p:nvPr>
        </p:nvSpPr>
        <p:spPr/>
        <p:txBody>
          <a:bodyPr/>
          <a:lstStyle/>
          <a:p>
            <a:fld id="{F3FC0058-AC6E-0F4B-9629-C7CE1E5A692C}" type="datetime1">
              <a:rPr lang="nb-NO" smtClean="0"/>
              <a:t>23.04.2024</a:t>
            </a:fld>
            <a:endParaRPr lang="nb-NO"/>
          </a:p>
        </p:txBody>
      </p:sp>
      <p:sp>
        <p:nvSpPr>
          <p:cNvPr id="4" name="Footer Placeholder 3">
            <a:extLst>
              <a:ext uri="{FF2B5EF4-FFF2-40B4-BE49-F238E27FC236}">
                <a16:creationId xmlns:a16="http://schemas.microsoft.com/office/drawing/2014/main" id="{48582882-1AFD-8368-DC25-8BE3A36837D9}"/>
              </a:ext>
            </a:extLst>
          </p:cNvPr>
          <p:cNvSpPr>
            <a:spLocks noGrp="1"/>
          </p:cNvSpPr>
          <p:nvPr>
            <p:ph type="ftr" sz="quarter" idx="11"/>
          </p:nvPr>
        </p:nvSpPr>
        <p:spPr/>
        <p:txBody>
          <a:bodyPr/>
          <a:lstStyle/>
          <a:p>
            <a:r>
              <a:rPr lang="nb-NO"/>
              <a:t> Helsedirektoratet</a:t>
            </a:r>
          </a:p>
        </p:txBody>
      </p:sp>
      <p:sp>
        <p:nvSpPr>
          <p:cNvPr id="5" name="Slide Number Placeholder 4">
            <a:extLst>
              <a:ext uri="{FF2B5EF4-FFF2-40B4-BE49-F238E27FC236}">
                <a16:creationId xmlns:a16="http://schemas.microsoft.com/office/drawing/2014/main" id="{9A5A7056-BE92-285B-A069-416591C481BB}"/>
              </a:ext>
            </a:extLst>
          </p:cNvPr>
          <p:cNvSpPr>
            <a:spLocks noGrp="1"/>
          </p:cNvSpPr>
          <p:nvPr>
            <p:ph type="sldNum" sz="quarter" idx="12"/>
          </p:nvPr>
        </p:nvSpPr>
        <p:spPr/>
        <p:txBody>
          <a:bodyPr/>
          <a:lstStyle/>
          <a:p>
            <a:fld id="{341FD356-1CC0-514B-B5D9-F98600AAE6F5}" type="slidenum">
              <a:rPr lang="nb-NO" smtClean="0"/>
              <a:pPr/>
              <a:t>‹#›</a:t>
            </a:fld>
            <a:endParaRPr lang="nb-NO"/>
          </a:p>
        </p:txBody>
      </p:sp>
      <p:sp>
        <p:nvSpPr>
          <p:cNvPr id="2" name="Round Single Corner of Rectangle 1">
            <a:extLst>
              <a:ext uri="{FF2B5EF4-FFF2-40B4-BE49-F238E27FC236}">
                <a16:creationId xmlns:a16="http://schemas.microsoft.com/office/drawing/2014/main" id="{1C7C3D87-31D4-1940-FAAD-D6020110753B}"/>
              </a:ext>
            </a:extLst>
          </p:cNvPr>
          <p:cNvSpPr/>
          <p:nvPr userDrawn="1"/>
        </p:nvSpPr>
        <p:spPr>
          <a:xfrm flipV="1">
            <a:off x="0" y="-3"/>
            <a:ext cx="12192000" cy="1339853"/>
          </a:xfrm>
          <a:prstGeom prst="round1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itle 1">
            <a:extLst>
              <a:ext uri="{FF2B5EF4-FFF2-40B4-BE49-F238E27FC236}">
                <a16:creationId xmlns:a16="http://schemas.microsoft.com/office/drawing/2014/main" id="{7296FA03-4104-E6B2-DA19-35423F251A6C}"/>
              </a:ext>
            </a:extLst>
          </p:cNvPr>
          <p:cNvSpPr>
            <a:spLocks noGrp="1"/>
          </p:cNvSpPr>
          <p:nvPr>
            <p:ph type="title"/>
          </p:nvPr>
        </p:nvSpPr>
        <p:spPr>
          <a:xfrm>
            <a:off x="344036" y="620713"/>
            <a:ext cx="11513001" cy="694280"/>
          </a:xfrm>
        </p:spPr>
        <p:txBody>
          <a:bodyPr anchor="ctr" anchorCtr="0">
            <a:normAutofit/>
          </a:bodyPr>
          <a:lstStyle>
            <a:lvl1pPr>
              <a:lnSpc>
                <a:spcPct val="80000"/>
              </a:lnSpc>
              <a:defRPr sz="3600"/>
            </a:lvl1pPr>
          </a:lstStyle>
          <a:p>
            <a:r>
              <a:rPr lang="nb-NO"/>
              <a:t>Klikk for å redigere tittelstil</a:t>
            </a:r>
          </a:p>
        </p:txBody>
      </p:sp>
      <p:sp>
        <p:nvSpPr>
          <p:cNvPr id="9" name="Round Single Corner of Rectangle 8">
            <a:extLst>
              <a:ext uri="{FF2B5EF4-FFF2-40B4-BE49-F238E27FC236}">
                <a16:creationId xmlns:a16="http://schemas.microsoft.com/office/drawing/2014/main" id="{6ED3F43F-A517-4877-5613-0B026E9574D2}"/>
              </a:ext>
            </a:extLst>
          </p:cNvPr>
          <p:cNvSpPr/>
          <p:nvPr userDrawn="1"/>
        </p:nvSpPr>
        <p:spPr>
          <a:xfrm flipH="1">
            <a:off x="344036" y="335314"/>
            <a:ext cx="270000" cy="90000"/>
          </a:xfrm>
          <a:prstGeom prst="round1Rect">
            <a:avLst>
              <a:gd name="adj" fmla="val 448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80214145"/>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96377E-9BCD-9C71-7D7B-E651B21FE795}"/>
              </a:ext>
            </a:extLst>
          </p:cNvPr>
          <p:cNvSpPr>
            <a:spLocks noGrp="1"/>
          </p:cNvSpPr>
          <p:nvPr>
            <p:ph type="title"/>
          </p:nvPr>
        </p:nvSpPr>
        <p:spPr>
          <a:xfrm>
            <a:off x="695271" y="620713"/>
            <a:ext cx="10801404" cy="1044575"/>
          </a:xfrm>
          <a:prstGeom prst="rect">
            <a:avLst/>
          </a:prstGeom>
        </p:spPr>
        <p:txBody>
          <a:bodyPr vert="horz" lIns="0" tIns="0" rIns="0" bIns="0" rtlCol="0" anchor="b" anchorCtr="0">
            <a:normAutofit/>
          </a:bodyPr>
          <a:lstStyle/>
          <a:p>
            <a:r>
              <a:rPr lang="nb-NO"/>
              <a:t>Klikk for å redigere tittelstil</a:t>
            </a:r>
          </a:p>
        </p:txBody>
      </p:sp>
      <p:sp>
        <p:nvSpPr>
          <p:cNvPr id="3" name="Text Placeholder 2">
            <a:extLst>
              <a:ext uri="{FF2B5EF4-FFF2-40B4-BE49-F238E27FC236}">
                <a16:creationId xmlns:a16="http://schemas.microsoft.com/office/drawing/2014/main" id="{8E90BB8E-72F1-6DCB-E97A-20087088A3F0}"/>
              </a:ext>
            </a:extLst>
          </p:cNvPr>
          <p:cNvSpPr>
            <a:spLocks noGrp="1"/>
          </p:cNvSpPr>
          <p:nvPr>
            <p:ph type="body" idx="1"/>
          </p:nvPr>
        </p:nvSpPr>
        <p:spPr>
          <a:xfrm>
            <a:off x="695325" y="1952624"/>
            <a:ext cx="10802770" cy="435610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a:extLst>
              <a:ext uri="{FF2B5EF4-FFF2-40B4-BE49-F238E27FC236}">
                <a16:creationId xmlns:a16="http://schemas.microsoft.com/office/drawing/2014/main" id="{17ABEE82-67D0-8500-8B50-44E3E88AC591}"/>
              </a:ext>
            </a:extLst>
          </p:cNvPr>
          <p:cNvSpPr>
            <a:spLocks noGrp="1"/>
          </p:cNvSpPr>
          <p:nvPr>
            <p:ph type="dt" sz="half" idx="2"/>
          </p:nvPr>
        </p:nvSpPr>
        <p:spPr>
          <a:xfrm>
            <a:off x="8975725" y="6308724"/>
            <a:ext cx="1441450" cy="244800"/>
          </a:xfrm>
          <a:prstGeom prst="rect">
            <a:avLst/>
          </a:prstGeom>
        </p:spPr>
        <p:txBody>
          <a:bodyPr vert="horz" lIns="0" tIns="0" rIns="0" bIns="0" rtlCol="0" anchor="b" anchorCtr="0"/>
          <a:lstStyle>
            <a:lvl1pPr algn="r">
              <a:defRPr sz="90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fld id="{22742622-83CF-2848-8017-4CB10F0FAE0A}" type="datetime1">
              <a:rPr lang="nb-NO" smtClean="0"/>
              <a:t>23.04.2024</a:t>
            </a:fld>
            <a:endParaRPr lang="nb-NO"/>
          </a:p>
        </p:txBody>
      </p:sp>
      <p:sp>
        <p:nvSpPr>
          <p:cNvPr id="5" name="Footer Placeholder 4">
            <a:extLst>
              <a:ext uri="{FF2B5EF4-FFF2-40B4-BE49-F238E27FC236}">
                <a16:creationId xmlns:a16="http://schemas.microsoft.com/office/drawing/2014/main" id="{E849AC1F-52BA-7486-B3F5-084EE7EC2FD7}"/>
              </a:ext>
            </a:extLst>
          </p:cNvPr>
          <p:cNvSpPr>
            <a:spLocks noGrp="1"/>
          </p:cNvSpPr>
          <p:nvPr>
            <p:ph type="ftr" sz="quarter" idx="3"/>
          </p:nvPr>
        </p:nvSpPr>
        <p:spPr>
          <a:xfrm>
            <a:off x="695325" y="6308725"/>
            <a:ext cx="7561263" cy="244800"/>
          </a:xfrm>
          <a:prstGeom prst="rect">
            <a:avLst/>
          </a:prstGeom>
        </p:spPr>
        <p:txBody>
          <a:bodyPr vert="horz" lIns="0" tIns="0" rIns="0" bIns="0" rtlCol="0" anchor="b" anchorCtr="0"/>
          <a:lstStyle>
            <a:lvl1pPr algn="l">
              <a:defRPr sz="90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r>
              <a:rPr lang="nb-NO"/>
              <a:t> Helsedirektoratet</a:t>
            </a:r>
          </a:p>
        </p:txBody>
      </p:sp>
      <p:sp>
        <p:nvSpPr>
          <p:cNvPr id="6" name="Slide Number Placeholder 5">
            <a:extLst>
              <a:ext uri="{FF2B5EF4-FFF2-40B4-BE49-F238E27FC236}">
                <a16:creationId xmlns:a16="http://schemas.microsoft.com/office/drawing/2014/main" id="{666D9266-D53E-DABB-1517-5C48E7C9A8AA}"/>
              </a:ext>
            </a:extLst>
          </p:cNvPr>
          <p:cNvSpPr>
            <a:spLocks noGrp="1"/>
          </p:cNvSpPr>
          <p:nvPr>
            <p:ph type="sldNum" sz="quarter" idx="4"/>
          </p:nvPr>
        </p:nvSpPr>
        <p:spPr>
          <a:xfrm>
            <a:off x="10417175" y="6308724"/>
            <a:ext cx="1079500" cy="244800"/>
          </a:xfrm>
          <a:prstGeom prst="rect">
            <a:avLst/>
          </a:prstGeom>
        </p:spPr>
        <p:txBody>
          <a:bodyPr vert="horz" lIns="0" tIns="0" rIns="0" bIns="0" rtlCol="0" anchor="b" anchorCtr="0"/>
          <a:lstStyle>
            <a:lvl1pPr algn="r">
              <a:defRPr sz="900" b="1">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fld id="{341FD356-1CC0-514B-B5D9-F98600AAE6F5}" type="slidenum">
              <a:rPr lang="nb-NO" smtClean="0"/>
              <a:pPr/>
              <a:t>‹#›</a:t>
            </a:fld>
            <a:endParaRPr lang="nb-NO"/>
          </a:p>
        </p:txBody>
      </p:sp>
    </p:spTree>
    <p:extLst>
      <p:ext uri="{BB962C8B-B14F-4D97-AF65-F5344CB8AC3E}">
        <p14:creationId xmlns:p14="http://schemas.microsoft.com/office/powerpoint/2010/main" val="2628544871"/>
      </p:ext>
    </p:extLst>
  </p:cSld>
  <p:clrMap bg1="lt1" tx1="dk1" bg2="lt2" tx2="dk2" accent1="accent1" accent2="accent2" accent3="accent3" accent4="accent4" accent5="accent5" accent6="accent6" hlink="hlink" folHlink="folHlink"/>
  <p:sldLayoutIdLst>
    <p:sldLayoutId id="2147483682" r:id="rId1"/>
    <p:sldLayoutId id="2147483690" r:id="rId2"/>
    <p:sldLayoutId id="2147483691" r:id="rId3"/>
    <p:sldLayoutId id="2147483692" r:id="rId4"/>
    <p:sldLayoutId id="2147483652" r:id="rId5"/>
    <p:sldLayoutId id="2147483653" r:id="rId6"/>
    <p:sldLayoutId id="2147483662" r:id="rId7"/>
    <p:sldLayoutId id="2147483663" r:id="rId8"/>
    <p:sldLayoutId id="2147483693" r:id="rId9"/>
    <p:sldLayoutId id="2147483694" r:id="rId10"/>
    <p:sldLayoutId id="2147483696" r:id="rId11"/>
    <p:sldLayoutId id="2147483686" r:id="rId12"/>
    <p:sldLayoutId id="2147483687" r:id="rId13"/>
    <p:sldLayoutId id="2147483664" r:id="rId14"/>
    <p:sldLayoutId id="2147483673" r:id="rId15"/>
    <p:sldLayoutId id="2147483668" r:id="rId16"/>
    <p:sldLayoutId id="2147483674" r:id="rId17"/>
    <p:sldLayoutId id="2147483675" r:id="rId18"/>
    <p:sldLayoutId id="2147483676" r:id="rId19"/>
    <p:sldLayoutId id="2147483695" r:id="rId20"/>
    <p:sldLayoutId id="2147483697" r:id="rId21"/>
  </p:sldLayoutIdLst>
  <p:hf hdr="0"/>
  <p:txStyles>
    <p:titleStyle>
      <a:lvl1pPr algn="l" defTabSz="914400" rtl="0" eaLnBrk="1" latinLnBrk="0" hangingPunct="1">
        <a:lnSpc>
          <a:spcPct val="100000"/>
        </a:lnSpc>
        <a:spcBef>
          <a:spcPct val="0"/>
        </a:spcBef>
        <a:buNone/>
        <a:defRPr sz="3600" b="1" kern="1200" baseline="0">
          <a:solidFill>
            <a:schemeClr val="accent2"/>
          </a:solidFill>
          <a:latin typeface="Roboto" panose="02000000000000000000" pitchFamily="2" charset="0"/>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1pPr>
      <a:lvl2pPr marL="504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2pPr>
      <a:lvl3pPr marL="720000" indent="-228600" algn="l" defTabSz="914400" rtl="0" eaLnBrk="1" latinLnBrk="0" hangingPunct="1">
        <a:lnSpc>
          <a:spcPct val="130000"/>
        </a:lnSpc>
        <a:spcBef>
          <a:spcPts val="500"/>
        </a:spcBef>
        <a:buFont typeface="Arial" panose="020B0604020202020204" pitchFamily="34" charset="0"/>
        <a:buChar char="•"/>
        <a:defRPr sz="1800" kern="1200">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3pPr>
      <a:lvl4pPr marL="936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4pPr>
      <a:lvl5pPr marL="1152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11" userDrawn="1">
          <p15:clr>
            <a:srgbClr val="F26B43"/>
          </p15:clr>
        </p15:guide>
        <p15:guide id="4" orient="horz" pos="3974" userDrawn="1">
          <p15:clr>
            <a:srgbClr val="F26B43"/>
          </p15:clr>
        </p15:guide>
        <p15:guide id="5" orient="horz" pos="1049" userDrawn="1">
          <p15:clr>
            <a:srgbClr val="F26B43"/>
          </p15:clr>
        </p15:guide>
        <p15:guide id="6" pos="7469" userDrawn="1">
          <p15:clr>
            <a:srgbClr val="F26B43"/>
          </p15:clr>
        </p15:guide>
        <p15:guide id="7" pos="1572" userDrawn="1">
          <p15:clr>
            <a:srgbClr val="F26B43"/>
          </p15:clr>
        </p15:guide>
        <p15:guide id="8" pos="5654" userDrawn="1">
          <p15:clr>
            <a:srgbClr val="F26B43"/>
          </p15:clr>
        </p15:guide>
        <p15:guide id="9" pos="1118" userDrawn="1">
          <p15:clr>
            <a:srgbClr val="F26B43"/>
          </p15:clr>
        </p15:guide>
        <p15:guide id="10" pos="3386" userDrawn="1">
          <p15:clr>
            <a:srgbClr val="F26B43"/>
          </p15:clr>
        </p15:guide>
        <p15:guide id="11" pos="6562" userDrawn="1">
          <p15:clr>
            <a:srgbClr val="F26B43"/>
          </p15:clr>
        </p15:guide>
        <p15:guide id="12" pos="4747" userDrawn="1">
          <p15:clr>
            <a:srgbClr val="F26B43"/>
          </p15:clr>
        </p15:guide>
        <p15:guide id="13" pos="665" userDrawn="1">
          <p15:clr>
            <a:srgbClr val="F26B43"/>
          </p15:clr>
        </p15:guide>
        <p15:guide id="14" pos="6992" userDrawn="1">
          <p15:clr>
            <a:srgbClr val="F26B43"/>
          </p15:clr>
        </p15:guide>
        <p15:guide id="15" pos="6108" userDrawn="1">
          <p15:clr>
            <a:srgbClr val="F26B43"/>
          </p15:clr>
        </p15:guide>
        <p15:guide id="16" pos="5201" userDrawn="1">
          <p15:clr>
            <a:srgbClr val="F26B43"/>
          </p15:clr>
        </p15:guide>
        <p15:guide id="17" pos="4294" userDrawn="1">
          <p15:clr>
            <a:srgbClr val="F26B43"/>
          </p15:clr>
        </p15:guide>
        <p15:guide id="18" pos="2933" userDrawn="1">
          <p15:clr>
            <a:srgbClr val="F26B43"/>
          </p15:clr>
        </p15:guide>
        <p15:guide id="19" pos="2479" userDrawn="1">
          <p15:clr>
            <a:srgbClr val="F26B43"/>
          </p15:clr>
        </p15:guide>
        <p15:guide id="20" pos="2026" userDrawn="1">
          <p15:clr>
            <a:srgbClr val="F26B43"/>
          </p15:clr>
        </p15:guide>
        <p15:guide id="21" pos="438" userDrawn="1">
          <p15:clr>
            <a:srgbClr val="F26B43"/>
          </p15:clr>
        </p15:guide>
        <p15:guide id="22" pos="7242" userDrawn="1">
          <p15:clr>
            <a:srgbClr val="F26B43"/>
          </p15:clr>
        </p15:guide>
        <p15:guide id="23" orient="horz" pos="210" userDrawn="1">
          <p15:clr>
            <a:srgbClr val="F26B43"/>
          </p15:clr>
        </p15:guide>
        <p15:guide id="24" orient="horz" pos="4110" userDrawn="1">
          <p15:clr>
            <a:srgbClr val="F26B43"/>
          </p15:clr>
        </p15:guide>
        <p15:guide id="25" orient="horz" pos="1230" userDrawn="1">
          <p15:clr>
            <a:srgbClr val="F26B43"/>
          </p15:clr>
        </p15:guide>
        <p15:guide id="26" orient="horz" pos="39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helsedirektoratet.no/retningslinjer/svangerskapsomsorgen"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hyperlink" Target="mailto:ammekyndig@helsedir.no" TargetMode="External"/><Relationship Id="rId4" Type="http://schemas.openxmlformats.org/officeDocument/2006/relationships/hyperlink" Target="http://s.ntnu.no/a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xml"/><Relationship Id="rId1" Type="http://schemas.openxmlformats.org/officeDocument/2006/relationships/video" Target="https://www.youtube.com/embed/UPnBqZ0UYi8?start=11&amp;feature=oembed" TargetMode="Externa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video" Target="https://www.youtube.com/embed/ihPv156OVRQ?feature=oembed" TargetMode="Externa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video" Target="https://www.youtube.com/embed/Gtl8PylgbXQ?feature=oembed" TargetMode="Externa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1.xml"/><Relationship Id="rId1" Type="http://schemas.openxmlformats.org/officeDocument/2006/relationships/video" Target="https://www.youtube.com/embed/SZcWz4Cc4G8?feature=oembed" TargetMode="Externa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video" Target="https://www.youtube.com/embed/iclmUrY78Z8?feature=oembed" TargetMode="Externa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xml"/><Relationship Id="rId1" Type="http://schemas.openxmlformats.org/officeDocument/2006/relationships/video" Target="https://www.youtube.com/embed/gwZvIWCqgqY?feature=oembed" TargetMode="Externa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video" Target="https://www.youtube.com/embed/GR6BdzQ886k?feature=oembed" TargetMode="Externa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hyperlink" Target="https://lub.no/getfile.php/1310551-1701346076/Materiell/Brosjyrer/Trygt%20sovemilj&#248;/LUB_Trygt_sovemilj&#248;_WEB_enkeltsider.pdf"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hyperlink" Target="https://www.fhi.no/contentassets/520b19ca5e6c4e1d8fd99f1399e52d9c/skjema-gar-ammingen-bra_modre.pdf"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8.xml"/><Relationship Id="rId5" Type="http://schemas.openxmlformats.org/officeDocument/2006/relationships/image" Target="../media/image54.jpe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www.helsenorge.no/spedbarnsmat" TargetMode="External"/><Relationship Id="rId7"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hyperlink" Target="https://ammehjelpen.no/" TargetMode="External"/><Relationship Id="rId4" Type="http://schemas.openxmlformats.org/officeDocument/2006/relationships/hyperlink" Target="Tryggmammamedisin.no" TargetMode="External"/><Relationship Id="rId9"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8" Type="http://schemas.openxmlformats.org/officeDocument/2006/relationships/hyperlink" Target="https://www.sst.dk/-/media/Udgivelser/2018/Amning-h%C3%A5ndbog-for-sundhedspersonale.ashx" TargetMode="External"/><Relationship Id="rId3" Type="http://schemas.openxmlformats.org/officeDocument/2006/relationships/hyperlink" Target="https://www.fhi.no/ml/amming-og-morsmelk/mor-barn-vennlig-standard/mor-barn-vennlig-sykehus/" TargetMode="External"/><Relationship Id="rId7" Type="http://schemas.openxmlformats.org/officeDocument/2006/relationships/hyperlink" Target="https://doi.org/10.1002/14651858.CD003519.pub4" TargetMode="External"/><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hyperlink" Target="https://pubmed.ncbi.nlm.nih.gov/31184521/" TargetMode="External"/><Relationship Id="rId11" Type="http://schemas.openxmlformats.org/officeDocument/2006/relationships/hyperlink" Target="https://apps.who.int/iris/handle/10665/272943" TargetMode="External"/><Relationship Id="rId5" Type="http://schemas.openxmlformats.org/officeDocument/2006/relationships/hyperlink" Target="https://lub.no/om-barnedod/krybbedod/forebygging-av-krybbedod/la-barnet-sove-i-egen-seng/sorg-for-forsvarlig-samsoving" TargetMode="External"/><Relationship Id="rId10" Type="http://schemas.openxmlformats.org/officeDocument/2006/relationships/hyperlink" Target="https://www.who.int/health-topics/breastfeeding#tab=tab_2" TargetMode="External"/><Relationship Id="rId4" Type="http://schemas.openxmlformats.org/officeDocument/2006/relationships/hyperlink" Target="https://www.helsedirektoratet.no/retningslinjer/spedbarnsernaering" TargetMode="External"/><Relationship Id="rId9" Type="http://schemas.openxmlformats.org/officeDocument/2006/relationships/hyperlink" Target="https://pubmed.ncbi.nlm.nih.gov/26869575/"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C7BF91-54EA-6CA8-DC37-FDE8331089BD}"/>
              </a:ext>
            </a:extLst>
          </p:cNvPr>
          <p:cNvSpPr>
            <a:spLocks noGrp="1"/>
          </p:cNvSpPr>
          <p:nvPr>
            <p:ph type="title"/>
          </p:nvPr>
        </p:nvSpPr>
        <p:spPr/>
        <p:txBody>
          <a:bodyPr/>
          <a:lstStyle/>
          <a:p>
            <a:r>
              <a:rPr lang="nb-NO">
                <a:solidFill>
                  <a:srgbClr val="035169"/>
                </a:solidFill>
                <a:latin typeface="Roboto"/>
                <a:ea typeface="Roboto"/>
                <a:cs typeface="Roboto"/>
              </a:rPr>
              <a:t>Informasjon til kursholdere </a:t>
            </a:r>
            <a:endParaRPr lang="en-US"/>
          </a:p>
        </p:txBody>
      </p:sp>
      <p:sp>
        <p:nvSpPr>
          <p:cNvPr id="5" name="Plassholder for lysbildenummer 4">
            <a:extLst>
              <a:ext uri="{FF2B5EF4-FFF2-40B4-BE49-F238E27FC236}">
                <a16:creationId xmlns:a16="http://schemas.microsoft.com/office/drawing/2014/main" id="{6F463AA3-8F3E-C606-0355-B6D8BD8012C8}"/>
              </a:ext>
            </a:extLst>
          </p:cNvPr>
          <p:cNvSpPr>
            <a:spLocks noGrp="1"/>
          </p:cNvSpPr>
          <p:nvPr>
            <p:ph type="sldNum" sz="quarter" idx="12"/>
          </p:nvPr>
        </p:nvSpPr>
        <p:spPr/>
        <p:txBody>
          <a:bodyPr/>
          <a:lstStyle/>
          <a:p>
            <a:fld id="{341FD356-1CC0-514B-B5D9-F98600AAE6F5}" type="slidenum">
              <a:rPr lang="nb-NO" smtClean="0"/>
              <a:pPr/>
              <a:t>1</a:t>
            </a:fld>
            <a:endParaRPr lang="nb-NO"/>
          </a:p>
        </p:txBody>
      </p:sp>
      <p:sp>
        <p:nvSpPr>
          <p:cNvPr id="6" name="Plassholder for innhold 5">
            <a:extLst>
              <a:ext uri="{FF2B5EF4-FFF2-40B4-BE49-F238E27FC236}">
                <a16:creationId xmlns:a16="http://schemas.microsoft.com/office/drawing/2014/main" id="{80E18856-AE8E-4E0D-0404-B1EA656A304B}"/>
              </a:ext>
            </a:extLst>
          </p:cNvPr>
          <p:cNvSpPr>
            <a:spLocks noGrp="1"/>
          </p:cNvSpPr>
          <p:nvPr>
            <p:ph sz="quarter" idx="13"/>
          </p:nvPr>
        </p:nvSpPr>
        <p:spPr>
          <a:xfrm>
            <a:off x="208723" y="1793632"/>
            <a:ext cx="11827564" cy="4759892"/>
          </a:xfrm>
        </p:spPr>
        <p:txBody>
          <a:bodyPr vert="horz" lIns="0" tIns="0" rIns="0" bIns="0" rtlCol="0" anchor="t">
            <a:normAutofit/>
          </a:bodyPr>
          <a:lstStyle/>
          <a:p>
            <a:pPr marL="0" indent="0" fontAlgn="base">
              <a:lnSpc>
                <a:spcPct val="90000"/>
              </a:lnSpc>
              <a:buNone/>
            </a:pPr>
            <a:r>
              <a:rPr lang="nb-NO" sz="1600">
                <a:latin typeface="Roboto"/>
                <a:ea typeface="Roboto"/>
                <a:cs typeface="Calibri"/>
              </a:rPr>
              <a:t>Alle gravide kvinner må få grunnleggende informasjon om amming for å kunne gjøre et informert valg. Ammeveiledningen må gis individuelt med utgangspunkt i den gravides kunnskap, kulturell bakgrunn og eventuelt tidligere ammeerfaring. </a:t>
            </a:r>
          </a:p>
          <a:p>
            <a:pPr marL="0" indent="0">
              <a:lnSpc>
                <a:spcPct val="90000"/>
              </a:lnSpc>
              <a:buNone/>
            </a:pPr>
            <a:r>
              <a:rPr lang="nb-NO" sz="1600">
                <a:latin typeface="Roboto"/>
                <a:ea typeface="Roboto"/>
                <a:cs typeface="Calibri"/>
              </a:rPr>
              <a:t>Fastlege og jordmor er primære ansvarspersoner i svangerskapsomsorgen.</a:t>
            </a:r>
            <a:r>
              <a:rPr lang="nb-NO" sz="1600">
                <a:solidFill>
                  <a:srgbClr val="000000"/>
                </a:solidFill>
                <a:latin typeface="Roboto"/>
                <a:ea typeface="Roboto"/>
                <a:cs typeface="Calibri"/>
              </a:rPr>
              <a:t> </a:t>
            </a:r>
            <a:r>
              <a:rPr lang="nb-NO" sz="1600">
                <a:solidFill>
                  <a:srgbClr val="000000"/>
                </a:solidFill>
                <a:latin typeface="Roboto"/>
                <a:ea typeface="Roboto"/>
                <a:cs typeface="Calibri"/>
                <a:hlinkClick r:id="rId3"/>
              </a:rPr>
              <a:t>Nasjonal faglig retningslinje for svangerskapsomsorgen</a:t>
            </a:r>
            <a:r>
              <a:rPr lang="nb-NO" sz="1600">
                <a:solidFill>
                  <a:srgbClr val="000000"/>
                </a:solidFill>
                <a:latin typeface="Roboto"/>
                <a:ea typeface="Roboto"/>
                <a:cs typeface="Calibri"/>
              </a:rPr>
              <a:t> </a:t>
            </a:r>
            <a:r>
              <a:rPr lang="nb-NO" sz="1600">
                <a:latin typeface="Roboto"/>
                <a:ea typeface="Roboto"/>
                <a:cs typeface="Calibri"/>
              </a:rPr>
              <a:t>anbefaler at samtalen om amming bør starte ved første eller andre svangerskapskonsultasjon.</a:t>
            </a:r>
            <a:r>
              <a:rPr lang="nb-NO" sz="1600">
                <a:solidFill>
                  <a:srgbClr val="000000"/>
                </a:solidFill>
                <a:latin typeface="Roboto"/>
                <a:ea typeface="Roboto"/>
                <a:cs typeface="Calibri"/>
              </a:rPr>
              <a:t> </a:t>
            </a:r>
          </a:p>
          <a:p>
            <a:pPr marL="0" indent="0">
              <a:lnSpc>
                <a:spcPct val="90000"/>
              </a:lnSpc>
              <a:buNone/>
            </a:pPr>
            <a:endParaRPr lang="nb-NO" sz="1600">
              <a:solidFill>
                <a:srgbClr val="000000"/>
              </a:solidFill>
              <a:cs typeface="Calibri"/>
            </a:endParaRPr>
          </a:p>
          <a:p>
            <a:pPr marL="0" indent="0">
              <a:lnSpc>
                <a:spcPct val="90000"/>
              </a:lnSpc>
              <a:buNone/>
            </a:pPr>
            <a:r>
              <a:rPr lang="nb-NO" sz="1600" b="1">
                <a:solidFill>
                  <a:srgbClr val="015169"/>
                </a:solidFill>
                <a:latin typeface="Roboto"/>
                <a:ea typeface="Roboto"/>
                <a:cs typeface="Calibri"/>
              </a:rPr>
              <a:t>Generell informasjon om amming kan gis individuelt eller i grupper. </a:t>
            </a:r>
            <a:endParaRPr lang="nb-NO" sz="1600">
              <a:solidFill>
                <a:srgbClr val="015169"/>
              </a:solidFill>
              <a:latin typeface="Roboto"/>
              <a:ea typeface="Roboto"/>
              <a:cs typeface="Calibri"/>
            </a:endParaRPr>
          </a:p>
          <a:p>
            <a:pPr marL="0" indent="0">
              <a:lnSpc>
                <a:spcPct val="90000"/>
              </a:lnSpc>
              <a:spcBef>
                <a:spcPts val="0"/>
              </a:spcBef>
              <a:buNone/>
            </a:pPr>
            <a:r>
              <a:rPr lang="nb-NO" sz="1600">
                <a:latin typeface="Roboto"/>
                <a:ea typeface="Roboto"/>
                <a:cs typeface="Calibri"/>
              </a:rPr>
              <a:t>Ammeskole er en kunnskapsbasert presentasjon til bruk i grupper. Målet med kurset er å sikre ensartet og god informasjon om amming. Kursets innhold dekker grunnleggende informasjon som kommende foreldre bør ha om morsmelk og amming. Vi anbefaler at dere bruker kurset i sin helhet, men dersom dere lokalt gjennomgår noen av temaene på andre tidspunkt, kan dere vurdere å ha mindre fokus på disse under dette kurset. De som har testet kurset har brukt 1,5-2 timer.</a:t>
            </a:r>
          </a:p>
          <a:p>
            <a:pPr marL="0" indent="0">
              <a:lnSpc>
                <a:spcPct val="90000"/>
              </a:lnSpc>
              <a:spcBef>
                <a:spcPts val="0"/>
              </a:spcBef>
              <a:buNone/>
            </a:pPr>
            <a:endParaRPr lang="nb-NO" sz="1600">
              <a:cs typeface="Calibri"/>
            </a:endParaRPr>
          </a:p>
          <a:p>
            <a:pPr marL="285750" indent="-285750">
              <a:lnSpc>
                <a:spcPct val="90000"/>
              </a:lnSpc>
            </a:pPr>
            <a:r>
              <a:rPr lang="nb-NO" sz="1600">
                <a:latin typeface="Roboto"/>
                <a:ea typeface="Roboto"/>
                <a:cs typeface="Calibri"/>
              </a:rPr>
              <a:t>Forutsetning for å holde dette kurset er at kursholder har gjennomført</a:t>
            </a:r>
            <a:r>
              <a:rPr lang="nb-NO" sz="1600">
                <a:solidFill>
                  <a:srgbClr val="000000"/>
                </a:solidFill>
                <a:latin typeface="Roboto"/>
                <a:ea typeface="Roboto"/>
                <a:cs typeface="Calibri"/>
              </a:rPr>
              <a:t> </a:t>
            </a:r>
            <a:r>
              <a:rPr lang="nb-NO" sz="1600">
                <a:solidFill>
                  <a:srgbClr val="000000"/>
                </a:solidFill>
                <a:latin typeface="Roboto"/>
                <a:ea typeface="Roboto"/>
                <a:cs typeface="Calibri"/>
                <a:hlinkClick r:id="rId4"/>
              </a:rPr>
              <a:t>AmmE-læring.</a:t>
            </a:r>
            <a:endParaRPr lang="nb-NO" sz="1600">
              <a:solidFill>
                <a:srgbClr val="000000"/>
              </a:solidFill>
              <a:latin typeface="Roboto"/>
              <a:ea typeface="Roboto"/>
              <a:cs typeface="Calibri"/>
            </a:endParaRPr>
          </a:p>
          <a:p>
            <a:pPr marL="285750" indent="-285750">
              <a:lnSpc>
                <a:spcPct val="90000"/>
              </a:lnSpc>
            </a:pPr>
            <a:r>
              <a:rPr lang="nb-NO" sz="1600">
                <a:latin typeface="Roboto"/>
                <a:ea typeface="Roboto"/>
                <a:cs typeface="Calibri"/>
              </a:rPr>
              <a:t>Notatene til lysbildene er ment som veiledning for hva som kan gjennomgås under presentasjonen</a:t>
            </a:r>
          </a:p>
          <a:p>
            <a:pPr marL="285750" indent="-285750">
              <a:lnSpc>
                <a:spcPct val="90000"/>
              </a:lnSpc>
            </a:pPr>
            <a:r>
              <a:rPr lang="nb-NO" sz="1600">
                <a:latin typeface="Roboto"/>
                <a:ea typeface="Roboto"/>
                <a:cs typeface="Calibri"/>
              </a:rPr>
              <a:t>Merk at bildene i presentasjonen ikke kan brukes fritt, da det er avtaler og rettigheter knyttet til dem</a:t>
            </a:r>
          </a:p>
          <a:p>
            <a:pPr marL="285750" indent="-285750">
              <a:lnSpc>
                <a:spcPct val="90000"/>
              </a:lnSpc>
            </a:pPr>
            <a:r>
              <a:rPr lang="nb-NO" sz="1600">
                <a:latin typeface="Roboto"/>
                <a:ea typeface="Roboto"/>
                <a:cs typeface="Calibri"/>
              </a:rPr>
              <a:t>Presentasjonen skal ikke redigeres eller endres, men send gjerne innspill til </a:t>
            </a:r>
            <a:r>
              <a:rPr lang="nb-NO" sz="1600">
                <a:latin typeface="Roboto"/>
                <a:ea typeface="Roboto"/>
                <a:cs typeface="Calibri"/>
                <a:hlinkClick r:id="rId5"/>
              </a:rPr>
              <a:t>ammekyndig@helsedir.no</a:t>
            </a:r>
            <a:r>
              <a:rPr lang="nb-NO" sz="1600">
                <a:latin typeface="Roboto"/>
                <a:ea typeface="Roboto"/>
                <a:cs typeface="Calibri"/>
              </a:rPr>
              <a:t> om noe bør endres</a:t>
            </a:r>
          </a:p>
          <a:p>
            <a:pPr marL="285750" indent="-285750">
              <a:lnSpc>
                <a:spcPct val="90000"/>
              </a:lnSpc>
            </a:pPr>
            <a:r>
              <a:rPr lang="nb-NO" sz="1600">
                <a:latin typeface="Roboto"/>
                <a:ea typeface="Roboto"/>
                <a:cs typeface="Calibri"/>
              </a:rPr>
              <a:t>Nyeste versjon finner dere i Nasjonal faglig retningslinje for svangerskapsomsorgen. Dere finner også en lenke i </a:t>
            </a:r>
            <a:r>
              <a:rPr lang="nb-NO" sz="1600" err="1">
                <a:latin typeface="Roboto"/>
                <a:ea typeface="Roboto"/>
                <a:cs typeface="Calibri"/>
              </a:rPr>
              <a:t>AmmE</a:t>
            </a:r>
            <a:r>
              <a:rPr lang="nb-NO" sz="1600">
                <a:latin typeface="Roboto"/>
                <a:ea typeface="Roboto"/>
                <a:cs typeface="Calibri"/>
              </a:rPr>
              <a:t>-læring (svangerskap,  modul 3) og på Kompetansemiljø for helsestasjons- og skolehelsetjenestens nettsider</a:t>
            </a:r>
          </a:p>
          <a:p>
            <a:pPr>
              <a:buNone/>
            </a:pPr>
            <a:endParaRPr lang="nb-NO" sz="1600">
              <a:solidFill>
                <a:srgbClr val="0D0D0D"/>
              </a:solidFill>
            </a:endParaRPr>
          </a:p>
          <a:p>
            <a:pPr marL="0" indent="0">
              <a:lnSpc>
                <a:spcPct val="90000"/>
              </a:lnSpc>
              <a:buNone/>
            </a:pPr>
            <a:endParaRPr lang="nb-NO" sz="1600">
              <a:solidFill>
                <a:srgbClr val="000000"/>
              </a:solidFill>
              <a:latin typeface="Roboto Lt" pitchFamily="2" charset="0"/>
              <a:ea typeface="Roboto Lt" pitchFamily="2" charset="0"/>
              <a:cs typeface="Calibri"/>
            </a:endParaRPr>
          </a:p>
        </p:txBody>
      </p:sp>
      <p:sp>
        <p:nvSpPr>
          <p:cNvPr id="3" name="Footer Placeholder 2">
            <a:extLst>
              <a:ext uri="{FF2B5EF4-FFF2-40B4-BE49-F238E27FC236}">
                <a16:creationId xmlns:a16="http://schemas.microsoft.com/office/drawing/2014/main" id="{7CB25E24-E2DC-8F25-9288-1400985F6B69}"/>
              </a:ext>
            </a:extLst>
          </p:cNvPr>
          <p:cNvSpPr>
            <a:spLocks noGrp="1"/>
          </p:cNvSpPr>
          <p:nvPr>
            <p:ph type="ftr" sz="quarter" idx="11"/>
          </p:nvPr>
        </p:nvSpPr>
        <p:spPr>
          <a:xfrm>
            <a:off x="552450" y="6492421"/>
            <a:ext cx="7561263" cy="244800"/>
          </a:xfrm>
        </p:spPr>
        <p:txBody>
          <a:bodyPr/>
          <a:lstStyle/>
          <a:p>
            <a:r>
              <a:rPr lang="en-US">
                <a:latin typeface="Roboto"/>
                <a:ea typeface="Roboto"/>
                <a:cs typeface="Roboto"/>
              </a:rPr>
              <a:t>Ammeskole 23.04.2024</a:t>
            </a:r>
          </a:p>
        </p:txBody>
      </p:sp>
    </p:spTree>
    <p:extLst>
      <p:ext uri="{BB962C8B-B14F-4D97-AF65-F5344CB8AC3E}">
        <p14:creationId xmlns:p14="http://schemas.microsoft.com/office/powerpoint/2010/main" val="1523809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C7BF91-54EA-6CA8-DC37-FDE8331089BD}"/>
              </a:ext>
            </a:extLst>
          </p:cNvPr>
          <p:cNvSpPr>
            <a:spLocks noGrp="1"/>
          </p:cNvSpPr>
          <p:nvPr>
            <p:ph type="title"/>
          </p:nvPr>
        </p:nvSpPr>
        <p:spPr/>
        <p:txBody>
          <a:bodyPr/>
          <a:lstStyle/>
          <a:p>
            <a:r>
              <a:rPr lang="nb-NO"/>
              <a:t>Fordeler for barn</a:t>
            </a:r>
          </a:p>
        </p:txBody>
      </p:sp>
      <p:sp>
        <p:nvSpPr>
          <p:cNvPr id="5" name="Plassholder for lysbildenummer 4">
            <a:extLst>
              <a:ext uri="{FF2B5EF4-FFF2-40B4-BE49-F238E27FC236}">
                <a16:creationId xmlns:a16="http://schemas.microsoft.com/office/drawing/2014/main" id="{6F463AA3-8F3E-C606-0355-B6D8BD8012C8}"/>
              </a:ext>
            </a:extLst>
          </p:cNvPr>
          <p:cNvSpPr>
            <a:spLocks noGrp="1"/>
          </p:cNvSpPr>
          <p:nvPr>
            <p:ph type="sldNum" sz="quarter" idx="12"/>
          </p:nvPr>
        </p:nvSpPr>
        <p:spPr/>
        <p:txBody>
          <a:bodyPr/>
          <a:lstStyle/>
          <a:p>
            <a:fld id="{341FD356-1CC0-514B-B5D9-F98600AAE6F5}" type="slidenum">
              <a:rPr lang="nb-NO" smtClean="0"/>
              <a:pPr/>
              <a:t>10</a:t>
            </a:fld>
            <a:endParaRPr lang="nb-NO"/>
          </a:p>
        </p:txBody>
      </p:sp>
      <p:sp>
        <p:nvSpPr>
          <p:cNvPr id="6" name="Plassholder for innhold 5">
            <a:extLst>
              <a:ext uri="{FF2B5EF4-FFF2-40B4-BE49-F238E27FC236}">
                <a16:creationId xmlns:a16="http://schemas.microsoft.com/office/drawing/2014/main" id="{80E18856-AE8E-4E0D-0404-B1EA656A304B}"/>
              </a:ext>
            </a:extLst>
          </p:cNvPr>
          <p:cNvSpPr>
            <a:spLocks noGrp="1"/>
          </p:cNvSpPr>
          <p:nvPr>
            <p:ph sz="quarter" idx="13"/>
          </p:nvPr>
        </p:nvSpPr>
        <p:spPr/>
        <p:txBody>
          <a:bodyPr/>
          <a:lstStyle/>
          <a:p>
            <a:pPr algn="l" rtl="0" fontAlgn="base">
              <a:buFont typeface="Arial" panose="020B0604020202020204" pitchFamily="34" charset="0"/>
              <a:buChar char="•"/>
            </a:pPr>
            <a:endParaRPr lang="nb-NO"/>
          </a:p>
          <a:p>
            <a:pPr algn="l" rtl="0" fontAlgn="base">
              <a:buFont typeface="Arial" panose="020B0604020202020204" pitchFamily="34" charset="0"/>
              <a:buChar char="•"/>
            </a:pPr>
            <a:r>
              <a:rPr lang="nb-NO"/>
              <a:t>Spesialtilpasset barnets behov</a:t>
            </a:r>
            <a:r>
              <a:rPr lang="en-US"/>
              <a:t>​</a:t>
            </a:r>
            <a:endParaRPr lang="nb-NO"/>
          </a:p>
          <a:p>
            <a:pPr algn="l" rtl="0" fontAlgn="base">
              <a:buFont typeface="Arial" panose="020B0604020202020204" pitchFamily="34" charset="0"/>
              <a:buChar char="•"/>
            </a:pPr>
            <a:r>
              <a:rPr lang="nb-NO"/>
              <a:t>Forandrer sammensetning i ammeperioden</a:t>
            </a:r>
            <a:r>
              <a:rPr lang="en-US"/>
              <a:t>​</a:t>
            </a:r>
            <a:endParaRPr lang="nb-NO"/>
          </a:p>
          <a:p>
            <a:pPr algn="l" rtl="0" fontAlgn="base">
              <a:buFont typeface="Arial" panose="020B0604020202020204" pitchFamily="34" charset="0"/>
              <a:buChar char="•"/>
            </a:pPr>
            <a:r>
              <a:rPr lang="nb-NO"/>
              <a:t>Positive helseeffekter</a:t>
            </a:r>
            <a:r>
              <a:rPr lang="en-US"/>
              <a:t>​</a:t>
            </a:r>
            <a:endParaRPr lang="nb-NO"/>
          </a:p>
          <a:p>
            <a:pPr algn="l" rtl="0" fontAlgn="base">
              <a:buFont typeface="Arial" panose="020B0604020202020204" pitchFamily="34" charset="0"/>
              <a:buChar char="•"/>
            </a:pPr>
            <a:r>
              <a:rPr lang="nb-NO"/>
              <a:t>Hudkontakt og nærheten med mor</a:t>
            </a:r>
            <a:r>
              <a:rPr lang="en-US"/>
              <a:t>​</a:t>
            </a:r>
          </a:p>
        </p:txBody>
      </p:sp>
      <p:sp>
        <p:nvSpPr>
          <p:cNvPr id="3" name="Plassholder for bunntekst 2">
            <a:extLst>
              <a:ext uri="{FF2B5EF4-FFF2-40B4-BE49-F238E27FC236}">
                <a16:creationId xmlns:a16="http://schemas.microsoft.com/office/drawing/2014/main" id="{FCC5A183-9C38-4A66-37C2-7D1C2FC72172}"/>
              </a:ext>
            </a:extLst>
          </p:cNvPr>
          <p:cNvSpPr>
            <a:spLocks noGrp="1"/>
          </p:cNvSpPr>
          <p:nvPr>
            <p:ph type="ftr" sz="quarter" idx="11"/>
          </p:nvPr>
        </p:nvSpPr>
        <p:spPr/>
        <p:txBody>
          <a:bodyPr/>
          <a:lstStyle/>
          <a:p>
            <a:r>
              <a:rPr lang="nb-NO"/>
              <a:t> Helsedirektoratet</a:t>
            </a:r>
          </a:p>
        </p:txBody>
      </p:sp>
    </p:spTree>
    <p:extLst>
      <p:ext uri="{BB962C8B-B14F-4D97-AF65-F5344CB8AC3E}">
        <p14:creationId xmlns:p14="http://schemas.microsoft.com/office/powerpoint/2010/main" val="1313453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0FC31A-15C9-C2E5-8472-E256FD25FFAD}"/>
              </a:ext>
            </a:extLst>
          </p:cNvPr>
          <p:cNvSpPr>
            <a:spLocks noGrp="1"/>
          </p:cNvSpPr>
          <p:nvPr>
            <p:ph type="title"/>
          </p:nvPr>
        </p:nvSpPr>
        <p:spPr>
          <a:xfrm>
            <a:off x="1774825" y="1653969"/>
            <a:ext cx="8642350" cy="2381430"/>
          </a:xfrm>
        </p:spPr>
        <p:txBody>
          <a:bodyPr>
            <a:normAutofit/>
          </a:bodyPr>
          <a:lstStyle/>
          <a:p>
            <a:pPr rtl="0" fontAlgn="base"/>
            <a:r>
              <a:rPr lang="nb-NO"/>
              <a:t>Forandringer i brystet i svangerskapet</a:t>
            </a:r>
          </a:p>
        </p:txBody>
      </p:sp>
      <p:pic>
        <p:nvPicPr>
          <p:cNvPr id="4" name="Bilde 3" descr="Et bilde som inneholder tekst, logo, Font, Grafikk&#10;&#10;Automatisk generert beskrivelse">
            <a:extLst>
              <a:ext uri="{FF2B5EF4-FFF2-40B4-BE49-F238E27FC236}">
                <a16:creationId xmlns:a16="http://schemas.microsoft.com/office/drawing/2014/main" id="{E0A7E186-794A-D8D7-E952-4E4143D85866}"/>
              </a:ext>
            </a:extLst>
          </p:cNvPr>
          <p:cNvPicPr>
            <a:picLocks noChangeAspect="1"/>
          </p:cNvPicPr>
          <p:nvPr/>
        </p:nvPicPr>
        <p:blipFill>
          <a:blip r:embed="rId2"/>
          <a:stretch>
            <a:fillRect/>
          </a:stretch>
        </p:blipFill>
        <p:spPr>
          <a:xfrm>
            <a:off x="3864337" y="401342"/>
            <a:ext cx="1254674" cy="811658"/>
          </a:xfrm>
          <a:prstGeom prst="rect">
            <a:avLst/>
          </a:prstGeom>
        </p:spPr>
      </p:pic>
    </p:spTree>
    <p:extLst>
      <p:ext uri="{BB962C8B-B14F-4D97-AF65-F5344CB8AC3E}">
        <p14:creationId xmlns:p14="http://schemas.microsoft.com/office/powerpoint/2010/main" val="980758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itle 2">
            <a:extLst>
              <a:ext uri="{FF2B5EF4-FFF2-40B4-BE49-F238E27FC236}">
                <a16:creationId xmlns:a16="http://schemas.microsoft.com/office/drawing/2014/main" id="{BBE167BD-8399-85FD-A52C-0F46C440FB75}"/>
              </a:ext>
            </a:extLst>
          </p:cNvPr>
          <p:cNvSpPr>
            <a:spLocks noGrp="1"/>
          </p:cNvSpPr>
          <p:nvPr>
            <p:ph type="title"/>
          </p:nvPr>
        </p:nvSpPr>
        <p:spPr>
          <a:xfrm>
            <a:off x="695324" y="881072"/>
            <a:ext cx="5400675" cy="1044575"/>
          </a:xfrm>
        </p:spPr>
        <p:txBody>
          <a:bodyPr/>
          <a:lstStyle/>
          <a:p>
            <a:r>
              <a:rPr lang="nb-NO"/>
              <a:t>Forandringer i brystet i svangerskapet</a:t>
            </a:r>
            <a:endParaRPr lang="en-US"/>
          </a:p>
        </p:txBody>
      </p:sp>
      <p:sp>
        <p:nvSpPr>
          <p:cNvPr id="3081" name="Content Placeholder 3">
            <a:extLst>
              <a:ext uri="{FF2B5EF4-FFF2-40B4-BE49-F238E27FC236}">
                <a16:creationId xmlns:a16="http://schemas.microsoft.com/office/drawing/2014/main" id="{BAACEC92-526D-C787-BB68-0F0DFFEF4B51}"/>
              </a:ext>
            </a:extLst>
          </p:cNvPr>
          <p:cNvSpPr>
            <a:spLocks noGrp="1"/>
          </p:cNvSpPr>
          <p:nvPr>
            <p:ph sz="half" idx="1"/>
          </p:nvPr>
        </p:nvSpPr>
        <p:spPr>
          <a:xfrm>
            <a:off x="695324" y="2318267"/>
            <a:ext cx="5400675" cy="4356100"/>
          </a:xfrm>
        </p:spPr>
        <p:txBody>
          <a:bodyPr vert="horz" lIns="0" tIns="0" rIns="360000" bIns="0" rtlCol="0" anchor="t">
            <a:normAutofit/>
          </a:bodyPr>
          <a:lstStyle/>
          <a:p>
            <a:pPr fontAlgn="base"/>
            <a:r>
              <a:rPr lang="nb-NO" sz="2400">
                <a:latin typeface="Roboto"/>
                <a:ea typeface="Roboto"/>
                <a:cs typeface="Roboto"/>
              </a:rPr>
              <a:t>Kjertelvev øker fra første trimester</a:t>
            </a:r>
            <a:r>
              <a:rPr lang="en-US" sz="2400">
                <a:latin typeface="Roboto"/>
                <a:ea typeface="Roboto"/>
                <a:cs typeface="Roboto"/>
              </a:rPr>
              <a:t>​</a:t>
            </a:r>
            <a:endParaRPr lang="nb-NO" sz="2400">
              <a:latin typeface="Roboto"/>
              <a:ea typeface="Roboto"/>
              <a:cs typeface="Roboto"/>
            </a:endParaRPr>
          </a:p>
          <a:p>
            <a:pPr algn="l" rtl="0" fontAlgn="base">
              <a:buFont typeface="Arial" panose="020B0604020202020204" pitchFamily="34" charset="0"/>
              <a:buChar char="•"/>
            </a:pPr>
            <a:r>
              <a:rPr lang="nb-NO" sz="2400">
                <a:latin typeface="Roboto"/>
                <a:ea typeface="Roboto"/>
                <a:cs typeface="Roboto"/>
              </a:rPr>
              <a:t>Brystknoppen blir større, mer elastisk og mørkere</a:t>
            </a:r>
            <a:r>
              <a:rPr lang="en-US" sz="2400">
                <a:latin typeface="Roboto"/>
                <a:ea typeface="Roboto"/>
                <a:cs typeface="Roboto"/>
              </a:rPr>
              <a:t>​</a:t>
            </a:r>
            <a:endParaRPr lang="nb-NO" sz="2400">
              <a:latin typeface="Roboto"/>
              <a:ea typeface="Roboto"/>
              <a:cs typeface="Roboto"/>
            </a:endParaRPr>
          </a:p>
          <a:p>
            <a:pPr algn="l" rtl="0" fontAlgn="base">
              <a:buFont typeface="Arial" panose="020B0604020202020204" pitchFamily="34" charset="0"/>
              <a:buChar char="•"/>
            </a:pPr>
            <a:r>
              <a:rPr lang="nb-NO" sz="2400">
                <a:latin typeface="Roboto"/>
                <a:ea typeface="Roboto"/>
                <a:cs typeface="Roboto"/>
              </a:rPr>
              <a:t>Kjertler på areola blir tydeligere</a:t>
            </a:r>
            <a:r>
              <a:rPr lang="en-US" sz="2400">
                <a:latin typeface="Roboto"/>
                <a:ea typeface="Roboto"/>
                <a:cs typeface="Roboto"/>
              </a:rPr>
              <a:t>​</a:t>
            </a:r>
            <a:endParaRPr lang="nb-NO" sz="2400">
              <a:latin typeface="Roboto"/>
              <a:ea typeface="Roboto"/>
              <a:cs typeface="Roboto"/>
            </a:endParaRPr>
          </a:p>
          <a:p>
            <a:pPr algn="l" rtl="0" fontAlgn="base">
              <a:buFont typeface="Arial" panose="020B0604020202020204" pitchFamily="34" charset="0"/>
              <a:buChar char="•"/>
            </a:pPr>
            <a:r>
              <a:rPr lang="nb-NO" sz="2400">
                <a:latin typeface="Roboto"/>
                <a:ea typeface="Roboto"/>
                <a:cs typeface="Roboto"/>
              </a:rPr>
              <a:t>Produksjon av råmelk fra midten </a:t>
            </a:r>
            <a:r>
              <a:rPr lang="en-US" sz="2400">
                <a:latin typeface="Roboto"/>
                <a:ea typeface="Roboto"/>
                <a:cs typeface="Roboto"/>
              </a:rPr>
              <a:t>​</a:t>
            </a:r>
            <a:br>
              <a:rPr lang="en-US" sz="2400"/>
            </a:br>
            <a:r>
              <a:rPr lang="nb-NO" sz="2400">
                <a:latin typeface="Roboto"/>
                <a:ea typeface="Roboto"/>
                <a:cs typeface="Roboto"/>
              </a:rPr>
              <a:t>av svangerskapet </a:t>
            </a:r>
            <a:endParaRPr lang="en-US" sz="2400">
              <a:latin typeface="Roboto"/>
              <a:ea typeface="Roboto"/>
              <a:cs typeface="Roboto"/>
            </a:endParaRPr>
          </a:p>
          <a:p>
            <a:endParaRPr lang="en-US"/>
          </a:p>
        </p:txBody>
      </p:sp>
      <p:pic>
        <p:nvPicPr>
          <p:cNvPr id="2" name="Picture 1">
            <a:extLst>
              <a:ext uri="{FF2B5EF4-FFF2-40B4-BE49-F238E27FC236}">
                <a16:creationId xmlns:a16="http://schemas.microsoft.com/office/drawing/2014/main" id="{70340AF1-1ED3-819B-2E10-222F73AEE41A}"/>
              </a:ext>
            </a:extLst>
          </p:cNvPr>
          <p:cNvPicPr>
            <a:picLocks noChangeAspect="1"/>
          </p:cNvPicPr>
          <p:nvPr/>
        </p:nvPicPr>
        <p:blipFill>
          <a:blip r:embed="rId3"/>
          <a:stretch>
            <a:fillRect/>
          </a:stretch>
        </p:blipFill>
        <p:spPr>
          <a:xfrm>
            <a:off x="7676923" y="-4810"/>
            <a:ext cx="4516721" cy="6867096"/>
          </a:xfrm>
          <a:prstGeom prst="rect">
            <a:avLst/>
          </a:prstGeom>
        </p:spPr>
      </p:pic>
      <p:sp>
        <p:nvSpPr>
          <p:cNvPr id="4" name="TekstSylinder 3">
            <a:extLst>
              <a:ext uri="{FF2B5EF4-FFF2-40B4-BE49-F238E27FC236}">
                <a16:creationId xmlns:a16="http://schemas.microsoft.com/office/drawing/2014/main" id="{2ED44CDB-123C-0117-7CD3-FDE0B55AD456}"/>
              </a:ext>
            </a:extLst>
          </p:cNvPr>
          <p:cNvSpPr txBox="1"/>
          <p:nvPr/>
        </p:nvSpPr>
        <p:spPr>
          <a:xfrm>
            <a:off x="7393237" y="6557976"/>
            <a:ext cx="1996965"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r"/>
            <a:r>
              <a:rPr lang="nb-NO" sz="1200">
                <a:solidFill>
                  <a:schemeClr val="tx2">
                    <a:lumMod val="40000"/>
                    <a:lumOff val="60000"/>
                  </a:schemeClr>
                </a:solidFill>
                <a:ea typeface="+mn-lt"/>
                <a:cs typeface="+mn-lt"/>
              </a:rPr>
              <a:t>Bilde: Ole Walter Jacobsen</a:t>
            </a:r>
          </a:p>
          <a:p>
            <a:pPr algn="l"/>
            <a:endParaRPr lang="nb-NO" sz="1200">
              <a:solidFill>
                <a:schemeClr val="tx2">
                  <a:lumMod val="40000"/>
                  <a:lumOff val="6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6" name="Plassholder for lysbildenummer 5">
            <a:extLst>
              <a:ext uri="{FF2B5EF4-FFF2-40B4-BE49-F238E27FC236}">
                <a16:creationId xmlns:a16="http://schemas.microsoft.com/office/drawing/2014/main" id="{55DAE5A0-C394-CC8C-A449-D0794B4741AC}"/>
              </a:ext>
            </a:extLst>
          </p:cNvPr>
          <p:cNvSpPr>
            <a:spLocks noGrp="1"/>
          </p:cNvSpPr>
          <p:nvPr>
            <p:ph type="sldNum" sz="quarter" idx="12"/>
          </p:nvPr>
        </p:nvSpPr>
        <p:spPr/>
        <p:txBody>
          <a:bodyPr/>
          <a:lstStyle/>
          <a:p>
            <a:fld id="{341FD356-1CC0-514B-B5D9-F98600AAE6F5}" type="slidenum">
              <a:rPr lang="nb-NO" smtClean="0"/>
              <a:t>12</a:t>
            </a:fld>
            <a:endParaRPr lang="nb-NO"/>
          </a:p>
        </p:txBody>
      </p:sp>
      <p:sp>
        <p:nvSpPr>
          <p:cNvPr id="5" name="Plassholder for bunntekst 4">
            <a:extLst>
              <a:ext uri="{FF2B5EF4-FFF2-40B4-BE49-F238E27FC236}">
                <a16:creationId xmlns:a16="http://schemas.microsoft.com/office/drawing/2014/main" id="{0F10A162-5B6F-F038-B320-D65AAE962BE7}"/>
              </a:ext>
            </a:extLst>
          </p:cNvPr>
          <p:cNvSpPr>
            <a:spLocks noGrp="1"/>
          </p:cNvSpPr>
          <p:nvPr>
            <p:ph type="ftr" sz="quarter" idx="11"/>
          </p:nvPr>
        </p:nvSpPr>
        <p:spPr/>
        <p:txBody>
          <a:bodyPr/>
          <a:lstStyle/>
          <a:p>
            <a:r>
              <a:rPr lang="nb-NO"/>
              <a:t> Helsedirektoratet</a:t>
            </a:r>
          </a:p>
        </p:txBody>
      </p:sp>
    </p:spTree>
    <p:extLst>
      <p:ext uri="{BB962C8B-B14F-4D97-AF65-F5344CB8AC3E}">
        <p14:creationId xmlns:p14="http://schemas.microsoft.com/office/powerpoint/2010/main" val="1408093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0FC31A-15C9-C2E5-8472-E256FD25FFAD}"/>
              </a:ext>
            </a:extLst>
          </p:cNvPr>
          <p:cNvSpPr>
            <a:spLocks noGrp="1"/>
          </p:cNvSpPr>
          <p:nvPr>
            <p:ph type="title"/>
          </p:nvPr>
        </p:nvSpPr>
        <p:spPr>
          <a:xfrm>
            <a:off x="1774825" y="1653969"/>
            <a:ext cx="8642350" cy="2381430"/>
          </a:xfrm>
        </p:spPr>
        <p:txBody>
          <a:bodyPr>
            <a:normAutofit/>
          </a:bodyPr>
          <a:lstStyle/>
          <a:p>
            <a:pPr rtl="0" fontAlgn="base"/>
            <a:r>
              <a:rPr lang="nb-NO"/>
              <a:t>En god ammestart og hud-mot-hud</a:t>
            </a:r>
          </a:p>
        </p:txBody>
      </p:sp>
      <p:pic>
        <p:nvPicPr>
          <p:cNvPr id="4" name="Bilde 3" descr="Et bilde som inneholder tekst, logo, Font, Grafikk&#10;&#10;Automatisk generert beskrivelse">
            <a:extLst>
              <a:ext uri="{FF2B5EF4-FFF2-40B4-BE49-F238E27FC236}">
                <a16:creationId xmlns:a16="http://schemas.microsoft.com/office/drawing/2014/main" id="{08513FBB-3434-7734-4AB6-0998822916F2}"/>
              </a:ext>
            </a:extLst>
          </p:cNvPr>
          <p:cNvPicPr>
            <a:picLocks noChangeAspect="1"/>
          </p:cNvPicPr>
          <p:nvPr/>
        </p:nvPicPr>
        <p:blipFill>
          <a:blip r:embed="rId2"/>
          <a:stretch>
            <a:fillRect/>
          </a:stretch>
        </p:blipFill>
        <p:spPr>
          <a:xfrm>
            <a:off x="3852964" y="424088"/>
            <a:ext cx="1254674" cy="811658"/>
          </a:xfrm>
          <a:prstGeom prst="rect">
            <a:avLst/>
          </a:prstGeom>
        </p:spPr>
      </p:pic>
    </p:spTree>
    <p:extLst>
      <p:ext uri="{BB962C8B-B14F-4D97-AF65-F5344CB8AC3E}">
        <p14:creationId xmlns:p14="http://schemas.microsoft.com/office/powerpoint/2010/main" val="3318857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t bilde som inneholder person, hud, nyfødt, innendørs&#10;&#10;Automatisk generert beskrivelse">
            <a:extLst>
              <a:ext uri="{FF2B5EF4-FFF2-40B4-BE49-F238E27FC236}">
                <a16:creationId xmlns:a16="http://schemas.microsoft.com/office/drawing/2014/main" id="{F6A78FD2-EBAE-CF2A-BD56-4BDB4D7117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268" t="1445" r="25394" b="11878"/>
          <a:stretch/>
        </p:blipFill>
        <p:spPr bwMode="auto">
          <a:xfrm>
            <a:off x="20" y="0"/>
            <a:ext cx="6095980" cy="6858000"/>
          </a:xfrm>
          <a:custGeom>
            <a:avLst/>
            <a:gdLst>
              <a:gd name="connsiteX0" fmla="*/ 0 w 6096000"/>
              <a:gd name="connsiteY0" fmla="*/ 0 h 6858000"/>
              <a:gd name="connsiteX1" fmla="*/ 1391920 w 6096000"/>
              <a:gd name="connsiteY1" fmla="*/ 0 h 6858000"/>
              <a:gd name="connsiteX2" fmla="*/ 1391920 w 6096000"/>
              <a:gd name="connsiteY2" fmla="*/ 0 h 6858000"/>
              <a:gd name="connsiteX3" fmla="*/ 4704080 w 6096000"/>
              <a:gd name="connsiteY3" fmla="*/ 0 h 6858000"/>
              <a:gd name="connsiteX4" fmla="*/ 5384780 w 6096000"/>
              <a:gd name="connsiteY4" fmla="*/ 0 h 6858000"/>
              <a:gd name="connsiteX5" fmla="*/ 6096000 w 6096000"/>
              <a:gd name="connsiteY5" fmla="*/ 0 h 6858000"/>
              <a:gd name="connsiteX6" fmla="*/ 6096000 w 6096000"/>
              <a:gd name="connsiteY6" fmla="*/ 711220 h 6858000"/>
              <a:gd name="connsiteX7" fmla="*/ 6096000 w 6096000"/>
              <a:gd name="connsiteY7" fmla="*/ 1391920 h 6858000"/>
              <a:gd name="connsiteX8" fmla="*/ 6096000 w 6096000"/>
              <a:gd name="connsiteY8" fmla="*/ 6146780 h 6858000"/>
              <a:gd name="connsiteX9" fmla="*/ 5384780 w 6096000"/>
              <a:gd name="connsiteY9" fmla="*/ 6858000 h 6858000"/>
              <a:gd name="connsiteX10" fmla="*/ 1391920 w 6096000"/>
              <a:gd name="connsiteY10" fmla="*/ 6858000 h 6858000"/>
              <a:gd name="connsiteX11" fmla="*/ 711220 w 6096000"/>
              <a:gd name="connsiteY11" fmla="*/ 6858000 h 6858000"/>
              <a:gd name="connsiteX12" fmla="*/ 0 w 6096000"/>
              <a:gd name="connsiteY12" fmla="*/ 6858000 h 6858000"/>
              <a:gd name="connsiteX13" fmla="*/ 0 w 6096000"/>
              <a:gd name="connsiteY13" fmla="*/ 5466080 h 6858000"/>
              <a:gd name="connsiteX14" fmla="*/ 0 w 6096000"/>
              <a:gd name="connsiteY14" fmla="*/ 5466080 h 6858000"/>
              <a:gd name="connsiteX15" fmla="*/ 0 w 6096000"/>
              <a:gd name="connsiteY15" fmla="*/ 1391920 h 6858000"/>
              <a:gd name="connsiteX16" fmla="*/ 0 w 6096000"/>
              <a:gd name="connsiteY16" fmla="*/ 13919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6000" h="6858000">
                <a:moveTo>
                  <a:pt x="0" y="0"/>
                </a:moveTo>
                <a:lnTo>
                  <a:pt x="1391920" y="0"/>
                </a:lnTo>
                <a:lnTo>
                  <a:pt x="1391920" y="0"/>
                </a:lnTo>
                <a:lnTo>
                  <a:pt x="4704080" y="0"/>
                </a:lnTo>
                <a:lnTo>
                  <a:pt x="5384780" y="0"/>
                </a:lnTo>
                <a:lnTo>
                  <a:pt x="6096000" y="0"/>
                </a:lnTo>
                <a:lnTo>
                  <a:pt x="6096000" y="711220"/>
                </a:lnTo>
                <a:lnTo>
                  <a:pt x="6096000" y="1391920"/>
                </a:lnTo>
                <a:lnTo>
                  <a:pt x="6096000" y="6146780"/>
                </a:lnTo>
                <a:cubicBezTo>
                  <a:pt x="6096000" y="6539576"/>
                  <a:pt x="5777576" y="6858000"/>
                  <a:pt x="5384780" y="6858000"/>
                </a:cubicBezTo>
                <a:lnTo>
                  <a:pt x="1391920" y="6858000"/>
                </a:lnTo>
                <a:lnTo>
                  <a:pt x="711220" y="6858000"/>
                </a:lnTo>
                <a:lnTo>
                  <a:pt x="0" y="6858000"/>
                </a:lnTo>
                <a:lnTo>
                  <a:pt x="0" y="5466080"/>
                </a:lnTo>
                <a:lnTo>
                  <a:pt x="0" y="5466080"/>
                </a:lnTo>
                <a:lnTo>
                  <a:pt x="0" y="1391920"/>
                </a:lnTo>
                <a:lnTo>
                  <a:pt x="0" y="1391920"/>
                </a:lnTo>
                <a:close/>
              </a:path>
            </a:pathLst>
          </a:custGeom>
          <a:solidFill>
            <a:srgbClr val="FFFFFF"/>
          </a:solidFill>
        </p:spPr>
      </p:pic>
      <p:sp>
        <p:nvSpPr>
          <p:cNvPr id="5127" name="Title 2">
            <a:extLst>
              <a:ext uri="{FF2B5EF4-FFF2-40B4-BE49-F238E27FC236}">
                <a16:creationId xmlns:a16="http://schemas.microsoft.com/office/drawing/2014/main" id="{6458AC1B-9A64-CC33-C4AF-CD31E1837370}"/>
              </a:ext>
            </a:extLst>
          </p:cNvPr>
          <p:cNvSpPr>
            <a:spLocks noGrp="1"/>
          </p:cNvSpPr>
          <p:nvPr>
            <p:ph type="title"/>
          </p:nvPr>
        </p:nvSpPr>
        <p:spPr>
          <a:xfrm>
            <a:off x="6096000" y="620713"/>
            <a:ext cx="5400675" cy="1044575"/>
          </a:xfrm>
        </p:spPr>
        <p:txBody>
          <a:bodyPr/>
          <a:lstStyle/>
          <a:p>
            <a:r>
              <a:rPr lang="nb-NO">
                <a:latin typeface="Roboto"/>
                <a:ea typeface="Roboto"/>
                <a:cs typeface="Roboto"/>
              </a:rPr>
              <a:t>Den første kontakten</a:t>
            </a:r>
            <a:endParaRPr lang="en-US"/>
          </a:p>
        </p:txBody>
      </p:sp>
      <p:sp>
        <p:nvSpPr>
          <p:cNvPr id="7" name="Plassholder for lysbildenummer 6">
            <a:extLst>
              <a:ext uri="{FF2B5EF4-FFF2-40B4-BE49-F238E27FC236}">
                <a16:creationId xmlns:a16="http://schemas.microsoft.com/office/drawing/2014/main" id="{BF06468F-847D-24B8-6A2B-2428C91B95B9}"/>
              </a:ext>
            </a:extLst>
          </p:cNvPr>
          <p:cNvSpPr>
            <a:spLocks noGrp="1"/>
          </p:cNvSpPr>
          <p:nvPr>
            <p:ph type="sldNum" sz="quarter" idx="12"/>
          </p:nvPr>
        </p:nvSpPr>
        <p:spPr>
          <a:xfrm>
            <a:off x="10417175" y="6308724"/>
            <a:ext cx="1079500" cy="244800"/>
          </a:xfrm>
        </p:spPr>
        <p:txBody>
          <a:bodyPr anchor="b">
            <a:normAutofit/>
          </a:bodyPr>
          <a:lstStyle/>
          <a:p>
            <a:pPr>
              <a:spcAft>
                <a:spcPts val="600"/>
              </a:spcAft>
            </a:pPr>
            <a:fld id="{341FD356-1CC0-514B-B5D9-F98600AAE6F5}" type="slidenum">
              <a:rPr lang="nb-NO" smtClean="0"/>
              <a:pPr>
                <a:spcAft>
                  <a:spcPts val="600"/>
                </a:spcAft>
              </a:pPr>
              <a:t>14</a:t>
            </a:fld>
            <a:endParaRPr lang="nb-NO"/>
          </a:p>
        </p:txBody>
      </p:sp>
      <p:sp>
        <p:nvSpPr>
          <p:cNvPr id="8" name="TekstSylinder 7">
            <a:extLst>
              <a:ext uri="{FF2B5EF4-FFF2-40B4-BE49-F238E27FC236}">
                <a16:creationId xmlns:a16="http://schemas.microsoft.com/office/drawing/2014/main" id="{E18FE69D-7C91-1107-3EE3-665019574F42}"/>
              </a:ext>
            </a:extLst>
          </p:cNvPr>
          <p:cNvSpPr txBox="1"/>
          <p:nvPr/>
        </p:nvSpPr>
        <p:spPr>
          <a:xfrm>
            <a:off x="195212" y="6465644"/>
            <a:ext cx="2775422" cy="184666"/>
          </a:xfrm>
          <a:prstGeom prst="rect">
            <a:avLst/>
          </a:prstGeom>
          <a:noFill/>
        </p:spPr>
        <p:txBody>
          <a:bodyPr wrap="square" lIns="0" tIns="0" rIns="0" bIns="0" rtlCol="0" anchor="t">
            <a:spAutoFit/>
          </a:bodyPr>
          <a:lstStyle/>
          <a:p>
            <a:pPr algn="l"/>
            <a:r>
              <a:rPr lang="nb-NO" sz="1200">
                <a:solidFill>
                  <a:schemeClr val="bg1"/>
                </a:solidFill>
                <a:latin typeface="Roboto"/>
                <a:ea typeface="Roboto"/>
                <a:cs typeface="Roboto"/>
              </a:rPr>
              <a:t>Bilde: Marcus Shultz</a:t>
            </a:r>
          </a:p>
        </p:txBody>
      </p:sp>
      <p:sp>
        <p:nvSpPr>
          <p:cNvPr id="2" name="TekstSylinder 1">
            <a:extLst>
              <a:ext uri="{FF2B5EF4-FFF2-40B4-BE49-F238E27FC236}">
                <a16:creationId xmlns:a16="http://schemas.microsoft.com/office/drawing/2014/main" id="{678DB935-1E94-1341-CBD9-B30C6B0704A0}"/>
              </a:ext>
            </a:extLst>
          </p:cNvPr>
          <p:cNvSpPr txBox="1"/>
          <p:nvPr/>
        </p:nvSpPr>
        <p:spPr>
          <a:xfrm>
            <a:off x="6516323" y="1657044"/>
            <a:ext cx="5215217" cy="30777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indent="-228600">
              <a:buFont typeface="Arial,Sans-Serif"/>
              <a:buChar char="•"/>
            </a:pPr>
            <a:r>
              <a:rPr lang="nb-NO" sz="2000">
                <a:solidFill>
                  <a:schemeClr val="bg1"/>
                </a:solidFill>
                <a:latin typeface="Roboto"/>
                <a:ea typeface="Roboto"/>
                <a:cs typeface="Arial"/>
              </a:rPr>
              <a:t>Uforstyrret hud-mot-hud kontakt umiddelbart etter fødsel </a:t>
            </a:r>
            <a:r>
              <a:rPr lang="en-US" sz="2000">
                <a:solidFill>
                  <a:schemeClr val="bg1"/>
                </a:solidFill>
                <a:latin typeface="Roboto"/>
                <a:ea typeface="Roboto"/>
                <a:cs typeface="Arial"/>
              </a:rPr>
              <a:t>​</a:t>
            </a:r>
            <a:r>
              <a:rPr lang="nb-NO" sz="2000">
                <a:solidFill>
                  <a:schemeClr val="bg1"/>
                </a:solidFill>
                <a:latin typeface="Roboto"/>
                <a:ea typeface="Roboto"/>
                <a:cs typeface="Arial"/>
              </a:rPr>
              <a:t>​</a:t>
            </a:r>
          </a:p>
          <a:p>
            <a:endParaRPr lang="nb-NO" sz="2000">
              <a:solidFill>
                <a:schemeClr val="bg1"/>
              </a:solidFill>
              <a:latin typeface="Roboto"/>
              <a:ea typeface="Roboto"/>
              <a:cs typeface="Arial"/>
            </a:endParaRPr>
          </a:p>
          <a:p>
            <a:pPr marL="228600" indent="-228600">
              <a:buFont typeface="Arial,Sans-Serif"/>
              <a:buChar char="•"/>
            </a:pPr>
            <a:r>
              <a:rPr lang="nb-NO" sz="2000">
                <a:solidFill>
                  <a:schemeClr val="bg1"/>
                </a:solidFill>
                <a:latin typeface="Roboto"/>
                <a:ea typeface="Roboto"/>
                <a:cs typeface="Arial"/>
              </a:rPr>
              <a:t>Barnet har medfødt evne til å finne veien til å ta godt tak om brystet</a:t>
            </a:r>
            <a:r>
              <a:rPr lang="en-US" sz="2000">
                <a:solidFill>
                  <a:schemeClr val="bg1"/>
                </a:solidFill>
                <a:latin typeface="Roboto"/>
                <a:ea typeface="Roboto"/>
                <a:cs typeface="Arial"/>
              </a:rPr>
              <a:t>​</a:t>
            </a:r>
            <a:r>
              <a:rPr lang="nb-NO" sz="2000">
                <a:solidFill>
                  <a:schemeClr val="bg1"/>
                </a:solidFill>
                <a:latin typeface="Roboto"/>
                <a:ea typeface="Roboto"/>
                <a:cs typeface="Arial"/>
              </a:rPr>
              <a:t>​</a:t>
            </a:r>
          </a:p>
          <a:p>
            <a:endParaRPr lang="nb-NO" sz="2000">
              <a:solidFill>
                <a:schemeClr val="bg1"/>
              </a:solidFill>
              <a:latin typeface="Roboto"/>
              <a:ea typeface="Roboto"/>
              <a:cs typeface="Arial"/>
            </a:endParaRPr>
          </a:p>
          <a:p>
            <a:pPr marL="228600" indent="-228600">
              <a:buFont typeface=""/>
              <a:buChar char="•"/>
            </a:pPr>
            <a:r>
              <a:rPr lang="nb-NO" sz="2000">
                <a:solidFill>
                  <a:schemeClr val="bg1"/>
                </a:solidFill>
                <a:latin typeface="Roboto"/>
                <a:ea typeface="Roboto"/>
                <a:cs typeface="Arial"/>
              </a:rPr>
              <a:t>Barnet er våkent og oppmerksomt de første timene etter fødsel​</a:t>
            </a:r>
            <a:r>
              <a:rPr lang="en-US" sz="2000">
                <a:solidFill>
                  <a:schemeClr val="bg1"/>
                </a:solidFill>
                <a:latin typeface="Roboto"/>
                <a:ea typeface="Roboto"/>
                <a:cs typeface="Arial"/>
              </a:rPr>
              <a:t>​</a:t>
            </a:r>
          </a:p>
          <a:p>
            <a:endParaRPr lang="en-US" sz="2000">
              <a:solidFill>
                <a:schemeClr val="bg1"/>
              </a:solidFill>
              <a:latin typeface="Roboto"/>
              <a:ea typeface="Roboto"/>
              <a:cs typeface="Arial"/>
            </a:endParaRPr>
          </a:p>
          <a:p>
            <a:pPr marL="228600" indent="-228600">
              <a:buFont typeface=""/>
              <a:buChar char="•"/>
            </a:pPr>
            <a:r>
              <a:rPr lang="nb-NO" sz="2000">
                <a:solidFill>
                  <a:schemeClr val="bg1"/>
                </a:solidFill>
                <a:latin typeface="Roboto"/>
                <a:ea typeface="Roboto"/>
                <a:cs typeface="Arial"/>
              </a:rPr>
              <a:t>Barnet får i seg den viktige råmelken</a:t>
            </a:r>
            <a:r>
              <a:rPr lang="en-US" sz="2000">
                <a:solidFill>
                  <a:srgbClr val="363636"/>
                </a:solidFill>
                <a:latin typeface="Roboto"/>
                <a:ea typeface="Roboto"/>
                <a:cs typeface="Arial"/>
              </a:rPr>
              <a:t> </a:t>
            </a:r>
          </a:p>
        </p:txBody>
      </p:sp>
      <p:sp>
        <p:nvSpPr>
          <p:cNvPr id="3" name="Plassholder for bunntekst 2">
            <a:extLst>
              <a:ext uri="{FF2B5EF4-FFF2-40B4-BE49-F238E27FC236}">
                <a16:creationId xmlns:a16="http://schemas.microsoft.com/office/drawing/2014/main" id="{31812382-AB1C-2CD0-F98F-B5D31376275C}"/>
              </a:ext>
            </a:extLst>
          </p:cNvPr>
          <p:cNvSpPr>
            <a:spLocks noGrp="1"/>
          </p:cNvSpPr>
          <p:nvPr>
            <p:ph type="ftr" sz="quarter" idx="11"/>
          </p:nvPr>
        </p:nvSpPr>
        <p:spPr>
          <a:xfrm>
            <a:off x="195212" y="6588341"/>
            <a:ext cx="7561263" cy="244800"/>
          </a:xfrm>
        </p:spPr>
        <p:txBody>
          <a:bodyPr/>
          <a:lstStyle/>
          <a:p>
            <a:r>
              <a:rPr lang="nb-NO"/>
              <a:t> Helsedirektoratet</a:t>
            </a:r>
          </a:p>
        </p:txBody>
      </p:sp>
    </p:spTree>
    <p:extLst>
      <p:ext uri="{BB962C8B-B14F-4D97-AF65-F5344CB8AC3E}">
        <p14:creationId xmlns:p14="http://schemas.microsoft.com/office/powerpoint/2010/main" val="270316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Et bilde som inneholder Menneskeansikt, person, innendørs, hud&#10;&#10;Automatisk generert beskrivelse">
            <a:extLst>
              <a:ext uri="{FF2B5EF4-FFF2-40B4-BE49-F238E27FC236}">
                <a16:creationId xmlns:a16="http://schemas.microsoft.com/office/drawing/2014/main" id="{4F1FCA67-8E6B-5CA4-4642-7350404B81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75" r="37479" b="9051"/>
          <a:stretch/>
        </p:blipFill>
        <p:spPr bwMode="auto">
          <a:xfrm>
            <a:off x="6096000" y="10"/>
            <a:ext cx="6105588" cy="6857990"/>
          </a:xfrm>
          <a:custGeom>
            <a:avLst/>
            <a:gdLst>
              <a:gd name="connsiteX0" fmla="*/ 5181600 w 6096000"/>
              <a:gd name="connsiteY0" fmla="*/ 0 h 6858000"/>
              <a:gd name="connsiteX1" fmla="*/ 6096000 w 6096000"/>
              <a:gd name="connsiteY1" fmla="*/ 0 h 6858000"/>
              <a:gd name="connsiteX2" fmla="*/ 6096000 w 6096000"/>
              <a:gd name="connsiteY2" fmla="*/ 731520 h 6858000"/>
              <a:gd name="connsiteX3" fmla="*/ 6096000 w 6096000"/>
              <a:gd name="connsiteY3" fmla="*/ 914400 h 6858000"/>
              <a:gd name="connsiteX4" fmla="*/ 6096000 w 6096000"/>
              <a:gd name="connsiteY4" fmla="*/ 5943600 h 6858000"/>
              <a:gd name="connsiteX5" fmla="*/ 6096000 w 6096000"/>
              <a:gd name="connsiteY5" fmla="*/ 6126480 h 6858000"/>
              <a:gd name="connsiteX6" fmla="*/ 6096000 w 6096000"/>
              <a:gd name="connsiteY6" fmla="*/ 6858000 h 6858000"/>
              <a:gd name="connsiteX7" fmla="*/ 5364480 w 6096000"/>
              <a:gd name="connsiteY7" fmla="*/ 6858000 h 6858000"/>
              <a:gd name="connsiteX8" fmla="*/ 5181600 w 6096000"/>
              <a:gd name="connsiteY8" fmla="*/ 6858000 h 6858000"/>
              <a:gd name="connsiteX9" fmla="*/ 731520 w 6096000"/>
              <a:gd name="connsiteY9" fmla="*/ 6858000 h 6858000"/>
              <a:gd name="connsiteX10" fmla="*/ 0 w 6096000"/>
              <a:gd name="connsiteY10" fmla="*/ 6126480 h 6858000"/>
              <a:gd name="connsiteX11" fmla="*/ 0 w 6096000"/>
              <a:gd name="connsiteY11" fmla="*/ 914400 h 6858000"/>
              <a:gd name="connsiteX12" fmla="*/ 0 w 6096000"/>
              <a:gd name="connsiteY12" fmla="*/ 731520 h 6858000"/>
              <a:gd name="connsiteX13" fmla="*/ 0 w 6096000"/>
              <a:gd name="connsiteY13" fmla="*/ 0 h 6858000"/>
              <a:gd name="connsiteX14" fmla="*/ 731520 w 6096000"/>
              <a:gd name="connsiteY14" fmla="*/ 0 h 6858000"/>
              <a:gd name="connsiteX15" fmla="*/ 914400 w 6096000"/>
              <a:gd name="connsiteY15" fmla="*/ 0 h 6858000"/>
              <a:gd name="connsiteX16" fmla="*/ 5181600 w 6096000"/>
              <a:gd name="connsiteY1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6000" h="6858000">
                <a:moveTo>
                  <a:pt x="5181600" y="0"/>
                </a:moveTo>
                <a:lnTo>
                  <a:pt x="6096000" y="0"/>
                </a:lnTo>
                <a:lnTo>
                  <a:pt x="6096000" y="731520"/>
                </a:lnTo>
                <a:lnTo>
                  <a:pt x="6096000" y="914400"/>
                </a:lnTo>
                <a:lnTo>
                  <a:pt x="6096000" y="5943600"/>
                </a:lnTo>
                <a:lnTo>
                  <a:pt x="6096000" y="6126480"/>
                </a:lnTo>
                <a:lnTo>
                  <a:pt x="6096000" y="6858000"/>
                </a:lnTo>
                <a:lnTo>
                  <a:pt x="5364480" y="6858000"/>
                </a:lnTo>
                <a:lnTo>
                  <a:pt x="5181600" y="6858000"/>
                </a:lnTo>
                <a:lnTo>
                  <a:pt x="731520" y="6858000"/>
                </a:lnTo>
                <a:cubicBezTo>
                  <a:pt x="327513" y="6858000"/>
                  <a:pt x="0" y="6530487"/>
                  <a:pt x="0" y="6126480"/>
                </a:cubicBezTo>
                <a:lnTo>
                  <a:pt x="0" y="914400"/>
                </a:lnTo>
                <a:lnTo>
                  <a:pt x="0" y="731520"/>
                </a:lnTo>
                <a:lnTo>
                  <a:pt x="0" y="0"/>
                </a:lnTo>
                <a:lnTo>
                  <a:pt x="731520" y="0"/>
                </a:lnTo>
                <a:lnTo>
                  <a:pt x="914400" y="0"/>
                </a:lnTo>
                <a:lnTo>
                  <a:pt x="5181600" y="0"/>
                </a:lnTo>
                <a:close/>
              </a:path>
            </a:pathLst>
          </a:custGeom>
          <a:solidFill>
            <a:srgbClr val="FFFFFF"/>
          </a:solidFill>
        </p:spPr>
      </p:pic>
      <p:sp>
        <p:nvSpPr>
          <p:cNvPr id="4105" name="Title 2">
            <a:extLst>
              <a:ext uri="{FF2B5EF4-FFF2-40B4-BE49-F238E27FC236}">
                <a16:creationId xmlns:a16="http://schemas.microsoft.com/office/drawing/2014/main" id="{AEECA724-1825-7E11-9E7B-0DC25C73C0AA}"/>
              </a:ext>
            </a:extLst>
          </p:cNvPr>
          <p:cNvSpPr>
            <a:spLocks noGrp="1"/>
          </p:cNvSpPr>
          <p:nvPr>
            <p:ph type="title"/>
          </p:nvPr>
        </p:nvSpPr>
        <p:spPr>
          <a:xfrm>
            <a:off x="695325" y="620713"/>
            <a:ext cx="5400675" cy="1044575"/>
          </a:xfrm>
        </p:spPr>
        <p:txBody>
          <a:bodyPr/>
          <a:lstStyle/>
          <a:p>
            <a:r>
              <a:rPr lang="nb-NO">
                <a:solidFill>
                  <a:srgbClr val="015169"/>
                </a:solidFill>
                <a:latin typeface="Roboto"/>
                <a:ea typeface="Roboto"/>
                <a:cs typeface="Roboto"/>
              </a:rPr>
              <a:t>En god ammestart </a:t>
            </a:r>
            <a:endParaRPr lang="en-US">
              <a:solidFill>
                <a:srgbClr val="015169"/>
              </a:solidFill>
              <a:ea typeface="Roboto"/>
              <a:cs typeface="Roboto"/>
            </a:endParaRPr>
          </a:p>
        </p:txBody>
      </p:sp>
      <p:sp>
        <p:nvSpPr>
          <p:cNvPr id="4107" name="Content Placeholder 3">
            <a:extLst>
              <a:ext uri="{FF2B5EF4-FFF2-40B4-BE49-F238E27FC236}">
                <a16:creationId xmlns:a16="http://schemas.microsoft.com/office/drawing/2014/main" id="{58474473-09DF-FE31-2B69-E6B99CED6F29}"/>
              </a:ext>
            </a:extLst>
          </p:cNvPr>
          <p:cNvSpPr>
            <a:spLocks noGrp="1"/>
          </p:cNvSpPr>
          <p:nvPr>
            <p:ph sz="half" idx="1"/>
          </p:nvPr>
        </p:nvSpPr>
        <p:spPr>
          <a:xfrm>
            <a:off x="695897" y="2285991"/>
            <a:ext cx="5715635" cy="4274820"/>
          </a:xfrm>
        </p:spPr>
        <p:txBody>
          <a:bodyPr vert="horz" lIns="0" tIns="0" rIns="360000" bIns="0" rtlCol="0" anchor="t">
            <a:normAutofit/>
          </a:bodyPr>
          <a:lstStyle/>
          <a:p>
            <a:pPr marL="342900" indent="-342900" fontAlgn="base"/>
            <a:r>
              <a:rPr lang="nb-NO" sz="2400">
                <a:latin typeface="Roboto"/>
                <a:ea typeface="Roboto"/>
                <a:cs typeface="Arial"/>
              </a:rPr>
              <a:t>Det første møte mellom mor og barn er viktig for en velfungerende amming</a:t>
            </a:r>
            <a:r>
              <a:rPr lang="en-US" sz="2400">
                <a:latin typeface="Roboto"/>
                <a:ea typeface="Roboto"/>
                <a:cs typeface="Arial"/>
              </a:rPr>
              <a:t> </a:t>
            </a:r>
            <a:endParaRPr lang="en-US" sz="2400">
              <a:latin typeface="Roboto"/>
            </a:endParaRPr>
          </a:p>
          <a:p>
            <a:pPr marL="342900" indent="-342900" algn="l"/>
            <a:endParaRPr lang="nb-NO" sz="2400">
              <a:latin typeface="Roboto"/>
              <a:ea typeface="Roboto"/>
              <a:cs typeface="Arial"/>
            </a:endParaRPr>
          </a:p>
          <a:p>
            <a:pPr marL="342900" indent="-342900"/>
            <a:r>
              <a:rPr lang="nb-NO" sz="2400">
                <a:latin typeface="Roboto"/>
                <a:ea typeface="Roboto"/>
                <a:cs typeface="Arial"/>
              </a:rPr>
              <a:t>Det som skjer de første dagene har betydning for melkeproduksjonen videre</a:t>
            </a:r>
            <a:endParaRPr lang="nb-NO" sz="2400">
              <a:latin typeface="Roboto"/>
            </a:endParaRPr>
          </a:p>
          <a:p>
            <a:endParaRPr lang="en-US"/>
          </a:p>
        </p:txBody>
      </p:sp>
      <p:sp>
        <p:nvSpPr>
          <p:cNvPr id="8" name="TekstSylinder 7">
            <a:extLst>
              <a:ext uri="{FF2B5EF4-FFF2-40B4-BE49-F238E27FC236}">
                <a16:creationId xmlns:a16="http://schemas.microsoft.com/office/drawing/2014/main" id="{763530E3-5593-CB44-4F8F-EC2AA453E193}"/>
              </a:ext>
            </a:extLst>
          </p:cNvPr>
          <p:cNvSpPr txBox="1"/>
          <p:nvPr/>
        </p:nvSpPr>
        <p:spPr>
          <a:xfrm>
            <a:off x="6673266" y="6553524"/>
            <a:ext cx="2775422" cy="184666"/>
          </a:xfrm>
          <a:prstGeom prst="rect">
            <a:avLst/>
          </a:prstGeom>
          <a:noFill/>
        </p:spPr>
        <p:txBody>
          <a:bodyPr wrap="square" lIns="0" tIns="0" rIns="0" bIns="0" rtlCol="0" anchor="t">
            <a:spAutoFit/>
          </a:bodyPr>
          <a:lstStyle/>
          <a:p>
            <a:pPr algn="l"/>
            <a:r>
              <a:rPr lang="nb-NO" sz="1200">
                <a:solidFill>
                  <a:schemeClr val="bg1"/>
                </a:solidFill>
                <a:latin typeface="Roboto"/>
                <a:ea typeface="Roboto"/>
                <a:cs typeface="Roboto"/>
              </a:rPr>
              <a:t>Bilde: Marcus Shultz</a:t>
            </a:r>
          </a:p>
        </p:txBody>
      </p:sp>
      <p:sp>
        <p:nvSpPr>
          <p:cNvPr id="3" name="Plassholder for lysbildenummer 2">
            <a:extLst>
              <a:ext uri="{FF2B5EF4-FFF2-40B4-BE49-F238E27FC236}">
                <a16:creationId xmlns:a16="http://schemas.microsoft.com/office/drawing/2014/main" id="{5E967B52-AA35-A104-0036-4C4D384A6B5F}"/>
              </a:ext>
            </a:extLst>
          </p:cNvPr>
          <p:cNvSpPr>
            <a:spLocks noGrp="1"/>
          </p:cNvSpPr>
          <p:nvPr>
            <p:ph type="sldNum" sz="quarter" idx="12"/>
          </p:nvPr>
        </p:nvSpPr>
        <p:spPr/>
        <p:txBody>
          <a:bodyPr/>
          <a:lstStyle/>
          <a:p>
            <a:fld id="{341FD356-1CC0-514B-B5D9-F98600AAE6F5}" type="slidenum">
              <a:rPr lang="nb-NO" smtClean="0"/>
              <a:t>15</a:t>
            </a:fld>
            <a:endParaRPr lang="nb-NO"/>
          </a:p>
        </p:txBody>
      </p:sp>
      <p:sp>
        <p:nvSpPr>
          <p:cNvPr id="2" name="Plassholder for bunntekst 1">
            <a:extLst>
              <a:ext uri="{FF2B5EF4-FFF2-40B4-BE49-F238E27FC236}">
                <a16:creationId xmlns:a16="http://schemas.microsoft.com/office/drawing/2014/main" id="{8145724D-1318-77AE-7497-E3C6D7C43244}"/>
              </a:ext>
            </a:extLst>
          </p:cNvPr>
          <p:cNvSpPr>
            <a:spLocks noGrp="1"/>
          </p:cNvSpPr>
          <p:nvPr>
            <p:ph type="ftr" sz="quarter" idx="11"/>
          </p:nvPr>
        </p:nvSpPr>
        <p:spPr/>
        <p:txBody>
          <a:bodyPr/>
          <a:lstStyle/>
          <a:p>
            <a:r>
              <a:rPr lang="nb-NO"/>
              <a:t> Helsedirektoratet</a:t>
            </a:r>
          </a:p>
        </p:txBody>
      </p:sp>
    </p:spTree>
    <p:extLst>
      <p:ext uri="{BB962C8B-B14F-4D97-AF65-F5344CB8AC3E}">
        <p14:creationId xmlns:p14="http://schemas.microsoft.com/office/powerpoint/2010/main" val="1531779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A2D3A6B2-02AB-169D-54F2-3D494FF7E99F}"/>
              </a:ext>
            </a:extLst>
          </p:cNvPr>
          <p:cNvSpPr>
            <a:spLocks noGrp="1"/>
          </p:cNvSpPr>
          <p:nvPr>
            <p:ph sz="half" idx="1"/>
          </p:nvPr>
        </p:nvSpPr>
        <p:spPr>
          <a:xfrm>
            <a:off x="695325" y="1952625"/>
            <a:ext cx="5400675" cy="4356100"/>
          </a:xfrm>
        </p:spPr>
        <p:txBody>
          <a:bodyPr vert="horz" lIns="0" tIns="0" rIns="360000" bIns="0" rtlCol="0" anchor="t">
            <a:normAutofit/>
          </a:bodyPr>
          <a:lstStyle/>
          <a:p>
            <a:pPr marL="342900" indent="-342900">
              <a:spcBef>
                <a:spcPts val="1000"/>
              </a:spcBef>
              <a:buFont typeface="Arial" panose="020B0604020202020204" pitchFamily="34" charset="0"/>
              <a:buChar char="•"/>
            </a:pPr>
            <a:r>
              <a:rPr lang="nb-NO">
                <a:latin typeface="Roboto"/>
                <a:ea typeface="Roboto"/>
                <a:cs typeface="Roboto"/>
              </a:rPr>
              <a:t>Stabiliserer barnets:​</a:t>
            </a:r>
          </a:p>
          <a:p>
            <a:pPr marL="800100" lvl="1" indent="-342900">
              <a:spcBef>
                <a:spcPts val="1000"/>
              </a:spcBef>
              <a:buFont typeface="Arial" panose="020B0604020202020204" pitchFamily="34" charset="0"/>
              <a:buChar char="•"/>
            </a:pPr>
            <a:r>
              <a:rPr lang="nb-NO" sz="2400">
                <a:latin typeface="Roboto"/>
                <a:ea typeface="Roboto"/>
                <a:cs typeface="Roboto"/>
              </a:rPr>
              <a:t>Pust​</a:t>
            </a:r>
          </a:p>
          <a:p>
            <a:pPr marL="800100" lvl="2" indent="-342900">
              <a:spcBef>
                <a:spcPts val="1000"/>
              </a:spcBef>
              <a:buFont typeface="Arial" panose="020B0604020202020204" pitchFamily="34" charset="0"/>
              <a:buChar char="•"/>
            </a:pPr>
            <a:r>
              <a:rPr lang="nb-NO" sz="2400">
                <a:latin typeface="Roboto"/>
                <a:ea typeface="Roboto"/>
                <a:cs typeface="Roboto"/>
              </a:rPr>
              <a:t>Temperatur​</a:t>
            </a:r>
          </a:p>
          <a:p>
            <a:pPr marL="800100" lvl="2" indent="-342900">
              <a:spcBef>
                <a:spcPts val="1000"/>
              </a:spcBef>
              <a:buFont typeface="Arial" panose="020B0604020202020204" pitchFamily="34" charset="0"/>
              <a:buChar char="•"/>
            </a:pPr>
            <a:r>
              <a:rPr lang="nb-NO" sz="2400">
                <a:latin typeface="Roboto"/>
                <a:ea typeface="Roboto"/>
                <a:cs typeface="Roboto"/>
              </a:rPr>
              <a:t>Blodsukker​</a:t>
            </a:r>
          </a:p>
          <a:p>
            <a:pPr marL="800100" lvl="2" indent="-342900">
              <a:spcBef>
                <a:spcPts val="1000"/>
              </a:spcBef>
              <a:buFont typeface="Arial" panose="020B0604020202020204" pitchFamily="34" charset="0"/>
              <a:buChar char="•"/>
            </a:pPr>
            <a:r>
              <a:rPr lang="nb-NO" sz="2400">
                <a:latin typeface="Roboto"/>
                <a:ea typeface="Roboto"/>
                <a:cs typeface="Roboto"/>
              </a:rPr>
              <a:t>Puls​</a:t>
            </a:r>
          </a:p>
          <a:p>
            <a:pPr marL="342900" indent="-342900">
              <a:spcBef>
                <a:spcPts val="1000"/>
              </a:spcBef>
              <a:buFont typeface="Arial" panose="020B0604020202020204" pitchFamily="34" charset="0"/>
              <a:buChar char="•"/>
            </a:pPr>
            <a:r>
              <a:rPr lang="nb-NO">
                <a:latin typeface="Roboto"/>
                <a:ea typeface="Roboto"/>
                <a:cs typeface="Roboto"/>
              </a:rPr>
              <a:t>Mindre gråt​ og økt trygghet</a:t>
            </a:r>
          </a:p>
          <a:p>
            <a:pPr marL="0" indent="0" rtl="0" fontAlgn="base">
              <a:buNone/>
            </a:pPr>
            <a:endParaRPr lang="en-US" sz="2200"/>
          </a:p>
        </p:txBody>
      </p:sp>
      <p:pic>
        <p:nvPicPr>
          <p:cNvPr id="8" name="Bilde 7" descr="Et bilde som inneholder tekst, Menneskeansikt, person, klær&#10;&#10;Automatisk generert beskrivelse">
            <a:extLst>
              <a:ext uri="{FF2B5EF4-FFF2-40B4-BE49-F238E27FC236}">
                <a16:creationId xmlns:a16="http://schemas.microsoft.com/office/drawing/2014/main" id="{E6EC02D4-4C03-446E-F5DA-0226A8180B9A}"/>
              </a:ext>
            </a:extLst>
          </p:cNvPr>
          <p:cNvPicPr>
            <a:picLocks noChangeAspect="1"/>
          </p:cNvPicPr>
          <p:nvPr/>
        </p:nvPicPr>
        <p:blipFill>
          <a:blip r:embed="rId3"/>
          <a:stretch>
            <a:fillRect/>
          </a:stretch>
        </p:blipFill>
        <p:spPr>
          <a:xfrm>
            <a:off x="6629775" y="1952625"/>
            <a:ext cx="4345209" cy="4356100"/>
          </a:xfrm>
          <a:prstGeom prst="rect">
            <a:avLst/>
          </a:prstGeom>
          <a:noFill/>
        </p:spPr>
      </p:pic>
      <p:sp>
        <p:nvSpPr>
          <p:cNvPr id="6" name="Plassholder for lysbildenummer 5">
            <a:extLst>
              <a:ext uri="{FF2B5EF4-FFF2-40B4-BE49-F238E27FC236}">
                <a16:creationId xmlns:a16="http://schemas.microsoft.com/office/drawing/2014/main" id="{35AB5DBD-1410-A792-B1B5-65BA89D0A526}"/>
              </a:ext>
            </a:extLst>
          </p:cNvPr>
          <p:cNvSpPr>
            <a:spLocks noGrp="1"/>
          </p:cNvSpPr>
          <p:nvPr>
            <p:ph type="sldNum" sz="quarter" idx="12"/>
          </p:nvPr>
        </p:nvSpPr>
        <p:spPr>
          <a:xfrm>
            <a:off x="10417175" y="6308724"/>
            <a:ext cx="1079500" cy="244800"/>
          </a:xfrm>
        </p:spPr>
        <p:txBody>
          <a:bodyPr anchor="b">
            <a:normAutofit/>
          </a:bodyPr>
          <a:lstStyle/>
          <a:p>
            <a:pPr>
              <a:spcAft>
                <a:spcPts val="600"/>
              </a:spcAft>
            </a:pPr>
            <a:fld id="{341FD356-1CC0-514B-B5D9-F98600AAE6F5}" type="slidenum">
              <a:rPr lang="nb-NO" smtClean="0"/>
              <a:pPr>
                <a:spcAft>
                  <a:spcPts val="600"/>
                </a:spcAft>
              </a:pPr>
              <a:t>16</a:t>
            </a:fld>
            <a:endParaRPr lang="nb-NO"/>
          </a:p>
        </p:txBody>
      </p:sp>
      <p:sp>
        <p:nvSpPr>
          <p:cNvPr id="15" name="Title 6">
            <a:extLst>
              <a:ext uri="{FF2B5EF4-FFF2-40B4-BE49-F238E27FC236}">
                <a16:creationId xmlns:a16="http://schemas.microsoft.com/office/drawing/2014/main" id="{D312D581-1FFB-57AC-143B-03749C06095A}"/>
              </a:ext>
            </a:extLst>
          </p:cNvPr>
          <p:cNvSpPr>
            <a:spLocks noGrp="1"/>
          </p:cNvSpPr>
          <p:nvPr>
            <p:ph type="title"/>
          </p:nvPr>
        </p:nvSpPr>
        <p:spPr>
          <a:xfrm>
            <a:off x="695324" y="644775"/>
            <a:ext cx="10801349" cy="1044576"/>
          </a:xfrm>
        </p:spPr>
        <p:txBody>
          <a:bodyPr>
            <a:normAutofit/>
          </a:bodyPr>
          <a:lstStyle/>
          <a:p>
            <a:r>
              <a:rPr lang="nb-NO"/>
              <a:t>​Hud-mot-hud​</a:t>
            </a:r>
            <a:endParaRPr lang="en-US"/>
          </a:p>
        </p:txBody>
      </p:sp>
      <p:sp>
        <p:nvSpPr>
          <p:cNvPr id="9" name="TekstSylinder 8">
            <a:extLst>
              <a:ext uri="{FF2B5EF4-FFF2-40B4-BE49-F238E27FC236}">
                <a16:creationId xmlns:a16="http://schemas.microsoft.com/office/drawing/2014/main" id="{306F697F-6C73-B7FF-C938-5EBC7D4BC6D0}"/>
              </a:ext>
            </a:extLst>
          </p:cNvPr>
          <p:cNvSpPr txBox="1"/>
          <p:nvPr/>
        </p:nvSpPr>
        <p:spPr>
          <a:xfrm>
            <a:off x="8542059" y="6433881"/>
            <a:ext cx="2161309" cy="184666"/>
          </a:xfrm>
          <a:prstGeom prst="rect">
            <a:avLst/>
          </a:prstGeom>
          <a:noFill/>
        </p:spPr>
        <p:txBody>
          <a:bodyPr wrap="square" lIns="0" tIns="0" rIns="0" bIns="0" rtlCol="0">
            <a:spAutoFit/>
          </a:bodyPr>
          <a:lstStyle/>
          <a:p>
            <a:pPr algn="r"/>
            <a:r>
              <a:rPr lang="nb-NO" sz="1200">
                <a:latin typeface="Roboto" panose="02000000000000000000" pitchFamily="2" charset="0"/>
                <a:ea typeface="Roboto" panose="02000000000000000000" pitchFamily="2" charset="0"/>
                <a:cs typeface="Roboto" panose="02000000000000000000" pitchFamily="2" charset="0"/>
              </a:rPr>
              <a:t>Bilde: WHO og Unicef</a:t>
            </a:r>
          </a:p>
        </p:txBody>
      </p:sp>
      <p:sp>
        <p:nvSpPr>
          <p:cNvPr id="3" name="Plassholder for bunntekst 2">
            <a:extLst>
              <a:ext uri="{FF2B5EF4-FFF2-40B4-BE49-F238E27FC236}">
                <a16:creationId xmlns:a16="http://schemas.microsoft.com/office/drawing/2014/main" id="{2688131D-C8CF-67A3-D15C-D8C747B22BE3}"/>
              </a:ext>
            </a:extLst>
          </p:cNvPr>
          <p:cNvSpPr>
            <a:spLocks noGrp="1"/>
          </p:cNvSpPr>
          <p:nvPr>
            <p:ph type="ftr" sz="quarter" idx="11"/>
          </p:nvPr>
        </p:nvSpPr>
        <p:spPr/>
        <p:txBody>
          <a:bodyPr/>
          <a:lstStyle/>
          <a:p>
            <a:r>
              <a:rPr lang="nb-NO"/>
              <a:t> Helsedirektoratet</a:t>
            </a:r>
          </a:p>
        </p:txBody>
      </p:sp>
    </p:spTree>
    <p:extLst>
      <p:ext uri="{BB962C8B-B14F-4D97-AF65-F5344CB8AC3E}">
        <p14:creationId xmlns:p14="http://schemas.microsoft.com/office/powerpoint/2010/main" val="1055016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A2D3A6B2-02AB-169D-54F2-3D494FF7E99F}"/>
              </a:ext>
            </a:extLst>
          </p:cNvPr>
          <p:cNvSpPr>
            <a:spLocks noGrp="1"/>
          </p:cNvSpPr>
          <p:nvPr>
            <p:ph sz="half" idx="1"/>
          </p:nvPr>
        </p:nvSpPr>
        <p:spPr>
          <a:xfrm>
            <a:off x="695325" y="1952625"/>
            <a:ext cx="5400675" cy="1043750"/>
          </a:xfrm>
        </p:spPr>
        <p:txBody>
          <a:bodyPr vert="horz" lIns="0" tIns="0" rIns="360000" bIns="0" rtlCol="0" anchor="t">
            <a:normAutofit/>
          </a:bodyPr>
          <a:lstStyle/>
          <a:p>
            <a:pPr>
              <a:spcBef>
                <a:spcPct val="20000"/>
              </a:spcBef>
            </a:pPr>
            <a:r>
              <a:rPr lang="nb-NO">
                <a:latin typeface="Roboto"/>
                <a:ea typeface="Roboto"/>
                <a:cs typeface="Roboto"/>
              </a:rPr>
              <a:t>Barnet blir mer interessert i å die</a:t>
            </a:r>
            <a:endParaRPr lang="en-US"/>
          </a:p>
          <a:p>
            <a:pPr>
              <a:spcBef>
                <a:spcPct val="20000"/>
              </a:spcBef>
            </a:pPr>
            <a:r>
              <a:rPr lang="nb-NO">
                <a:latin typeface="Roboto"/>
                <a:ea typeface="Roboto"/>
                <a:cs typeface="Roboto"/>
              </a:rPr>
              <a:t>Mor fanger opp tidlige tegn på sult</a:t>
            </a:r>
            <a:endParaRPr lang="en-US">
              <a:latin typeface="Roboto"/>
              <a:ea typeface="Roboto"/>
              <a:cs typeface="Roboto"/>
            </a:endParaRPr>
          </a:p>
          <a:p>
            <a:pPr>
              <a:spcBef>
                <a:spcPct val="20000"/>
              </a:spcBef>
            </a:pPr>
            <a:endParaRPr lang="nb-NO"/>
          </a:p>
          <a:p>
            <a:pPr>
              <a:spcBef>
                <a:spcPct val="20000"/>
              </a:spcBef>
            </a:pPr>
            <a:endParaRPr lang="nb-NO"/>
          </a:p>
        </p:txBody>
      </p:sp>
      <p:sp>
        <p:nvSpPr>
          <p:cNvPr id="22" name="Footer Placeholder 4">
            <a:extLst>
              <a:ext uri="{FF2B5EF4-FFF2-40B4-BE49-F238E27FC236}">
                <a16:creationId xmlns:a16="http://schemas.microsoft.com/office/drawing/2014/main" id="{B163E3AC-FE5E-0585-C9C5-55D2D49E5C97}"/>
              </a:ext>
            </a:extLst>
          </p:cNvPr>
          <p:cNvSpPr>
            <a:spLocks noGrp="1"/>
          </p:cNvSpPr>
          <p:nvPr>
            <p:ph type="ftr" sz="quarter" idx="11"/>
          </p:nvPr>
        </p:nvSpPr>
        <p:spPr>
          <a:xfrm>
            <a:off x="695325" y="6308725"/>
            <a:ext cx="7561263" cy="244800"/>
          </a:xfrm>
        </p:spPr>
        <p:txBody>
          <a:bodyPr/>
          <a:lstStyle/>
          <a:p>
            <a:pPr>
              <a:spcAft>
                <a:spcPts val="600"/>
              </a:spcAft>
            </a:pPr>
            <a:r>
              <a:rPr lang="nb-NO"/>
              <a:t> Helsedirektoratet</a:t>
            </a:r>
          </a:p>
        </p:txBody>
      </p:sp>
      <p:sp>
        <p:nvSpPr>
          <p:cNvPr id="6" name="Plassholder for lysbildenummer 5">
            <a:extLst>
              <a:ext uri="{FF2B5EF4-FFF2-40B4-BE49-F238E27FC236}">
                <a16:creationId xmlns:a16="http://schemas.microsoft.com/office/drawing/2014/main" id="{35AB5DBD-1410-A792-B1B5-65BA89D0A526}"/>
              </a:ext>
            </a:extLst>
          </p:cNvPr>
          <p:cNvSpPr>
            <a:spLocks noGrp="1"/>
          </p:cNvSpPr>
          <p:nvPr>
            <p:ph type="sldNum" sz="quarter" idx="12"/>
          </p:nvPr>
        </p:nvSpPr>
        <p:spPr>
          <a:xfrm>
            <a:off x="10417175" y="6308724"/>
            <a:ext cx="1079500" cy="244800"/>
          </a:xfrm>
        </p:spPr>
        <p:txBody>
          <a:bodyPr anchor="b">
            <a:normAutofit/>
          </a:bodyPr>
          <a:lstStyle/>
          <a:p>
            <a:pPr>
              <a:spcAft>
                <a:spcPts val="600"/>
              </a:spcAft>
            </a:pPr>
            <a:fld id="{341FD356-1CC0-514B-B5D9-F98600AAE6F5}" type="slidenum">
              <a:rPr lang="nb-NO" smtClean="0"/>
              <a:pPr>
                <a:spcAft>
                  <a:spcPts val="600"/>
                </a:spcAft>
              </a:pPr>
              <a:t>17</a:t>
            </a:fld>
            <a:endParaRPr lang="nb-NO"/>
          </a:p>
        </p:txBody>
      </p:sp>
      <p:sp>
        <p:nvSpPr>
          <p:cNvPr id="15" name="Title 6">
            <a:extLst>
              <a:ext uri="{FF2B5EF4-FFF2-40B4-BE49-F238E27FC236}">
                <a16:creationId xmlns:a16="http://schemas.microsoft.com/office/drawing/2014/main" id="{D312D581-1FFB-57AC-143B-03749C06095A}"/>
              </a:ext>
            </a:extLst>
          </p:cNvPr>
          <p:cNvSpPr>
            <a:spLocks noGrp="1"/>
          </p:cNvSpPr>
          <p:nvPr>
            <p:ph type="title"/>
          </p:nvPr>
        </p:nvSpPr>
        <p:spPr>
          <a:xfrm>
            <a:off x="695324" y="620712"/>
            <a:ext cx="10801349" cy="1044576"/>
          </a:xfrm>
        </p:spPr>
        <p:txBody>
          <a:bodyPr anchor="ctr">
            <a:normAutofit/>
          </a:bodyPr>
          <a:lstStyle/>
          <a:p>
            <a:r>
              <a:rPr lang="nb-NO"/>
              <a:t>​Hud-mot-hud​</a:t>
            </a:r>
            <a:endParaRPr lang="en-US"/>
          </a:p>
        </p:txBody>
      </p:sp>
      <p:sp>
        <p:nvSpPr>
          <p:cNvPr id="3" name="TekstSylinder 2">
            <a:extLst>
              <a:ext uri="{FF2B5EF4-FFF2-40B4-BE49-F238E27FC236}">
                <a16:creationId xmlns:a16="http://schemas.microsoft.com/office/drawing/2014/main" id="{7195D10A-1DB2-DB38-3652-FBA89A4AE0BF}"/>
              </a:ext>
            </a:extLst>
          </p:cNvPr>
          <p:cNvSpPr txBox="1"/>
          <p:nvPr/>
        </p:nvSpPr>
        <p:spPr>
          <a:xfrm>
            <a:off x="980169" y="4007068"/>
            <a:ext cx="4769765"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lvl="0" rtl="0"/>
            <a:r>
              <a:rPr lang="nb-NO" sz="2400" baseline="0">
                <a:solidFill>
                  <a:schemeClr val="tx1">
                    <a:lumMod val="90000"/>
                    <a:lumOff val="10000"/>
                  </a:schemeClr>
                </a:solidFill>
                <a:latin typeface="Roboto"/>
                <a:ea typeface="Arial"/>
                <a:cs typeface="Arial"/>
              </a:rPr>
              <a:t> Hyppig til brystet</a:t>
            </a:r>
            <a:r>
              <a:rPr lang="en-US" sz="2400">
                <a:solidFill>
                  <a:schemeClr val="tx1">
                    <a:lumMod val="90000"/>
                    <a:lumOff val="10000"/>
                  </a:schemeClr>
                </a:solidFill>
                <a:latin typeface="Roboto"/>
                <a:ea typeface="Arial"/>
                <a:cs typeface="Arial"/>
              </a:rPr>
              <a:t>​</a:t>
            </a:r>
            <a:endParaRPr lang="nb-NO" sz="2400">
              <a:solidFill>
                <a:schemeClr val="tx1">
                  <a:lumMod val="90000"/>
                  <a:lumOff val="10000"/>
                </a:schemeClr>
              </a:solidFill>
              <a:latin typeface="Roboto"/>
              <a:ea typeface="Calibri" panose="020F0502020204030204"/>
              <a:cs typeface="Calibri" panose="020F0502020204030204"/>
            </a:endParaRPr>
          </a:p>
          <a:p>
            <a:r>
              <a:rPr lang="nb-NO" sz="2400">
                <a:solidFill>
                  <a:schemeClr val="tx1">
                    <a:lumMod val="90000"/>
                    <a:lumOff val="10000"/>
                  </a:schemeClr>
                </a:solidFill>
                <a:latin typeface="Roboto"/>
                <a:ea typeface="Arial"/>
                <a:cs typeface="Arial"/>
              </a:rPr>
              <a:t> = Stimulering av </a:t>
            </a:r>
            <a:r>
              <a:rPr lang="nb-NO" sz="2400" baseline="0">
                <a:solidFill>
                  <a:schemeClr val="tx1">
                    <a:lumMod val="90000"/>
                    <a:lumOff val="10000"/>
                  </a:schemeClr>
                </a:solidFill>
                <a:latin typeface="Roboto"/>
                <a:ea typeface="Arial"/>
                <a:cs typeface="Arial"/>
              </a:rPr>
              <a:t>melkeproduksjon</a:t>
            </a:r>
            <a:endParaRPr lang="nb-NO" sz="1200" err="1">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7" name="Bilde 6">
            <a:extLst>
              <a:ext uri="{FF2B5EF4-FFF2-40B4-BE49-F238E27FC236}">
                <a16:creationId xmlns:a16="http://schemas.microsoft.com/office/drawing/2014/main" id="{692A7D90-F2A7-A419-0990-5D884CCAD9BD}"/>
              </a:ext>
            </a:extLst>
          </p:cNvPr>
          <p:cNvPicPr>
            <a:picLocks noChangeAspect="1"/>
          </p:cNvPicPr>
          <p:nvPr/>
        </p:nvPicPr>
        <p:blipFill>
          <a:blip r:embed="rId3"/>
          <a:stretch>
            <a:fillRect/>
          </a:stretch>
        </p:blipFill>
        <p:spPr>
          <a:xfrm>
            <a:off x="6099875" y="1809370"/>
            <a:ext cx="5107020" cy="3830265"/>
          </a:xfrm>
          <a:prstGeom prst="rect">
            <a:avLst/>
          </a:prstGeom>
        </p:spPr>
      </p:pic>
      <p:sp>
        <p:nvSpPr>
          <p:cNvPr id="4" name="Arrow: Down 3">
            <a:extLst>
              <a:ext uri="{FF2B5EF4-FFF2-40B4-BE49-F238E27FC236}">
                <a16:creationId xmlns:a16="http://schemas.microsoft.com/office/drawing/2014/main" id="{D1320EC7-1453-0800-3CC2-74C849229811}"/>
              </a:ext>
            </a:extLst>
          </p:cNvPr>
          <p:cNvSpPr/>
          <p:nvPr/>
        </p:nvSpPr>
        <p:spPr>
          <a:xfrm>
            <a:off x="3048139" y="3156273"/>
            <a:ext cx="320110" cy="545454"/>
          </a:xfrm>
          <a:prstGeom prst="downArrow">
            <a:avLst/>
          </a:prstGeom>
          <a:solidFill>
            <a:srgbClr val="037FA4"/>
          </a:solidFill>
          <a:ln>
            <a:solidFill>
              <a:srgbClr val="037F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41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0FC31A-15C9-C2E5-8472-E256FD25FFAD}"/>
              </a:ext>
            </a:extLst>
          </p:cNvPr>
          <p:cNvSpPr>
            <a:spLocks noGrp="1"/>
          </p:cNvSpPr>
          <p:nvPr>
            <p:ph type="title"/>
          </p:nvPr>
        </p:nvSpPr>
        <p:spPr>
          <a:xfrm>
            <a:off x="1774825" y="1653969"/>
            <a:ext cx="8642350" cy="2381430"/>
          </a:xfrm>
        </p:spPr>
        <p:txBody>
          <a:bodyPr>
            <a:normAutofit/>
          </a:bodyPr>
          <a:lstStyle/>
          <a:p>
            <a:pPr rtl="0" fontAlgn="base"/>
            <a:r>
              <a:rPr lang="nb-NO"/>
              <a:t>Melkeproduksjon og brystspreng</a:t>
            </a:r>
          </a:p>
        </p:txBody>
      </p:sp>
      <p:pic>
        <p:nvPicPr>
          <p:cNvPr id="3" name="Bilde 2" descr="Et bilde som inneholder tekst, logo, Font, Grafikk&#10;&#10;Automatisk generert beskrivelse">
            <a:extLst>
              <a:ext uri="{FF2B5EF4-FFF2-40B4-BE49-F238E27FC236}">
                <a16:creationId xmlns:a16="http://schemas.microsoft.com/office/drawing/2014/main" id="{08826ED3-F4A6-B579-9B0F-E937EF6F8501}"/>
              </a:ext>
            </a:extLst>
          </p:cNvPr>
          <p:cNvPicPr>
            <a:picLocks noChangeAspect="1"/>
          </p:cNvPicPr>
          <p:nvPr/>
        </p:nvPicPr>
        <p:blipFill>
          <a:blip r:embed="rId2"/>
          <a:stretch>
            <a:fillRect/>
          </a:stretch>
        </p:blipFill>
        <p:spPr>
          <a:xfrm>
            <a:off x="3852964" y="424088"/>
            <a:ext cx="1254674" cy="811658"/>
          </a:xfrm>
          <a:prstGeom prst="rect">
            <a:avLst/>
          </a:prstGeom>
        </p:spPr>
      </p:pic>
    </p:spTree>
    <p:extLst>
      <p:ext uri="{BB962C8B-B14F-4D97-AF65-F5344CB8AC3E}">
        <p14:creationId xmlns:p14="http://schemas.microsoft.com/office/powerpoint/2010/main" val="2465915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D98C8364-40A8-2061-BBC0-5841EA7D1290}"/>
              </a:ext>
            </a:extLst>
          </p:cNvPr>
          <p:cNvSpPr>
            <a:spLocks noGrp="1"/>
          </p:cNvSpPr>
          <p:nvPr>
            <p:ph type="sldNum" sz="quarter" idx="12"/>
          </p:nvPr>
        </p:nvSpPr>
        <p:spPr/>
        <p:txBody>
          <a:bodyPr/>
          <a:lstStyle/>
          <a:p>
            <a:fld id="{341FD356-1CC0-514B-B5D9-F98600AAE6F5}" type="slidenum">
              <a:rPr lang="nb-NO" smtClean="0"/>
              <a:pPr/>
              <a:t>19</a:t>
            </a:fld>
            <a:endParaRPr lang="nb-NO"/>
          </a:p>
        </p:txBody>
      </p:sp>
      <p:graphicFrame>
        <p:nvGraphicFramePr>
          <p:cNvPr id="7" name="Plassholder for innhold 6">
            <a:extLst>
              <a:ext uri="{FF2B5EF4-FFF2-40B4-BE49-F238E27FC236}">
                <a16:creationId xmlns:a16="http://schemas.microsoft.com/office/drawing/2014/main" id="{31E9B742-8BF2-66B1-3E9C-E1D35CB56F68}"/>
              </a:ext>
            </a:extLst>
          </p:cNvPr>
          <p:cNvGraphicFramePr>
            <a:graphicFrameLocks noGrp="1"/>
          </p:cNvGraphicFramePr>
          <p:nvPr>
            <p:ph sz="quarter" idx="13"/>
            <p:extLst>
              <p:ext uri="{D42A27DB-BD31-4B8C-83A1-F6EECF244321}">
                <p14:modId xmlns:p14="http://schemas.microsoft.com/office/powerpoint/2010/main" val="1427617460"/>
              </p:ext>
            </p:extLst>
          </p:nvPr>
        </p:nvGraphicFramePr>
        <p:xfrm>
          <a:off x="508602" y="2272244"/>
          <a:ext cx="11400131" cy="2796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tel 5">
            <a:extLst>
              <a:ext uri="{FF2B5EF4-FFF2-40B4-BE49-F238E27FC236}">
                <a16:creationId xmlns:a16="http://schemas.microsoft.com/office/drawing/2014/main" id="{B1B2BFE7-A9B8-09C2-91E5-03266C1F96CE}"/>
              </a:ext>
            </a:extLst>
          </p:cNvPr>
          <p:cNvSpPr>
            <a:spLocks noGrp="1"/>
          </p:cNvSpPr>
          <p:nvPr>
            <p:ph type="title"/>
          </p:nvPr>
        </p:nvSpPr>
        <p:spPr/>
        <p:txBody>
          <a:bodyPr/>
          <a:lstStyle/>
          <a:p>
            <a:r>
              <a:rPr lang="nb-NO"/>
              <a:t>Melkeproduksjon</a:t>
            </a:r>
            <a:r>
              <a:rPr lang="nb-NO" b="0" i="0">
                <a:solidFill>
                  <a:srgbClr val="000000"/>
                </a:solidFill>
                <a:effectLst/>
                <a:latin typeface="Times"/>
              </a:rPr>
              <a:t> </a:t>
            </a:r>
            <a:endParaRPr lang="nb-NO"/>
          </a:p>
        </p:txBody>
      </p:sp>
      <p:sp>
        <p:nvSpPr>
          <p:cNvPr id="2" name="Plassholder for bunntekst 1">
            <a:extLst>
              <a:ext uri="{FF2B5EF4-FFF2-40B4-BE49-F238E27FC236}">
                <a16:creationId xmlns:a16="http://schemas.microsoft.com/office/drawing/2014/main" id="{F6DD7CCB-AD00-D7B2-3BBE-8D4B2A7C0A68}"/>
              </a:ext>
            </a:extLst>
          </p:cNvPr>
          <p:cNvSpPr>
            <a:spLocks noGrp="1"/>
          </p:cNvSpPr>
          <p:nvPr>
            <p:ph type="ftr" sz="quarter" idx="11"/>
          </p:nvPr>
        </p:nvSpPr>
        <p:spPr/>
        <p:txBody>
          <a:bodyPr/>
          <a:lstStyle/>
          <a:p>
            <a:r>
              <a:rPr lang="nb-NO"/>
              <a:t> Helsedirektoratet</a:t>
            </a:r>
          </a:p>
        </p:txBody>
      </p:sp>
    </p:spTree>
    <p:extLst>
      <p:ext uri="{BB962C8B-B14F-4D97-AF65-F5344CB8AC3E}">
        <p14:creationId xmlns:p14="http://schemas.microsoft.com/office/powerpoint/2010/main" val="4049492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E248A-F5FA-AEAB-0151-8AF589107293}"/>
              </a:ext>
            </a:extLst>
          </p:cNvPr>
          <p:cNvSpPr>
            <a:spLocks noGrp="1"/>
          </p:cNvSpPr>
          <p:nvPr>
            <p:ph type="title"/>
          </p:nvPr>
        </p:nvSpPr>
        <p:spPr/>
        <p:txBody>
          <a:bodyPr>
            <a:normAutofit/>
          </a:bodyPr>
          <a:lstStyle/>
          <a:p>
            <a:r>
              <a:rPr lang="nb-NO" sz="8000"/>
              <a:t>Ammeskole</a:t>
            </a:r>
          </a:p>
        </p:txBody>
      </p:sp>
      <p:sp>
        <p:nvSpPr>
          <p:cNvPr id="4" name="Text Placeholder 3">
            <a:extLst>
              <a:ext uri="{FF2B5EF4-FFF2-40B4-BE49-F238E27FC236}">
                <a16:creationId xmlns:a16="http://schemas.microsoft.com/office/drawing/2014/main" id="{BB24A17F-5080-5952-EA80-196CF2D05FA3}"/>
              </a:ext>
            </a:extLst>
          </p:cNvPr>
          <p:cNvSpPr>
            <a:spLocks noGrp="1"/>
          </p:cNvSpPr>
          <p:nvPr>
            <p:ph type="body" sz="quarter" idx="14"/>
          </p:nvPr>
        </p:nvSpPr>
        <p:spPr/>
        <p:txBody>
          <a:bodyPr/>
          <a:lstStyle/>
          <a:p>
            <a:r>
              <a:rPr lang="nb-NO"/>
              <a:t>For dere som venter barn</a:t>
            </a:r>
          </a:p>
        </p:txBody>
      </p:sp>
      <p:sp>
        <p:nvSpPr>
          <p:cNvPr id="7" name="Rektangel 6">
            <a:extLst>
              <a:ext uri="{FF2B5EF4-FFF2-40B4-BE49-F238E27FC236}">
                <a16:creationId xmlns:a16="http://schemas.microsoft.com/office/drawing/2014/main" id="{C7AC492E-A68B-D1E7-AA92-2307058232C4}"/>
              </a:ext>
            </a:extLst>
          </p:cNvPr>
          <p:cNvSpPr/>
          <p:nvPr/>
        </p:nvSpPr>
        <p:spPr>
          <a:xfrm>
            <a:off x="1252330" y="293052"/>
            <a:ext cx="3756992" cy="93717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descr="Et bilde som inneholder Font, Grafikk, grafisk design, tekst&#10;&#10;Automatisk generert beskrivelse">
            <a:extLst>
              <a:ext uri="{FF2B5EF4-FFF2-40B4-BE49-F238E27FC236}">
                <a16:creationId xmlns:a16="http://schemas.microsoft.com/office/drawing/2014/main" id="{22D587AE-162D-E827-3EB0-FC54F3874EAB}"/>
              </a:ext>
            </a:extLst>
          </p:cNvPr>
          <p:cNvPicPr>
            <a:picLocks noChangeAspect="1"/>
          </p:cNvPicPr>
          <p:nvPr/>
        </p:nvPicPr>
        <p:blipFill>
          <a:blip r:embed="rId3"/>
          <a:stretch>
            <a:fillRect/>
          </a:stretch>
        </p:blipFill>
        <p:spPr>
          <a:xfrm>
            <a:off x="587457" y="307458"/>
            <a:ext cx="1537476" cy="199385"/>
          </a:xfrm>
          <a:prstGeom prst="rect">
            <a:avLst/>
          </a:prstGeom>
        </p:spPr>
      </p:pic>
      <p:pic>
        <p:nvPicPr>
          <p:cNvPr id="6" name="Bilde 5" descr="Et bilde som inneholder tekst, logo, Font, Grafikk&#10;&#10;Automatisk generert beskrivelse">
            <a:extLst>
              <a:ext uri="{FF2B5EF4-FFF2-40B4-BE49-F238E27FC236}">
                <a16:creationId xmlns:a16="http://schemas.microsoft.com/office/drawing/2014/main" id="{14B57941-6527-4448-4C98-AFF3B4F227EA}"/>
              </a:ext>
            </a:extLst>
          </p:cNvPr>
          <p:cNvPicPr>
            <a:picLocks noChangeAspect="1"/>
          </p:cNvPicPr>
          <p:nvPr/>
        </p:nvPicPr>
        <p:blipFill>
          <a:blip r:embed="rId4"/>
          <a:stretch>
            <a:fillRect/>
          </a:stretch>
        </p:blipFill>
        <p:spPr>
          <a:xfrm>
            <a:off x="2419949" y="105640"/>
            <a:ext cx="1254674" cy="811658"/>
          </a:xfrm>
          <a:prstGeom prst="rect">
            <a:avLst/>
          </a:prstGeom>
        </p:spPr>
      </p:pic>
    </p:spTree>
    <p:extLst>
      <p:ext uri="{BB962C8B-B14F-4D97-AF65-F5344CB8AC3E}">
        <p14:creationId xmlns:p14="http://schemas.microsoft.com/office/powerpoint/2010/main" val="2978402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a:extLst>
              <a:ext uri="{FF2B5EF4-FFF2-40B4-BE49-F238E27FC236}">
                <a16:creationId xmlns:a16="http://schemas.microsoft.com/office/drawing/2014/main" id="{FA9E5435-D1F2-E6B3-9A2F-C6BBE0259B1A}"/>
              </a:ext>
            </a:extLst>
          </p:cNvPr>
          <p:cNvSpPr>
            <a:spLocks noGrp="1"/>
          </p:cNvSpPr>
          <p:nvPr>
            <p:ph sz="half" idx="1"/>
          </p:nvPr>
        </p:nvSpPr>
        <p:spPr>
          <a:xfrm>
            <a:off x="781589" y="2570851"/>
            <a:ext cx="5400675" cy="4356100"/>
          </a:xfrm>
        </p:spPr>
        <p:txBody>
          <a:bodyPr vert="horz" lIns="0" tIns="0" rIns="360000" bIns="0" rtlCol="0" anchor="t">
            <a:normAutofit/>
          </a:bodyPr>
          <a:lstStyle/>
          <a:p>
            <a:pPr marL="0" indent="0" rtl="0" fontAlgn="base">
              <a:buNone/>
            </a:pPr>
            <a:endParaRPr lang="nb-NO"/>
          </a:p>
          <a:p>
            <a:pPr fontAlgn="base"/>
            <a:r>
              <a:rPr lang="nb-NO">
                <a:latin typeface="Roboto"/>
                <a:ea typeface="Roboto"/>
                <a:cs typeface="Roboto"/>
              </a:rPr>
              <a:t>Barnet skal få spise så ofte det vil</a:t>
            </a:r>
          </a:p>
          <a:p>
            <a:pPr fontAlgn="base"/>
            <a:r>
              <a:rPr lang="nb-NO">
                <a:latin typeface="Roboto"/>
                <a:ea typeface="Roboto"/>
                <a:cs typeface="Roboto"/>
              </a:rPr>
              <a:t>Nyfødte: spiser normalt 8-12 ganger </a:t>
            </a:r>
            <a:r>
              <a:rPr lang="nb-NO" b="1">
                <a:latin typeface="Roboto"/>
                <a:ea typeface="Roboto"/>
                <a:cs typeface="Roboto"/>
              </a:rPr>
              <a:t>eller mer</a:t>
            </a:r>
            <a:r>
              <a:rPr lang="nb-NO">
                <a:latin typeface="Roboto"/>
                <a:ea typeface="Roboto"/>
                <a:cs typeface="Roboto"/>
              </a:rPr>
              <a:t> i døgnet</a:t>
            </a:r>
            <a:r>
              <a:rPr lang="en-US">
                <a:latin typeface="Roboto"/>
                <a:ea typeface="Roboto"/>
                <a:cs typeface="Roboto"/>
              </a:rPr>
              <a:t>​​</a:t>
            </a:r>
            <a:endParaRPr lang="nb-NO">
              <a:latin typeface="Roboto"/>
              <a:ea typeface="Roboto"/>
              <a:cs typeface="Roboto"/>
            </a:endParaRPr>
          </a:p>
          <a:p>
            <a:pPr rtl="0" fontAlgn="base">
              <a:buFont typeface="Arial" panose="020B0604020202020204" pitchFamily="34" charset="0"/>
              <a:buChar char="•"/>
            </a:pPr>
            <a:r>
              <a:rPr lang="nb-NO">
                <a:latin typeface="Roboto"/>
                <a:ea typeface="Roboto"/>
                <a:cs typeface="Roboto"/>
              </a:rPr>
              <a:t>Etterspørsel – Produksjon</a:t>
            </a:r>
            <a:r>
              <a:rPr lang="en-US">
                <a:latin typeface="Roboto"/>
                <a:ea typeface="Roboto"/>
                <a:cs typeface="Roboto"/>
              </a:rPr>
              <a:t>​​. </a:t>
            </a:r>
            <a:r>
              <a:rPr lang="nb-NO">
                <a:latin typeface="Roboto"/>
                <a:ea typeface="Roboto"/>
                <a:cs typeface="Roboto"/>
              </a:rPr>
              <a:t>Du lager den mengde melk ditt barn har behov for</a:t>
            </a:r>
            <a:endParaRPr lang="en-US">
              <a:latin typeface="Roboto"/>
              <a:ea typeface="Roboto"/>
              <a:cs typeface="Roboto"/>
            </a:endParaRPr>
          </a:p>
          <a:p>
            <a:endParaRPr lang="nb-NO"/>
          </a:p>
        </p:txBody>
      </p:sp>
      <p:pic>
        <p:nvPicPr>
          <p:cNvPr id="8194" name="Picture 2">
            <a:extLst>
              <a:ext uri="{FF2B5EF4-FFF2-40B4-BE49-F238E27FC236}">
                <a16:creationId xmlns:a16="http://schemas.microsoft.com/office/drawing/2014/main" id="{C2BE5F63-C8B4-9621-F455-D85E423A19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276" t="18083" r="14276" b="4439"/>
          <a:stretch/>
        </p:blipFill>
        <p:spPr bwMode="auto">
          <a:xfrm>
            <a:off x="6587617" y="1952625"/>
            <a:ext cx="4358290" cy="4356100"/>
          </a:xfrm>
          <a:prstGeom prst="rect">
            <a:avLst/>
          </a:prstGeom>
          <a:solidFill>
            <a:srgbClr val="FFFFFF"/>
          </a:solidFill>
        </p:spPr>
      </p:pic>
      <p:sp>
        <p:nvSpPr>
          <p:cNvPr id="4" name="Plassholder for lysbildenummer 3">
            <a:extLst>
              <a:ext uri="{FF2B5EF4-FFF2-40B4-BE49-F238E27FC236}">
                <a16:creationId xmlns:a16="http://schemas.microsoft.com/office/drawing/2014/main" id="{D98C8364-40A8-2061-BBC0-5841EA7D1290}"/>
              </a:ext>
            </a:extLst>
          </p:cNvPr>
          <p:cNvSpPr>
            <a:spLocks noGrp="1"/>
          </p:cNvSpPr>
          <p:nvPr>
            <p:ph type="sldNum" sz="quarter" idx="12"/>
          </p:nvPr>
        </p:nvSpPr>
        <p:spPr>
          <a:xfrm>
            <a:off x="10417175" y="6308724"/>
            <a:ext cx="1079500" cy="244800"/>
          </a:xfrm>
        </p:spPr>
        <p:txBody>
          <a:bodyPr anchor="b">
            <a:normAutofit/>
          </a:bodyPr>
          <a:lstStyle/>
          <a:p>
            <a:pPr>
              <a:spcAft>
                <a:spcPts val="600"/>
              </a:spcAft>
            </a:pPr>
            <a:fld id="{341FD356-1CC0-514B-B5D9-F98600AAE6F5}" type="slidenum">
              <a:rPr lang="nb-NO" smtClean="0"/>
              <a:pPr>
                <a:spcAft>
                  <a:spcPts val="600"/>
                </a:spcAft>
              </a:pPr>
              <a:t>20</a:t>
            </a:fld>
            <a:endParaRPr lang="nb-NO"/>
          </a:p>
        </p:txBody>
      </p:sp>
      <p:sp>
        <p:nvSpPr>
          <p:cNvPr id="6" name="Tittel 5">
            <a:extLst>
              <a:ext uri="{FF2B5EF4-FFF2-40B4-BE49-F238E27FC236}">
                <a16:creationId xmlns:a16="http://schemas.microsoft.com/office/drawing/2014/main" id="{B1B2BFE7-A9B8-09C2-91E5-03266C1F96CE}"/>
              </a:ext>
            </a:extLst>
          </p:cNvPr>
          <p:cNvSpPr>
            <a:spLocks noGrp="1"/>
          </p:cNvSpPr>
          <p:nvPr>
            <p:ph type="title"/>
          </p:nvPr>
        </p:nvSpPr>
        <p:spPr>
          <a:xfrm>
            <a:off x="695324" y="620712"/>
            <a:ext cx="10801349" cy="1044576"/>
          </a:xfrm>
        </p:spPr>
        <p:txBody>
          <a:bodyPr anchor="ctr">
            <a:normAutofit/>
          </a:bodyPr>
          <a:lstStyle/>
          <a:p>
            <a:r>
              <a:rPr lang="nb-NO"/>
              <a:t>Selvregulering</a:t>
            </a:r>
            <a:r>
              <a:rPr lang="nb-NO" b="0" i="0">
                <a:effectLst/>
              </a:rPr>
              <a:t> </a:t>
            </a:r>
            <a:endParaRPr lang="nb-NO"/>
          </a:p>
        </p:txBody>
      </p:sp>
      <p:sp>
        <p:nvSpPr>
          <p:cNvPr id="10" name="TekstSylinder 9">
            <a:extLst>
              <a:ext uri="{FF2B5EF4-FFF2-40B4-BE49-F238E27FC236}">
                <a16:creationId xmlns:a16="http://schemas.microsoft.com/office/drawing/2014/main" id="{FC5ED7F7-6093-1E85-3D31-5891DA62F942}"/>
              </a:ext>
            </a:extLst>
          </p:cNvPr>
          <p:cNvSpPr txBox="1"/>
          <p:nvPr/>
        </p:nvSpPr>
        <p:spPr>
          <a:xfrm>
            <a:off x="8542059" y="6433881"/>
            <a:ext cx="2161309" cy="184666"/>
          </a:xfrm>
          <a:prstGeom prst="rect">
            <a:avLst/>
          </a:prstGeom>
          <a:noFill/>
        </p:spPr>
        <p:txBody>
          <a:bodyPr wrap="square" lIns="0" tIns="0" rIns="0" bIns="0" rtlCol="0">
            <a:spAutoFit/>
          </a:bodyPr>
          <a:lstStyle/>
          <a:p>
            <a:pPr algn="r"/>
            <a:r>
              <a:rPr lang="nb-NO" sz="1200">
                <a:latin typeface="Roboto" panose="02000000000000000000" pitchFamily="2" charset="0"/>
                <a:ea typeface="Roboto" panose="02000000000000000000" pitchFamily="2" charset="0"/>
                <a:cs typeface="Roboto" panose="02000000000000000000" pitchFamily="2" charset="0"/>
              </a:rPr>
              <a:t>Bilde: WHO og Unicef</a:t>
            </a:r>
          </a:p>
        </p:txBody>
      </p:sp>
      <p:sp>
        <p:nvSpPr>
          <p:cNvPr id="2" name="Plassholder for bunntekst 1">
            <a:extLst>
              <a:ext uri="{FF2B5EF4-FFF2-40B4-BE49-F238E27FC236}">
                <a16:creationId xmlns:a16="http://schemas.microsoft.com/office/drawing/2014/main" id="{7F21CA48-14C8-7743-10BE-46F73051D721}"/>
              </a:ext>
            </a:extLst>
          </p:cNvPr>
          <p:cNvSpPr>
            <a:spLocks noGrp="1"/>
          </p:cNvSpPr>
          <p:nvPr>
            <p:ph type="ftr" sz="quarter" idx="11"/>
          </p:nvPr>
        </p:nvSpPr>
        <p:spPr/>
        <p:txBody>
          <a:bodyPr/>
          <a:lstStyle/>
          <a:p>
            <a:r>
              <a:rPr lang="nb-NO"/>
              <a:t> Helsedirektoratet</a:t>
            </a:r>
          </a:p>
        </p:txBody>
      </p:sp>
      <p:sp>
        <p:nvSpPr>
          <p:cNvPr id="7" name="TextBox 6">
            <a:extLst>
              <a:ext uri="{FF2B5EF4-FFF2-40B4-BE49-F238E27FC236}">
                <a16:creationId xmlns:a16="http://schemas.microsoft.com/office/drawing/2014/main" id="{882DD4C8-128C-92D8-D5B7-738554E5E656}"/>
              </a:ext>
            </a:extLst>
          </p:cNvPr>
          <p:cNvSpPr txBox="1"/>
          <p:nvPr/>
        </p:nvSpPr>
        <p:spPr>
          <a:xfrm>
            <a:off x="777240" y="1828800"/>
            <a:ext cx="5791200"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nb-NO" sz="2400" b="1">
                <a:solidFill>
                  <a:srgbClr val="015169"/>
                </a:solidFill>
                <a:latin typeface="Roboto"/>
                <a:ea typeface="Roboto"/>
                <a:cs typeface="Roboto"/>
              </a:rPr>
              <a:t>Selvregulering handler om å følge barnet og ikke klokken</a:t>
            </a:r>
            <a:r>
              <a:rPr lang="nb-NO" sz="2400">
                <a:solidFill>
                  <a:srgbClr val="363636"/>
                </a:solidFill>
                <a:latin typeface="Roboto"/>
                <a:ea typeface="Roboto"/>
                <a:cs typeface="Roboto"/>
              </a:rPr>
              <a:t> </a:t>
            </a:r>
            <a:endParaRPr lang="en-US"/>
          </a:p>
        </p:txBody>
      </p:sp>
    </p:spTree>
    <p:extLst>
      <p:ext uri="{BB962C8B-B14F-4D97-AF65-F5344CB8AC3E}">
        <p14:creationId xmlns:p14="http://schemas.microsoft.com/office/powerpoint/2010/main" val="1395387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edia på Internett 9" descr="Er råmelken tilstrekkelig for å mette barnet mitt? - Norsk">
            <a:hlinkClick r:id="" action="ppaction://media"/>
            <a:extLst>
              <a:ext uri="{FF2B5EF4-FFF2-40B4-BE49-F238E27FC236}">
                <a16:creationId xmlns:a16="http://schemas.microsoft.com/office/drawing/2014/main" id="{483716AD-B005-10B3-1AB1-B03ACCCE7627}"/>
              </a:ext>
            </a:extLst>
          </p:cNvPr>
          <p:cNvPicPr>
            <a:picLocks noGrp="1" noRot="1" noChangeAspect="1"/>
          </p:cNvPicPr>
          <p:nvPr>
            <p:ph sz="quarter" idx="13"/>
            <a:videoFile r:link="rId1"/>
          </p:nvPr>
        </p:nvPicPr>
        <p:blipFill rotWithShape="1">
          <a:blip r:embed="rId4"/>
          <a:srcRect t="442"/>
          <a:stretch/>
        </p:blipFill>
        <p:spPr>
          <a:xfrm>
            <a:off x="20" y="10"/>
            <a:ext cx="12191980" cy="6857990"/>
          </a:xfrm>
          <a:prstGeom prst="rect">
            <a:avLst/>
          </a:prstGeom>
          <a:noFill/>
        </p:spPr>
      </p:pic>
      <p:sp>
        <p:nvSpPr>
          <p:cNvPr id="3" name="Plassholder for lysbildenummer 2">
            <a:extLst>
              <a:ext uri="{FF2B5EF4-FFF2-40B4-BE49-F238E27FC236}">
                <a16:creationId xmlns:a16="http://schemas.microsoft.com/office/drawing/2014/main" id="{35205E9C-7FA4-11CC-ACFD-831F536F6D02}"/>
              </a:ext>
            </a:extLst>
          </p:cNvPr>
          <p:cNvSpPr>
            <a:spLocks noGrp="1"/>
          </p:cNvSpPr>
          <p:nvPr>
            <p:ph type="sldNum" sz="quarter" idx="12"/>
          </p:nvPr>
        </p:nvSpPr>
        <p:spPr/>
        <p:txBody>
          <a:bodyPr/>
          <a:lstStyle/>
          <a:p>
            <a:fld id="{341FD356-1CC0-514B-B5D9-F98600AAE6F5}" type="slidenum">
              <a:rPr lang="nb-NO" smtClean="0"/>
              <a:pPr/>
              <a:t>21</a:t>
            </a:fld>
            <a:endParaRPr lang="nb-NO"/>
          </a:p>
        </p:txBody>
      </p:sp>
      <p:sp>
        <p:nvSpPr>
          <p:cNvPr id="2" name="Plassholder for bunntekst 1">
            <a:extLst>
              <a:ext uri="{FF2B5EF4-FFF2-40B4-BE49-F238E27FC236}">
                <a16:creationId xmlns:a16="http://schemas.microsoft.com/office/drawing/2014/main" id="{4ECDC179-290A-160B-A7E9-C06E4CF3DCB4}"/>
              </a:ext>
            </a:extLst>
          </p:cNvPr>
          <p:cNvSpPr>
            <a:spLocks noGrp="1"/>
          </p:cNvSpPr>
          <p:nvPr>
            <p:ph type="ftr" sz="quarter" idx="11"/>
          </p:nvPr>
        </p:nvSpPr>
        <p:spPr/>
        <p:txBody>
          <a:bodyPr/>
          <a:lstStyle/>
          <a:p>
            <a:r>
              <a:rPr lang="nb-NO"/>
              <a:t> Helsedirektoratet</a:t>
            </a:r>
          </a:p>
        </p:txBody>
      </p:sp>
    </p:spTree>
    <p:extLst>
      <p:ext uri="{BB962C8B-B14F-4D97-AF65-F5344CB8AC3E}">
        <p14:creationId xmlns:p14="http://schemas.microsoft.com/office/powerpoint/2010/main" val="263716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t bilde som inneholder person, negl, finger, rist&#10;&#10;Automatisk generert beskrivelse">
            <a:extLst>
              <a:ext uri="{FF2B5EF4-FFF2-40B4-BE49-F238E27FC236}">
                <a16:creationId xmlns:a16="http://schemas.microsoft.com/office/drawing/2014/main" id="{6EC19BFB-2845-A1F2-1ED5-51357E133C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122" r="11550" b="8009"/>
          <a:stretch/>
        </p:blipFill>
        <p:spPr bwMode="auto">
          <a:xfrm>
            <a:off x="0" y="0"/>
            <a:ext cx="6096000" cy="6857990"/>
          </a:xfrm>
          <a:custGeom>
            <a:avLst/>
            <a:gdLst>
              <a:gd name="connsiteX0" fmla="*/ 0 w 6096000"/>
              <a:gd name="connsiteY0" fmla="*/ 0 h 6858000"/>
              <a:gd name="connsiteX1" fmla="*/ 1391920 w 6096000"/>
              <a:gd name="connsiteY1" fmla="*/ 0 h 6858000"/>
              <a:gd name="connsiteX2" fmla="*/ 1391920 w 6096000"/>
              <a:gd name="connsiteY2" fmla="*/ 0 h 6858000"/>
              <a:gd name="connsiteX3" fmla="*/ 4704080 w 6096000"/>
              <a:gd name="connsiteY3" fmla="*/ 0 h 6858000"/>
              <a:gd name="connsiteX4" fmla="*/ 5384780 w 6096000"/>
              <a:gd name="connsiteY4" fmla="*/ 0 h 6858000"/>
              <a:gd name="connsiteX5" fmla="*/ 6096000 w 6096000"/>
              <a:gd name="connsiteY5" fmla="*/ 0 h 6858000"/>
              <a:gd name="connsiteX6" fmla="*/ 6096000 w 6096000"/>
              <a:gd name="connsiteY6" fmla="*/ 711220 h 6858000"/>
              <a:gd name="connsiteX7" fmla="*/ 6096000 w 6096000"/>
              <a:gd name="connsiteY7" fmla="*/ 1391920 h 6858000"/>
              <a:gd name="connsiteX8" fmla="*/ 6096000 w 6096000"/>
              <a:gd name="connsiteY8" fmla="*/ 6146780 h 6858000"/>
              <a:gd name="connsiteX9" fmla="*/ 5384780 w 6096000"/>
              <a:gd name="connsiteY9" fmla="*/ 6858000 h 6858000"/>
              <a:gd name="connsiteX10" fmla="*/ 1391920 w 6096000"/>
              <a:gd name="connsiteY10" fmla="*/ 6858000 h 6858000"/>
              <a:gd name="connsiteX11" fmla="*/ 711220 w 6096000"/>
              <a:gd name="connsiteY11" fmla="*/ 6858000 h 6858000"/>
              <a:gd name="connsiteX12" fmla="*/ 0 w 6096000"/>
              <a:gd name="connsiteY12" fmla="*/ 6858000 h 6858000"/>
              <a:gd name="connsiteX13" fmla="*/ 0 w 6096000"/>
              <a:gd name="connsiteY13" fmla="*/ 5466080 h 6858000"/>
              <a:gd name="connsiteX14" fmla="*/ 0 w 6096000"/>
              <a:gd name="connsiteY14" fmla="*/ 5466080 h 6858000"/>
              <a:gd name="connsiteX15" fmla="*/ 0 w 6096000"/>
              <a:gd name="connsiteY15" fmla="*/ 1391920 h 6858000"/>
              <a:gd name="connsiteX16" fmla="*/ 0 w 6096000"/>
              <a:gd name="connsiteY16" fmla="*/ 13919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6000" h="6858000">
                <a:moveTo>
                  <a:pt x="0" y="0"/>
                </a:moveTo>
                <a:lnTo>
                  <a:pt x="1391920" y="0"/>
                </a:lnTo>
                <a:lnTo>
                  <a:pt x="1391920" y="0"/>
                </a:lnTo>
                <a:lnTo>
                  <a:pt x="4704080" y="0"/>
                </a:lnTo>
                <a:lnTo>
                  <a:pt x="5384780" y="0"/>
                </a:lnTo>
                <a:lnTo>
                  <a:pt x="6096000" y="0"/>
                </a:lnTo>
                <a:lnTo>
                  <a:pt x="6096000" y="711220"/>
                </a:lnTo>
                <a:lnTo>
                  <a:pt x="6096000" y="1391920"/>
                </a:lnTo>
                <a:lnTo>
                  <a:pt x="6096000" y="6146780"/>
                </a:lnTo>
                <a:cubicBezTo>
                  <a:pt x="6096000" y="6539576"/>
                  <a:pt x="5777576" y="6858000"/>
                  <a:pt x="5384780" y="6858000"/>
                </a:cubicBezTo>
                <a:lnTo>
                  <a:pt x="1391920" y="6858000"/>
                </a:lnTo>
                <a:lnTo>
                  <a:pt x="711220" y="6858000"/>
                </a:lnTo>
                <a:lnTo>
                  <a:pt x="0" y="6858000"/>
                </a:lnTo>
                <a:lnTo>
                  <a:pt x="0" y="5466080"/>
                </a:lnTo>
                <a:lnTo>
                  <a:pt x="0" y="5466080"/>
                </a:lnTo>
                <a:lnTo>
                  <a:pt x="0" y="1391920"/>
                </a:lnTo>
                <a:lnTo>
                  <a:pt x="0" y="1391920"/>
                </a:lnTo>
                <a:close/>
              </a:path>
            </a:pathLst>
          </a:custGeom>
          <a:noFill/>
          <a:extLst>
            <a:ext uri="{909E8E84-426E-40DD-AFC4-6F175D3DCCD1}">
              <a14:hiddenFill xmlns:a14="http://schemas.microsoft.com/office/drawing/2010/main">
                <a:solidFill>
                  <a:srgbClr val="FFFFFF"/>
                </a:solidFill>
              </a14:hiddenFill>
            </a:ext>
          </a:extLst>
        </p:spPr>
      </p:pic>
      <p:sp>
        <p:nvSpPr>
          <p:cNvPr id="3" name="Tittel 2">
            <a:extLst>
              <a:ext uri="{FF2B5EF4-FFF2-40B4-BE49-F238E27FC236}">
                <a16:creationId xmlns:a16="http://schemas.microsoft.com/office/drawing/2014/main" id="{59392E9A-0752-4584-3A65-C9F1FF8BA86C}"/>
              </a:ext>
            </a:extLst>
          </p:cNvPr>
          <p:cNvSpPr>
            <a:spLocks noGrp="1"/>
          </p:cNvSpPr>
          <p:nvPr>
            <p:ph type="title"/>
          </p:nvPr>
        </p:nvSpPr>
        <p:spPr>
          <a:xfrm>
            <a:off x="6096000" y="620713"/>
            <a:ext cx="5400675" cy="1044575"/>
          </a:xfrm>
        </p:spPr>
        <p:txBody>
          <a:bodyPr anchor="ctr">
            <a:normAutofit/>
          </a:bodyPr>
          <a:lstStyle/>
          <a:p>
            <a:r>
              <a:rPr lang="nb-NO"/>
              <a:t>Husk dette:</a:t>
            </a:r>
          </a:p>
        </p:txBody>
      </p:sp>
      <p:sp>
        <p:nvSpPr>
          <p:cNvPr id="4" name="Plassholder for innhold 3">
            <a:extLst>
              <a:ext uri="{FF2B5EF4-FFF2-40B4-BE49-F238E27FC236}">
                <a16:creationId xmlns:a16="http://schemas.microsoft.com/office/drawing/2014/main" id="{5ED12C85-7A1A-FBA9-8FF4-767FD456E1BC}"/>
              </a:ext>
            </a:extLst>
          </p:cNvPr>
          <p:cNvSpPr>
            <a:spLocks noGrp="1"/>
          </p:cNvSpPr>
          <p:nvPr>
            <p:ph sz="half" idx="1"/>
          </p:nvPr>
        </p:nvSpPr>
        <p:spPr>
          <a:xfrm>
            <a:off x="6096000" y="1952625"/>
            <a:ext cx="5400675" cy="4356100"/>
          </a:xfrm>
        </p:spPr>
        <p:txBody>
          <a:bodyPr vert="horz" lIns="360000" tIns="0" rIns="0" bIns="0" rtlCol="0" anchor="t">
            <a:normAutofit/>
          </a:bodyPr>
          <a:lstStyle/>
          <a:p>
            <a:pPr marL="0" indent="0" rtl="0" fontAlgn="base">
              <a:buNone/>
            </a:pPr>
            <a:r>
              <a:rPr lang="nb-NO" sz="2400" b="1">
                <a:solidFill>
                  <a:srgbClr val="015169"/>
                </a:solidFill>
                <a:latin typeface="Roboto"/>
                <a:ea typeface="Roboto"/>
                <a:cs typeface="Roboto"/>
              </a:rPr>
              <a:t>Brystet må stimuleres for å etablere og opprettholde melkeproduksjon</a:t>
            </a:r>
            <a:r>
              <a:rPr lang="en-US" sz="2400" b="1">
                <a:solidFill>
                  <a:srgbClr val="015169"/>
                </a:solidFill>
                <a:latin typeface="Roboto"/>
                <a:ea typeface="Roboto"/>
                <a:cs typeface="Roboto"/>
              </a:rPr>
              <a:t>​</a:t>
            </a:r>
            <a:endParaRPr lang="nb-NO" sz="2400" b="1">
              <a:solidFill>
                <a:srgbClr val="015169"/>
              </a:solidFill>
              <a:latin typeface="Roboto"/>
              <a:ea typeface="Roboto"/>
              <a:cs typeface="Roboto"/>
            </a:endParaRPr>
          </a:p>
          <a:p>
            <a:pPr marL="0" indent="0" rtl="0" fontAlgn="base">
              <a:buNone/>
            </a:pPr>
            <a:endParaRPr lang="nb-NO" sz="2400"/>
          </a:p>
          <a:p>
            <a:pPr marL="0" indent="0" rtl="0" fontAlgn="base">
              <a:buNone/>
            </a:pPr>
            <a:r>
              <a:rPr lang="nb-NO" sz="2400">
                <a:latin typeface="Roboto"/>
                <a:ea typeface="Roboto"/>
                <a:cs typeface="Roboto"/>
              </a:rPr>
              <a:t>Hvis ikke barnet kan ta brystet </a:t>
            </a:r>
            <a:r>
              <a:rPr lang="en-US" sz="2400">
                <a:latin typeface="Roboto"/>
                <a:ea typeface="Roboto"/>
                <a:cs typeface="Roboto"/>
              </a:rPr>
              <a:t>​</a:t>
            </a:r>
          </a:p>
          <a:p>
            <a:pPr marL="503555" lvl="1" fontAlgn="base"/>
            <a:r>
              <a:rPr lang="nb-NO" sz="2400">
                <a:latin typeface="Roboto"/>
                <a:ea typeface="Roboto"/>
                <a:cs typeface="Roboto"/>
              </a:rPr>
              <a:t>Håndmelk</a:t>
            </a:r>
            <a:r>
              <a:rPr lang="en-US" sz="2400">
                <a:latin typeface="Roboto"/>
                <a:ea typeface="Roboto"/>
                <a:cs typeface="Roboto"/>
              </a:rPr>
              <a:t>​</a:t>
            </a:r>
          </a:p>
          <a:p>
            <a:pPr marL="503555" lvl="1" fontAlgn="base"/>
            <a:r>
              <a:rPr lang="nb-NO" sz="2400">
                <a:latin typeface="Roboto"/>
                <a:ea typeface="Roboto"/>
                <a:cs typeface="Roboto"/>
              </a:rPr>
              <a:t>Pump</a:t>
            </a:r>
            <a:r>
              <a:rPr lang="en-US" sz="2400">
                <a:latin typeface="Roboto"/>
                <a:ea typeface="Roboto"/>
                <a:cs typeface="Roboto"/>
              </a:rPr>
              <a:t>​</a:t>
            </a:r>
          </a:p>
          <a:p>
            <a:endParaRPr lang="nb-NO"/>
          </a:p>
        </p:txBody>
      </p:sp>
      <p:sp>
        <p:nvSpPr>
          <p:cNvPr id="9227" name="Slide Number Placeholder 6">
            <a:extLst>
              <a:ext uri="{FF2B5EF4-FFF2-40B4-BE49-F238E27FC236}">
                <a16:creationId xmlns:a16="http://schemas.microsoft.com/office/drawing/2014/main" id="{8B612407-FFD9-338B-8925-99915AC558B9}"/>
              </a:ext>
            </a:extLst>
          </p:cNvPr>
          <p:cNvSpPr>
            <a:spLocks noGrp="1"/>
          </p:cNvSpPr>
          <p:nvPr>
            <p:ph type="sldNum" sz="quarter" idx="12"/>
          </p:nvPr>
        </p:nvSpPr>
        <p:spPr>
          <a:xfrm>
            <a:off x="10417175" y="6308724"/>
            <a:ext cx="1079500" cy="244800"/>
          </a:xfrm>
        </p:spPr>
        <p:txBody>
          <a:bodyPr/>
          <a:lstStyle/>
          <a:p>
            <a:pPr>
              <a:spcAft>
                <a:spcPts val="600"/>
              </a:spcAft>
            </a:pPr>
            <a:fld id="{341FD356-1CC0-514B-B5D9-F98600AAE6F5}" type="slidenum">
              <a:rPr lang="nb-NO" smtClean="0"/>
              <a:pPr>
                <a:spcAft>
                  <a:spcPts val="600"/>
                </a:spcAft>
              </a:pPr>
              <a:t>22</a:t>
            </a:fld>
            <a:endParaRPr lang="nb-NO"/>
          </a:p>
        </p:txBody>
      </p:sp>
      <p:sp>
        <p:nvSpPr>
          <p:cNvPr id="9" name="TekstSylinder 8">
            <a:extLst>
              <a:ext uri="{FF2B5EF4-FFF2-40B4-BE49-F238E27FC236}">
                <a16:creationId xmlns:a16="http://schemas.microsoft.com/office/drawing/2014/main" id="{24A0238C-F177-569E-5E4C-412906123E3A}"/>
              </a:ext>
            </a:extLst>
          </p:cNvPr>
          <p:cNvSpPr txBox="1"/>
          <p:nvPr/>
        </p:nvSpPr>
        <p:spPr>
          <a:xfrm>
            <a:off x="419934" y="6407660"/>
            <a:ext cx="3318781" cy="184666"/>
          </a:xfrm>
          <a:prstGeom prst="rect">
            <a:avLst/>
          </a:prstGeom>
          <a:noFill/>
        </p:spPr>
        <p:txBody>
          <a:bodyPr wrap="square" lIns="0" tIns="0" rIns="0" bIns="0" rtlCol="0">
            <a:spAutoFit/>
          </a:bodyPr>
          <a:lstStyle/>
          <a:p>
            <a:pPr algn="l"/>
            <a:r>
              <a:rPr lang="nb-NO" sz="1200">
                <a:solidFill>
                  <a:schemeClr val="bg1"/>
                </a:solidFill>
                <a:latin typeface="Roboto" panose="02000000000000000000" pitchFamily="2" charset="0"/>
                <a:ea typeface="Roboto" panose="02000000000000000000" pitchFamily="2" charset="0"/>
                <a:cs typeface="Roboto" panose="02000000000000000000" pitchFamily="2" charset="0"/>
              </a:rPr>
              <a:t>©Helsedirektoratet &amp; Folkehelseinstituttet</a:t>
            </a:r>
          </a:p>
        </p:txBody>
      </p:sp>
      <p:sp>
        <p:nvSpPr>
          <p:cNvPr id="2" name="Plassholder for bunntekst 1">
            <a:extLst>
              <a:ext uri="{FF2B5EF4-FFF2-40B4-BE49-F238E27FC236}">
                <a16:creationId xmlns:a16="http://schemas.microsoft.com/office/drawing/2014/main" id="{61D487A5-A93E-791F-6473-F4E023745AB1}"/>
              </a:ext>
            </a:extLst>
          </p:cNvPr>
          <p:cNvSpPr>
            <a:spLocks noGrp="1"/>
          </p:cNvSpPr>
          <p:nvPr>
            <p:ph type="ftr" sz="quarter" idx="11"/>
          </p:nvPr>
        </p:nvSpPr>
        <p:spPr>
          <a:xfrm>
            <a:off x="423808" y="6553966"/>
            <a:ext cx="7561263" cy="244800"/>
          </a:xfrm>
        </p:spPr>
        <p:txBody>
          <a:bodyPr/>
          <a:lstStyle/>
          <a:p>
            <a:r>
              <a:rPr lang="nb-NO"/>
              <a:t> Helsedirektoratet</a:t>
            </a:r>
          </a:p>
        </p:txBody>
      </p:sp>
    </p:spTree>
    <p:extLst>
      <p:ext uri="{BB962C8B-B14F-4D97-AF65-F5344CB8AC3E}">
        <p14:creationId xmlns:p14="http://schemas.microsoft.com/office/powerpoint/2010/main" val="763250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edia på Internett 5" descr="Hvordan håndmelker jeg?">
            <a:hlinkClick r:id="" action="ppaction://media"/>
            <a:extLst>
              <a:ext uri="{FF2B5EF4-FFF2-40B4-BE49-F238E27FC236}">
                <a16:creationId xmlns:a16="http://schemas.microsoft.com/office/drawing/2014/main" id="{2B8FF490-D8C1-066E-1E1E-8B424D69FB66}"/>
              </a:ext>
            </a:extLst>
          </p:cNvPr>
          <p:cNvPicPr>
            <a:picLocks noGrp="1" noRot="1" noChangeAspect="1"/>
          </p:cNvPicPr>
          <p:nvPr>
            <p:ph sz="quarter" idx="13"/>
            <a:videoFile r:link="rId1"/>
          </p:nvPr>
        </p:nvPicPr>
        <p:blipFill rotWithShape="1">
          <a:blip r:embed="rId4"/>
          <a:srcRect b="443"/>
          <a:stretch/>
        </p:blipFill>
        <p:spPr>
          <a:xfrm>
            <a:off x="20" y="10"/>
            <a:ext cx="12191980" cy="6857990"/>
          </a:xfrm>
          <a:prstGeom prst="rect">
            <a:avLst/>
          </a:prstGeom>
          <a:noFill/>
        </p:spPr>
      </p:pic>
      <p:sp>
        <p:nvSpPr>
          <p:cNvPr id="3" name="Plassholder for lysbildenummer 2">
            <a:extLst>
              <a:ext uri="{FF2B5EF4-FFF2-40B4-BE49-F238E27FC236}">
                <a16:creationId xmlns:a16="http://schemas.microsoft.com/office/drawing/2014/main" id="{BE46EAAC-A660-C0F7-2D0C-13B25AC2F94D}"/>
              </a:ext>
            </a:extLst>
          </p:cNvPr>
          <p:cNvSpPr>
            <a:spLocks noGrp="1"/>
          </p:cNvSpPr>
          <p:nvPr>
            <p:ph type="sldNum" sz="quarter" idx="12"/>
          </p:nvPr>
        </p:nvSpPr>
        <p:spPr/>
        <p:txBody>
          <a:bodyPr/>
          <a:lstStyle/>
          <a:p>
            <a:fld id="{341FD356-1CC0-514B-B5D9-F98600AAE6F5}" type="slidenum">
              <a:rPr lang="nb-NO" smtClean="0"/>
              <a:pPr/>
              <a:t>23</a:t>
            </a:fld>
            <a:endParaRPr lang="nb-NO"/>
          </a:p>
        </p:txBody>
      </p:sp>
      <p:sp>
        <p:nvSpPr>
          <p:cNvPr id="2" name="Plassholder for bunntekst 1">
            <a:extLst>
              <a:ext uri="{FF2B5EF4-FFF2-40B4-BE49-F238E27FC236}">
                <a16:creationId xmlns:a16="http://schemas.microsoft.com/office/drawing/2014/main" id="{9B802B30-E09F-EA51-08C9-EA205243A218}"/>
              </a:ext>
            </a:extLst>
          </p:cNvPr>
          <p:cNvSpPr>
            <a:spLocks noGrp="1"/>
          </p:cNvSpPr>
          <p:nvPr>
            <p:ph type="ftr" sz="quarter" idx="11"/>
          </p:nvPr>
        </p:nvSpPr>
        <p:spPr/>
        <p:txBody>
          <a:bodyPr/>
          <a:lstStyle/>
          <a:p>
            <a:r>
              <a:rPr lang="nb-NO"/>
              <a:t> Helsedirektoratet</a:t>
            </a:r>
          </a:p>
        </p:txBody>
      </p:sp>
    </p:spTree>
    <p:extLst>
      <p:ext uri="{BB962C8B-B14F-4D97-AF65-F5344CB8AC3E}">
        <p14:creationId xmlns:p14="http://schemas.microsoft.com/office/powerpoint/2010/main" val="58376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medier 6" title="Brystspreng - hva gjør jeg? | Norsk">
            <a:hlinkClick r:id="" action="ppaction://media"/>
            <a:extLst>
              <a:ext uri="{FF2B5EF4-FFF2-40B4-BE49-F238E27FC236}">
                <a16:creationId xmlns:a16="http://schemas.microsoft.com/office/drawing/2014/main" id="{4826A647-D7D0-E621-E7A5-3A6845DBABCC}"/>
              </a:ext>
            </a:extLst>
          </p:cNvPr>
          <p:cNvPicPr>
            <a:picLocks noRot="1" noChangeAspect="1"/>
          </p:cNvPicPr>
          <p:nvPr>
            <a:videoFile r:link="rId1"/>
          </p:nvPr>
        </p:nvPicPr>
        <p:blipFill rotWithShape="1">
          <a:blip r:embed="rId4"/>
          <a:srcRect b="443"/>
          <a:stretch/>
        </p:blipFill>
        <p:spPr>
          <a:xfrm>
            <a:off x="20" y="10"/>
            <a:ext cx="12191980" cy="6857990"/>
          </a:xfrm>
          <a:prstGeom prst="rect">
            <a:avLst/>
          </a:prstGeom>
          <a:noFill/>
        </p:spPr>
      </p:pic>
      <p:sp>
        <p:nvSpPr>
          <p:cNvPr id="13" name="Date Placeholder 2" hidden="1">
            <a:extLst>
              <a:ext uri="{FF2B5EF4-FFF2-40B4-BE49-F238E27FC236}">
                <a16:creationId xmlns:a16="http://schemas.microsoft.com/office/drawing/2014/main" id="{F8ADCAE9-4502-FA9D-C021-A3464D60F682}"/>
              </a:ext>
            </a:extLst>
          </p:cNvPr>
          <p:cNvSpPr>
            <a:spLocks noGrp="1"/>
          </p:cNvSpPr>
          <p:nvPr>
            <p:ph type="dt" sz="half" idx="10"/>
          </p:nvPr>
        </p:nvSpPr>
        <p:spPr>
          <a:xfrm>
            <a:off x="8975725" y="6308724"/>
            <a:ext cx="1441450" cy="244800"/>
          </a:xfrm>
        </p:spPr>
        <p:txBody>
          <a:bodyPr/>
          <a:lstStyle/>
          <a:p>
            <a:pPr>
              <a:spcAft>
                <a:spcPts val="600"/>
              </a:spcAft>
            </a:pPr>
            <a:fld id="{364FAA2D-0D62-834F-B48A-447C8994F33B}" type="datetime1">
              <a:rPr lang="nb-NO" smtClean="0"/>
              <a:pPr>
                <a:spcAft>
                  <a:spcPts val="600"/>
                </a:spcAft>
              </a:pPr>
              <a:t>23.04.2024</a:t>
            </a:fld>
            <a:endParaRPr lang="nb-NO"/>
          </a:p>
        </p:txBody>
      </p:sp>
      <p:sp>
        <p:nvSpPr>
          <p:cNvPr id="15" name="Footer Placeholder 3">
            <a:extLst>
              <a:ext uri="{FF2B5EF4-FFF2-40B4-BE49-F238E27FC236}">
                <a16:creationId xmlns:a16="http://schemas.microsoft.com/office/drawing/2014/main" id="{FD94715C-8EE8-723D-B541-01B4739876DC}"/>
              </a:ext>
            </a:extLst>
          </p:cNvPr>
          <p:cNvSpPr>
            <a:spLocks noGrp="1"/>
          </p:cNvSpPr>
          <p:nvPr>
            <p:ph type="ftr" sz="quarter" idx="11"/>
          </p:nvPr>
        </p:nvSpPr>
        <p:spPr>
          <a:xfrm>
            <a:off x="695325" y="6308725"/>
            <a:ext cx="7561263" cy="244800"/>
          </a:xfrm>
        </p:spPr>
        <p:txBody>
          <a:bodyPr/>
          <a:lstStyle/>
          <a:p>
            <a:pPr>
              <a:spcAft>
                <a:spcPts val="600"/>
              </a:spcAft>
            </a:pPr>
            <a:r>
              <a:rPr lang="nb-NO"/>
              <a:t> Helsedirektoratet</a:t>
            </a:r>
          </a:p>
        </p:txBody>
      </p:sp>
      <p:sp>
        <p:nvSpPr>
          <p:cNvPr id="17" name="Slide Number Placeholder 4" hidden="1">
            <a:extLst>
              <a:ext uri="{FF2B5EF4-FFF2-40B4-BE49-F238E27FC236}">
                <a16:creationId xmlns:a16="http://schemas.microsoft.com/office/drawing/2014/main" id="{7B27A907-81D0-CD70-614A-573F2F323700}"/>
              </a:ext>
            </a:extLst>
          </p:cNvPr>
          <p:cNvSpPr>
            <a:spLocks noGrp="1"/>
          </p:cNvSpPr>
          <p:nvPr>
            <p:ph type="sldNum" sz="quarter" idx="12"/>
          </p:nvPr>
        </p:nvSpPr>
        <p:spPr>
          <a:xfrm>
            <a:off x="10417175" y="6308724"/>
            <a:ext cx="1079500" cy="244800"/>
          </a:xfrm>
        </p:spPr>
        <p:txBody>
          <a:bodyPr/>
          <a:lstStyle/>
          <a:p>
            <a:pPr>
              <a:spcAft>
                <a:spcPts val="600"/>
              </a:spcAft>
            </a:pPr>
            <a:fld id="{341FD356-1CC0-514B-B5D9-F98600AAE6F5}" type="slidenum">
              <a:rPr lang="nb-NO" smtClean="0"/>
              <a:pPr>
                <a:spcAft>
                  <a:spcPts val="600"/>
                </a:spcAft>
              </a:pPr>
              <a:t>24</a:t>
            </a:fld>
            <a:endParaRPr lang="nb-NO"/>
          </a:p>
        </p:txBody>
      </p:sp>
    </p:spTree>
    <p:extLst>
      <p:ext uri="{BB962C8B-B14F-4D97-AF65-F5344CB8AC3E}">
        <p14:creationId xmlns:p14="http://schemas.microsoft.com/office/powerpoint/2010/main" val="3855965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0FC31A-15C9-C2E5-8472-E256FD25FFAD}"/>
              </a:ext>
            </a:extLst>
          </p:cNvPr>
          <p:cNvSpPr>
            <a:spLocks noGrp="1"/>
          </p:cNvSpPr>
          <p:nvPr>
            <p:ph type="title"/>
          </p:nvPr>
        </p:nvSpPr>
        <p:spPr>
          <a:xfrm>
            <a:off x="1774825" y="1653969"/>
            <a:ext cx="8642350" cy="2381430"/>
          </a:xfrm>
        </p:spPr>
        <p:txBody>
          <a:bodyPr>
            <a:normAutofit/>
          </a:bodyPr>
          <a:lstStyle/>
          <a:p>
            <a:pPr rtl="0" fontAlgn="base"/>
            <a:r>
              <a:rPr lang="nb-NO"/>
              <a:t>Tegn på sult, sugetak og ammestillinger</a:t>
            </a:r>
          </a:p>
        </p:txBody>
      </p:sp>
      <p:pic>
        <p:nvPicPr>
          <p:cNvPr id="4" name="Bilde 3" descr="Et bilde som inneholder tekst, logo, Font, Grafikk&#10;&#10;Automatisk generert beskrivelse">
            <a:extLst>
              <a:ext uri="{FF2B5EF4-FFF2-40B4-BE49-F238E27FC236}">
                <a16:creationId xmlns:a16="http://schemas.microsoft.com/office/drawing/2014/main" id="{6F4D641C-84E3-1F20-A838-AA2AF8F3A189}"/>
              </a:ext>
            </a:extLst>
          </p:cNvPr>
          <p:cNvPicPr>
            <a:picLocks noChangeAspect="1"/>
          </p:cNvPicPr>
          <p:nvPr/>
        </p:nvPicPr>
        <p:blipFill>
          <a:blip r:embed="rId2"/>
          <a:stretch>
            <a:fillRect/>
          </a:stretch>
        </p:blipFill>
        <p:spPr>
          <a:xfrm>
            <a:off x="3864337" y="435461"/>
            <a:ext cx="1254674" cy="811658"/>
          </a:xfrm>
          <a:prstGeom prst="rect">
            <a:avLst/>
          </a:prstGeom>
        </p:spPr>
      </p:pic>
    </p:spTree>
    <p:extLst>
      <p:ext uri="{BB962C8B-B14F-4D97-AF65-F5344CB8AC3E}">
        <p14:creationId xmlns:p14="http://schemas.microsoft.com/office/powerpoint/2010/main" val="105862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edia på Internett 5" descr="Hvordan vet jeg om barnet er sultent?">
            <a:hlinkClick r:id="" action="ppaction://media"/>
            <a:extLst>
              <a:ext uri="{FF2B5EF4-FFF2-40B4-BE49-F238E27FC236}">
                <a16:creationId xmlns:a16="http://schemas.microsoft.com/office/drawing/2014/main" id="{2B2A7410-9036-2576-2EF0-7B193D67A7F2}"/>
              </a:ext>
            </a:extLst>
          </p:cNvPr>
          <p:cNvPicPr>
            <a:picLocks noRot="1" noChangeAspect="1"/>
          </p:cNvPicPr>
          <p:nvPr>
            <a:videoFile r:link="rId1"/>
          </p:nvPr>
        </p:nvPicPr>
        <p:blipFill rotWithShape="1">
          <a:blip r:embed="rId4"/>
          <a:srcRect t="442"/>
          <a:stretch/>
        </p:blipFill>
        <p:spPr>
          <a:xfrm>
            <a:off x="20" y="10"/>
            <a:ext cx="12191980" cy="6857990"/>
          </a:xfrm>
          <a:prstGeom prst="rect">
            <a:avLst/>
          </a:prstGeom>
          <a:noFill/>
        </p:spPr>
      </p:pic>
      <p:sp>
        <p:nvSpPr>
          <p:cNvPr id="2" name="Plassholder for dato 1" hidden="1">
            <a:extLst>
              <a:ext uri="{FF2B5EF4-FFF2-40B4-BE49-F238E27FC236}">
                <a16:creationId xmlns:a16="http://schemas.microsoft.com/office/drawing/2014/main" id="{95A72202-7204-3C26-3209-C6C66D869447}"/>
              </a:ext>
            </a:extLst>
          </p:cNvPr>
          <p:cNvSpPr>
            <a:spLocks noGrp="1"/>
          </p:cNvSpPr>
          <p:nvPr>
            <p:ph type="dt" sz="half" idx="10"/>
          </p:nvPr>
        </p:nvSpPr>
        <p:spPr/>
        <p:txBody>
          <a:bodyPr/>
          <a:lstStyle/>
          <a:p>
            <a:pPr>
              <a:spcAft>
                <a:spcPts val="600"/>
              </a:spcAft>
            </a:pPr>
            <a:fld id="{F3FC0058-AC6E-0F4B-9629-C7CE1E5A692C}" type="datetime1">
              <a:rPr lang="nb-NO" smtClean="0"/>
              <a:pPr>
                <a:spcAft>
                  <a:spcPts val="600"/>
                </a:spcAft>
              </a:pPr>
              <a:t>23.04.2024</a:t>
            </a:fld>
            <a:endParaRPr lang="nb-NO"/>
          </a:p>
        </p:txBody>
      </p:sp>
      <p:sp>
        <p:nvSpPr>
          <p:cNvPr id="4" name="Plassholder for lysbildenummer 3" hidden="1">
            <a:extLst>
              <a:ext uri="{FF2B5EF4-FFF2-40B4-BE49-F238E27FC236}">
                <a16:creationId xmlns:a16="http://schemas.microsoft.com/office/drawing/2014/main" id="{954D119E-2196-C1A0-385C-E10A976CA448}"/>
              </a:ext>
            </a:extLst>
          </p:cNvPr>
          <p:cNvSpPr>
            <a:spLocks noGrp="1"/>
          </p:cNvSpPr>
          <p:nvPr>
            <p:ph type="sldNum" sz="quarter" idx="12"/>
          </p:nvPr>
        </p:nvSpPr>
        <p:spPr/>
        <p:txBody>
          <a:bodyPr/>
          <a:lstStyle/>
          <a:p>
            <a:pPr>
              <a:spcAft>
                <a:spcPts val="600"/>
              </a:spcAft>
            </a:pPr>
            <a:fld id="{341FD356-1CC0-514B-B5D9-F98600AAE6F5}" type="slidenum">
              <a:rPr lang="nb-NO" smtClean="0"/>
              <a:pPr>
                <a:spcAft>
                  <a:spcPts val="600"/>
                </a:spcAft>
              </a:pPr>
              <a:t>26</a:t>
            </a:fld>
            <a:endParaRPr lang="nb-NO"/>
          </a:p>
        </p:txBody>
      </p:sp>
      <p:sp>
        <p:nvSpPr>
          <p:cNvPr id="3" name="Plassholder for bunntekst 2">
            <a:extLst>
              <a:ext uri="{FF2B5EF4-FFF2-40B4-BE49-F238E27FC236}">
                <a16:creationId xmlns:a16="http://schemas.microsoft.com/office/drawing/2014/main" id="{8F8AFE3A-792A-4A54-A17B-39DFFB5E0D89}"/>
              </a:ext>
            </a:extLst>
          </p:cNvPr>
          <p:cNvSpPr>
            <a:spLocks noGrp="1"/>
          </p:cNvSpPr>
          <p:nvPr>
            <p:ph type="ftr" sz="quarter" idx="11"/>
          </p:nvPr>
        </p:nvSpPr>
        <p:spPr/>
        <p:txBody>
          <a:bodyPr/>
          <a:lstStyle/>
          <a:p>
            <a:r>
              <a:rPr lang="nb-NO"/>
              <a:t> Helsedirektoratet</a:t>
            </a:r>
          </a:p>
        </p:txBody>
      </p:sp>
    </p:spTree>
    <p:extLst>
      <p:ext uri="{BB962C8B-B14F-4D97-AF65-F5344CB8AC3E}">
        <p14:creationId xmlns:p14="http://schemas.microsoft.com/office/powerpoint/2010/main" val="327455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ABF711-62E2-F7DC-BBA9-795121D1A99C}"/>
              </a:ext>
            </a:extLst>
          </p:cNvPr>
          <p:cNvSpPr>
            <a:spLocks noGrp="1"/>
          </p:cNvSpPr>
          <p:nvPr>
            <p:ph type="title"/>
          </p:nvPr>
        </p:nvSpPr>
        <p:spPr/>
        <p:txBody>
          <a:bodyPr/>
          <a:lstStyle/>
          <a:p>
            <a:r>
              <a:rPr lang="nb-NO">
                <a:latin typeface="Roboto"/>
                <a:ea typeface="Roboto"/>
                <a:cs typeface="Roboto"/>
              </a:rPr>
              <a:t>Barnets reflekser – for et godt sugetak</a:t>
            </a:r>
            <a:endParaRPr lang="nb-NO"/>
          </a:p>
        </p:txBody>
      </p:sp>
      <p:sp>
        <p:nvSpPr>
          <p:cNvPr id="5" name="Plassholder for lysbildenummer 4">
            <a:extLst>
              <a:ext uri="{FF2B5EF4-FFF2-40B4-BE49-F238E27FC236}">
                <a16:creationId xmlns:a16="http://schemas.microsoft.com/office/drawing/2014/main" id="{47F4B026-4F0C-6F69-DD27-1E7C8E1A4603}"/>
              </a:ext>
            </a:extLst>
          </p:cNvPr>
          <p:cNvSpPr>
            <a:spLocks noGrp="1"/>
          </p:cNvSpPr>
          <p:nvPr>
            <p:ph type="sldNum" sz="quarter" idx="12"/>
          </p:nvPr>
        </p:nvSpPr>
        <p:spPr/>
        <p:txBody>
          <a:bodyPr/>
          <a:lstStyle/>
          <a:p>
            <a:fld id="{341FD356-1CC0-514B-B5D9-F98600AAE6F5}" type="slidenum">
              <a:rPr lang="nb-NO" smtClean="0"/>
              <a:pPr/>
              <a:t>27</a:t>
            </a:fld>
            <a:endParaRPr lang="nb-NO"/>
          </a:p>
        </p:txBody>
      </p:sp>
      <p:pic>
        <p:nvPicPr>
          <p:cNvPr id="7" name="Bilde 6" descr="Et bilde som inneholder person, nyfødt, barn, sove&#10;&#10;Automatisk generert beskrivelse">
            <a:extLst>
              <a:ext uri="{FF2B5EF4-FFF2-40B4-BE49-F238E27FC236}">
                <a16:creationId xmlns:a16="http://schemas.microsoft.com/office/drawing/2014/main" id="{B7762CF9-C30C-445D-5C0F-545D8EB47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8905" y="2154734"/>
            <a:ext cx="3595883" cy="3595883"/>
          </a:xfrm>
          <a:prstGeom prst="rect">
            <a:avLst/>
          </a:prstGeom>
        </p:spPr>
      </p:pic>
      <p:pic>
        <p:nvPicPr>
          <p:cNvPr id="8" name="Bilde 7" descr="Et bilde som inneholder person, Menneskeansikt, barn, smårolling&#10;&#10;Automatisk generert beskrivelse">
            <a:extLst>
              <a:ext uri="{FF2B5EF4-FFF2-40B4-BE49-F238E27FC236}">
                <a16:creationId xmlns:a16="http://schemas.microsoft.com/office/drawing/2014/main" id="{02FB4BCC-3E4D-1070-4A6C-9420DFF12F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5663" y="2186818"/>
            <a:ext cx="3632459" cy="3632459"/>
          </a:xfrm>
          <a:prstGeom prst="rect">
            <a:avLst/>
          </a:prstGeom>
        </p:spPr>
      </p:pic>
      <p:pic>
        <p:nvPicPr>
          <p:cNvPr id="9" name="Plassholder for innhold 4" descr="Et bilde som inneholder person, barn, klær, nyfødt&#10;&#10;Automatisk generert beskrivelse">
            <a:extLst>
              <a:ext uri="{FF2B5EF4-FFF2-40B4-BE49-F238E27FC236}">
                <a16:creationId xmlns:a16="http://schemas.microsoft.com/office/drawing/2014/main" id="{20DD142D-6267-ECE5-7779-2604BB42A2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828" y="2186818"/>
            <a:ext cx="3614171" cy="3614171"/>
          </a:xfrm>
          <a:prstGeom prst="rect">
            <a:avLst/>
          </a:prstGeom>
        </p:spPr>
      </p:pic>
      <p:sp>
        <p:nvSpPr>
          <p:cNvPr id="3" name="Plassholder for bunntekst 2">
            <a:extLst>
              <a:ext uri="{FF2B5EF4-FFF2-40B4-BE49-F238E27FC236}">
                <a16:creationId xmlns:a16="http://schemas.microsoft.com/office/drawing/2014/main" id="{393E81DB-E3DE-1D09-90DB-6F5B5AE1BB2C}"/>
              </a:ext>
            </a:extLst>
          </p:cNvPr>
          <p:cNvSpPr>
            <a:spLocks noGrp="1"/>
          </p:cNvSpPr>
          <p:nvPr>
            <p:ph type="ftr" sz="quarter" idx="11"/>
          </p:nvPr>
        </p:nvSpPr>
        <p:spPr/>
        <p:txBody>
          <a:bodyPr/>
          <a:lstStyle/>
          <a:p>
            <a:r>
              <a:rPr lang="nb-NO"/>
              <a:t> Helsedirektoratet</a:t>
            </a:r>
          </a:p>
        </p:txBody>
      </p:sp>
    </p:spTree>
    <p:extLst>
      <p:ext uri="{BB962C8B-B14F-4D97-AF65-F5344CB8AC3E}">
        <p14:creationId xmlns:p14="http://schemas.microsoft.com/office/powerpoint/2010/main" val="240952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edia på Internett 6" descr="Hvordan får barnet godt sugetak?">
            <a:hlinkClick r:id="" action="ppaction://media"/>
            <a:extLst>
              <a:ext uri="{FF2B5EF4-FFF2-40B4-BE49-F238E27FC236}">
                <a16:creationId xmlns:a16="http://schemas.microsoft.com/office/drawing/2014/main" id="{2997F8D5-72F1-18DF-DB0C-1904DF91A677}"/>
              </a:ext>
            </a:extLst>
          </p:cNvPr>
          <p:cNvPicPr>
            <a:picLocks noGrp="1" noRot="1" noChangeAspect="1"/>
          </p:cNvPicPr>
          <p:nvPr>
            <p:ph sz="quarter" idx="13"/>
            <a:videoFile r:link="rId1"/>
          </p:nvPr>
        </p:nvPicPr>
        <p:blipFill rotWithShape="1">
          <a:blip r:embed="rId4"/>
          <a:srcRect t="442"/>
          <a:stretch/>
        </p:blipFill>
        <p:spPr>
          <a:xfrm>
            <a:off x="20" y="10"/>
            <a:ext cx="12191980" cy="6857990"/>
          </a:xfrm>
          <a:prstGeom prst="rect">
            <a:avLst/>
          </a:prstGeom>
          <a:noFill/>
        </p:spPr>
      </p:pic>
      <p:sp>
        <p:nvSpPr>
          <p:cNvPr id="12" name="Date Placeholder 2" hidden="1">
            <a:extLst>
              <a:ext uri="{FF2B5EF4-FFF2-40B4-BE49-F238E27FC236}">
                <a16:creationId xmlns:a16="http://schemas.microsoft.com/office/drawing/2014/main" id="{826623D5-EDF8-24B0-9CCB-61EE2619F0C2}"/>
              </a:ext>
            </a:extLst>
          </p:cNvPr>
          <p:cNvSpPr>
            <a:spLocks noGrp="1"/>
          </p:cNvSpPr>
          <p:nvPr>
            <p:ph type="dt" sz="half" idx="10"/>
          </p:nvPr>
        </p:nvSpPr>
        <p:spPr>
          <a:xfrm>
            <a:off x="8975725" y="6308724"/>
            <a:ext cx="1441450" cy="244800"/>
          </a:xfrm>
        </p:spPr>
        <p:txBody>
          <a:bodyPr/>
          <a:lstStyle/>
          <a:p>
            <a:pPr>
              <a:spcAft>
                <a:spcPts val="600"/>
              </a:spcAft>
            </a:pPr>
            <a:fld id="{3C8B56E5-92AC-214D-8371-2C178D19EF3B}" type="datetime1">
              <a:rPr lang="nb-NO" smtClean="0"/>
              <a:pPr>
                <a:spcAft>
                  <a:spcPts val="600"/>
                </a:spcAft>
              </a:pPr>
              <a:t>23.04.2024</a:t>
            </a:fld>
            <a:endParaRPr lang="nb-NO"/>
          </a:p>
        </p:txBody>
      </p:sp>
      <p:sp>
        <p:nvSpPr>
          <p:cNvPr id="3" name="Plassholder for bunntekst 2">
            <a:extLst>
              <a:ext uri="{FF2B5EF4-FFF2-40B4-BE49-F238E27FC236}">
                <a16:creationId xmlns:a16="http://schemas.microsoft.com/office/drawing/2014/main" id="{E26B8615-5CFB-FA7C-AD7C-374DBBA1DFA6}"/>
              </a:ext>
            </a:extLst>
          </p:cNvPr>
          <p:cNvSpPr>
            <a:spLocks noGrp="1"/>
          </p:cNvSpPr>
          <p:nvPr>
            <p:ph type="ftr" sz="quarter" idx="11"/>
          </p:nvPr>
        </p:nvSpPr>
        <p:spPr>
          <a:xfrm>
            <a:off x="695325" y="6308725"/>
            <a:ext cx="7561263" cy="244800"/>
          </a:xfrm>
        </p:spPr>
        <p:txBody>
          <a:bodyPr anchor="b">
            <a:normAutofit/>
          </a:bodyPr>
          <a:lstStyle/>
          <a:p>
            <a:pPr>
              <a:spcAft>
                <a:spcPts val="600"/>
              </a:spcAft>
            </a:pPr>
            <a:r>
              <a:rPr lang="nb-NO"/>
              <a:t> Helsedirektoratet</a:t>
            </a:r>
          </a:p>
        </p:txBody>
      </p:sp>
      <p:sp>
        <p:nvSpPr>
          <p:cNvPr id="5" name="Plassholder for lysbildenummer 4" hidden="1">
            <a:extLst>
              <a:ext uri="{FF2B5EF4-FFF2-40B4-BE49-F238E27FC236}">
                <a16:creationId xmlns:a16="http://schemas.microsoft.com/office/drawing/2014/main" id="{E59E9070-975C-456D-EF59-922C7A74C734}"/>
              </a:ext>
            </a:extLst>
          </p:cNvPr>
          <p:cNvSpPr>
            <a:spLocks noGrp="1"/>
          </p:cNvSpPr>
          <p:nvPr>
            <p:ph type="sldNum" sz="quarter" idx="12"/>
          </p:nvPr>
        </p:nvSpPr>
        <p:spPr>
          <a:xfrm>
            <a:off x="10417175" y="6308724"/>
            <a:ext cx="1079500" cy="244800"/>
          </a:xfrm>
        </p:spPr>
        <p:txBody>
          <a:bodyPr anchor="b">
            <a:normAutofit/>
          </a:bodyPr>
          <a:lstStyle/>
          <a:p>
            <a:pPr>
              <a:spcAft>
                <a:spcPts val="600"/>
              </a:spcAft>
            </a:pPr>
            <a:fld id="{341FD356-1CC0-514B-B5D9-F98600AAE6F5}" type="slidenum">
              <a:rPr lang="nb-NO" smtClean="0"/>
              <a:pPr>
                <a:spcAft>
                  <a:spcPts val="600"/>
                </a:spcAft>
              </a:pPr>
              <a:t>28</a:t>
            </a:fld>
            <a:endParaRPr lang="nb-NO"/>
          </a:p>
        </p:txBody>
      </p:sp>
    </p:spTree>
    <p:extLst>
      <p:ext uri="{BB962C8B-B14F-4D97-AF65-F5344CB8AC3E}">
        <p14:creationId xmlns:p14="http://schemas.microsoft.com/office/powerpoint/2010/main" val="37564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1D5F553F-4978-7D7C-18C6-D5FC44B719D6}"/>
              </a:ext>
            </a:extLst>
          </p:cNvPr>
          <p:cNvSpPr>
            <a:spLocks noGrp="1"/>
          </p:cNvSpPr>
          <p:nvPr>
            <p:ph type="title"/>
          </p:nvPr>
        </p:nvSpPr>
        <p:spPr/>
        <p:txBody>
          <a:bodyPr/>
          <a:lstStyle/>
          <a:p>
            <a:r>
              <a:rPr lang="nb-NO"/>
              <a:t>Ammestillinger</a:t>
            </a:r>
          </a:p>
        </p:txBody>
      </p:sp>
      <p:sp>
        <p:nvSpPr>
          <p:cNvPr id="4" name="Plassholder for innhold 3">
            <a:extLst>
              <a:ext uri="{FF2B5EF4-FFF2-40B4-BE49-F238E27FC236}">
                <a16:creationId xmlns:a16="http://schemas.microsoft.com/office/drawing/2014/main" id="{EA8B1C4E-4CA2-3B05-0F5D-9C2DDDEAD90C}"/>
              </a:ext>
            </a:extLst>
          </p:cNvPr>
          <p:cNvSpPr>
            <a:spLocks noGrp="1"/>
          </p:cNvSpPr>
          <p:nvPr>
            <p:ph sz="half" idx="1"/>
          </p:nvPr>
        </p:nvSpPr>
        <p:spPr>
          <a:xfrm>
            <a:off x="695325" y="1952625"/>
            <a:ext cx="5400675" cy="3100532"/>
          </a:xfrm>
        </p:spPr>
        <p:txBody>
          <a:bodyPr vert="horz" lIns="0" tIns="0" rIns="360000" bIns="0" rtlCol="0" anchor="ctr">
            <a:normAutofit/>
          </a:bodyPr>
          <a:lstStyle/>
          <a:p>
            <a:pPr marL="0" indent="0">
              <a:lnSpc>
                <a:spcPct val="90000"/>
              </a:lnSpc>
              <a:spcAft>
                <a:spcPts val="600"/>
              </a:spcAft>
              <a:buNone/>
            </a:pPr>
            <a:r>
              <a:rPr lang="nb-NO" sz="2400">
                <a:latin typeface="Roboto"/>
                <a:ea typeface="Roboto"/>
                <a:cs typeface="Roboto"/>
              </a:rPr>
              <a:t>Størrelse og form på brystene har betydning for hvilke ammestillinger som vil fungere best for den enkelte. </a:t>
            </a:r>
          </a:p>
          <a:p>
            <a:pPr marL="0" indent="0">
              <a:lnSpc>
                <a:spcPct val="90000"/>
              </a:lnSpc>
              <a:spcAft>
                <a:spcPts val="600"/>
              </a:spcAft>
              <a:buNone/>
            </a:pPr>
            <a:r>
              <a:rPr lang="nb-NO" sz="2400">
                <a:latin typeface="Roboto"/>
                <a:ea typeface="Roboto"/>
                <a:cs typeface="Roboto"/>
              </a:rPr>
              <a:t>Bruk en stilling som passer dine bryst best og plasser barnet der brystknoppen naturlig faller. </a:t>
            </a:r>
          </a:p>
          <a:p>
            <a:pPr marL="0" indent="0">
              <a:lnSpc>
                <a:spcPct val="90000"/>
              </a:lnSpc>
              <a:spcAft>
                <a:spcPts val="600"/>
              </a:spcAft>
              <a:buNone/>
            </a:pPr>
            <a:r>
              <a:rPr lang="nb-NO" sz="2400">
                <a:latin typeface="Roboto"/>
                <a:ea typeface="Roboto"/>
                <a:cs typeface="Roboto"/>
              </a:rPr>
              <a:t>Dette kan du få hjelp til.</a:t>
            </a:r>
          </a:p>
        </p:txBody>
      </p:sp>
      <p:sp>
        <p:nvSpPr>
          <p:cNvPr id="8" name="Rektangel med ett avrundet hjørne 7">
            <a:extLst>
              <a:ext uri="{FF2B5EF4-FFF2-40B4-BE49-F238E27FC236}">
                <a16:creationId xmlns:a16="http://schemas.microsoft.com/office/drawing/2014/main" id="{9FD54CEB-9092-6A99-32C9-83AA93D52412}"/>
              </a:ext>
            </a:extLst>
          </p:cNvPr>
          <p:cNvSpPr/>
          <p:nvPr/>
        </p:nvSpPr>
        <p:spPr>
          <a:xfrm rot="10800000">
            <a:off x="6383927" y="-17663"/>
            <a:ext cx="5808073" cy="6875663"/>
          </a:xfrm>
          <a:prstGeom prst="round1Rect">
            <a:avLst>
              <a:gd name="adj" fmla="val 1266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Bilde 8" descr="Et bilde som inneholder Motetilbehør&#10;&#10;Automatisk generert beskrivelse">
            <a:extLst>
              <a:ext uri="{FF2B5EF4-FFF2-40B4-BE49-F238E27FC236}">
                <a16:creationId xmlns:a16="http://schemas.microsoft.com/office/drawing/2014/main" id="{81FF7120-899B-DB12-1B19-165558F0AB41}"/>
              </a:ext>
            </a:extLst>
          </p:cNvPr>
          <p:cNvPicPr>
            <a:picLocks noChangeAspect="1"/>
          </p:cNvPicPr>
          <p:nvPr/>
        </p:nvPicPr>
        <p:blipFill>
          <a:blip r:embed="rId3"/>
          <a:stretch>
            <a:fillRect/>
          </a:stretch>
        </p:blipFill>
        <p:spPr>
          <a:xfrm>
            <a:off x="7314137" y="-5133"/>
            <a:ext cx="3947652" cy="6850603"/>
          </a:xfrm>
          <a:prstGeom prst="rect">
            <a:avLst/>
          </a:prstGeom>
        </p:spPr>
      </p:pic>
      <p:sp>
        <p:nvSpPr>
          <p:cNvPr id="5" name="Plassholder for lysbildenummer 4">
            <a:extLst>
              <a:ext uri="{FF2B5EF4-FFF2-40B4-BE49-F238E27FC236}">
                <a16:creationId xmlns:a16="http://schemas.microsoft.com/office/drawing/2014/main" id="{6FEA94C3-4B9D-FF7B-DC9A-12F8B17EB58C}"/>
              </a:ext>
            </a:extLst>
          </p:cNvPr>
          <p:cNvSpPr>
            <a:spLocks noGrp="1"/>
          </p:cNvSpPr>
          <p:nvPr>
            <p:ph type="sldNum" sz="quarter" idx="12"/>
          </p:nvPr>
        </p:nvSpPr>
        <p:spPr/>
        <p:txBody>
          <a:bodyPr/>
          <a:lstStyle/>
          <a:p>
            <a:fld id="{341FD356-1CC0-514B-B5D9-F98600AAE6F5}" type="slidenum">
              <a:rPr lang="nb-NO" smtClean="0"/>
              <a:pPr/>
              <a:t>29</a:t>
            </a:fld>
            <a:endParaRPr lang="nb-NO"/>
          </a:p>
        </p:txBody>
      </p:sp>
      <p:sp>
        <p:nvSpPr>
          <p:cNvPr id="2" name="Plassholder for bunntekst 1">
            <a:extLst>
              <a:ext uri="{FF2B5EF4-FFF2-40B4-BE49-F238E27FC236}">
                <a16:creationId xmlns:a16="http://schemas.microsoft.com/office/drawing/2014/main" id="{A6393200-2C85-8997-75E4-12D5E6F85659}"/>
              </a:ext>
            </a:extLst>
          </p:cNvPr>
          <p:cNvSpPr>
            <a:spLocks noGrp="1"/>
          </p:cNvSpPr>
          <p:nvPr>
            <p:ph type="ftr" sz="quarter" idx="11"/>
          </p:nvPr>
        </p:nvSpPr>
        <p:spPr/>
        <p:txBody>
          <a:bodyPr/>
          <a:lstStyle/>
          <a:p>
            <a:r>
              <a:rPr lang="nb-NO"/>
              <a:t> Helsedirektoratet</a:t>
            </a:r>
          </a:p>
        </p:txBody>
      </p:sp>
    </p:spTree>
    <p:extLst>
      <p:ext uri="{BB962C8B-B14F-4D97-AF65-F5344CB8AC3E}">
        <p14:creationId xmlns:p14="http://schemas.microsoft.com/office/powerpoint/2010/main" val="1000123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37FA4"/>
        </a:solidFill>
        <a:effectLst/>
      </p:bgPr>
    </p:bg>
    <p:spTree>
      <p:nvGrpSpPr>
        <p:cNvPr id="1" name=""/>
        <p:cNvGrpSpPr/>
        <p:nvPr/>
      </p:nvGrpSpPr>
      <p:grpSpPr>
        <a:xfrm>
          <a:off x="0" y="0"/>
          <a:ext cx="0" cy="0"/>
          <a:chOff x="0" y="0"/>
          <a:chExt cx="0" cy="0"/>
        </a:xfrm>
      </p:grpSpPr>
      <p:sp>
        <p:nvSpPr>
          <p:cNvPr id="5" name="Plassholder for lysbildenummer 4">
            <a:extLst>
              <a:ext uri="{FF2B5EF4-FFF2-40B4-BE49-F238E27FC236}">
                <a16:creationId xmlns:a16="http://schemas.microsoft.com/office/drawing/2014/main" id="{BD87B764-749C-5ACE-2F90-68641AA10F71}"/>
              </a:ext>
            </a:extLst>
          </p:cNvPr>
          <p:cNvSpPr>
            <a:spLocks noGrp="1"/>
          </p:cNvSpPr>
          <p:nvPr>
            <p:ph type="sldNum" sz="quarter" idx="12"/>
          </p:nvPr>
        </p:nvSpPr>
        <p:spPr/>
        <p:txBody>
          <a:bodyPr/>
          <a:lstStyle/>
          <a:p>
            <a:fld id="{341FD356-1CC0-514B-B5D9-F98600AAE6F5}" type="slidenum">
              <a:rPr lang="nb-NO" smtClean="0"/>
              <a:pPr/>
              <a:t>3</a:t>
            </a:fld>
            <a:endParaRPr lang="nb-NO"/>
          </a:p>
        </p:txBody>
      </p:sp>
      <p:sp>
        <p:nvSpPr>
          <p:cNvPr id="6" name="Title 1">
            <a:extLst>
              <a:ext uri="{FF2B5EF4-FFF2-40B4-BE49-F238E27FC236}">
                <a16:creationId xmlns:a16="http://schemas.microsoft.com/office/drawing/2014/main" id="{BA0CBC71-4DB5-EABE-13B1-ED3E5627FA40}"/>
              </a:ext>
            </a:extLst>
          </p:cNvPr>
          <p:cNvSpPr txBox="1">
            <a:spLocks/>
          </p:cNvSpPr>
          <p:nvPr/>
        </p:nvSpPr>
        <p:spPr>
          <a:xfrm>
            <a:off x="1774825" y="800175"/>
            <a:ext cx="8642350" cy="1331912"/>
          </a:xfrm>
          <a:prstGeom prst="rect">
            <a:avLst/>
          </a:prstGeom>
        </p:spPr>
        <p:txBody>
          <a:bodyPr/>
          <a:lstStyle>
            <a:lvl1pPr algn="l" defTabSz="914400" rtl="0" eaLnBrk="1" latinLnBrk="0" hangingPunct="1">
              <a:lnSpc>
                <a:spcPct val="100000"/>
              </a:lnSpc>
              <a:spcBef>
                <a:spcPct val="0"/>
              </a:spcBef>
              <a:buNone/>
              <a:defRPr sz="3600" b="1" kern="1200" baseline="0">
                <a:solidFill>
                  <a:schemeClr val="accent2"/>
                </a:solidFill>
                <a:latin typeface="Roboto" panose="02000000000000000000" pitchFamily="2" charset="0"/>
                <a:ea typeface="+mj-ea"/>
                <a:cs typeface="+mj-cs"/>
              </a:defRPr>
            </a:lvl1pPr>
          </a:lstStyle>
          <a:p>
            <a:r>
              <a:rPr lang="nb-NO" sz="8000">
                <a:solidFill>
                  <a:schemeClr val="bg1"/>
                </a:solidFill>
                <a:latin typeface="Roboto Lt" pitchFamily="2" charset="0"/>
                <a:ea typeface="Roboto Lt" pitchFamily="2" charset="0"/>
              </a:rPr>
              <a:t>Program</a:t>
            </a:r>
          </a:p>
        </p:txBody>
      </p:sp>
      <p:sp>
        <p:nvSpPr>
          <p:cNvPr id="7" name="Text Placeholder 2">
            <a:extLst>
              <a:ext uri="{FF2B5EF4-FFF2-40B4-BE49-F238E27FC236}">
                <a16:creationId xmlns:a16="http://schemas.microsoft.com/office/drawing/2014/main" id="{6149D3C1-33A1-16D0-45A4-ADEA24120E1B}"/>
              </a:ext>
            </a:extLst>
          </p:cNvPr>
          <p:cNvSpPr txBox="1">
            <a:spLocks/>
          </p:cNvSpPr>
          <p:nvPr/>
        </p:nvSpPr>
        <p:spPr>
          <a:xfrm>
            <a:off x="1774826" y="2411307"/>
            <a:ext cx="4321174" cy="3904888"/>
          </a:xfrm>
          <a:prstGeom prst="rect">
            <a:avLst/>
          </a:prstGeom>
        </p:spPr>
        <p:txBody>
          <a:bodyPr vert="horz" lIns="0" tIns="0" rIns="0" bIns="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1pPr>
            <a:lvl2pPr marL="504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2pPr>
            <a:lvl3pPr marL="720000" indent="-228600" algn="l" defTabSz="914400" rtl="0" eaLnBrk="1" latinLnBrk="0" hangingPunct="1">
              <a:lnSpc>
                <a:spcPct val="130000"/>
              </a:lnSpc>
              <a:spcBef>
                <a:spcPts val="500"/>
              </a:spcBef>
              <a:buFont typeface="Arial" panose="020B0604020202020204" pitchFamily="34" charset="0"/>
              <a:buChar char="•"/>
              <a:defRPr sz="1800" kern="1200">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3pPr>
            <a:lvl4pPr marL="936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4pPr>
            <a:lvl5pPr marL="1152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nb-NO">
                <a:solidFill>
                  <a:schemeClr val="bg1"/>
                </a:solidFill>
                <a:latin typeface="Roboto"/>
                <a:ea typeface="Roboto"/>
                <a:cs typeface="Roboto"/>
              </a:rPr>
              <a:t>Anbefalinger</a:t>
            </a:r>
            <a:r>
              <a:rPr lang="en-US">
                <a:solidFill>
                  <a:schemeClr val="bg1"/>
                </a:solidFill>
                <a:latin typeface="Roboto"/>
                <a:ea typeface="Roboto"/>
                <a:cs typeface="Roboto"/>
              </a:rPr>
              <a:t>​</a:t>
            </a:r>
          </a:p>
          <a:p>
            <a:pPr fontAlgn="base"/>
            <a:r>
              <a:rPr lang="nb-NO">
                <a:solidFill>
                  <a:schemeClr val="bg1"/>
                </a:solidFill>
                <a:latin typeface="Roboto"/>
                <a:ea typeface="Roboto"/>
                <a:cs typeface="Roboto"/>
              </a:rPr>
              <a:t>Morsmelk</a:t>
            </a:r>
            <a:r>
              <a:rPr lang="en-US">
                <a:solidFill>
                  <a:schemeClr val="bg1"/>
                </a:solidFill>
                <a:latin typeface="Roboto"/>
                <a:ea typeface="Roboto"/>
                <a:cs typeface="Roboto"/>
              </a:rPr>
              <a:t>​ </a:t>
            </a:r>
            <a:r>
              <a:rPr lang="en-US" err="1">
                <a:solidFill>
                  <a:schemeClr val="bg1"/>
                </a:solidFill>
                <a:latin typeface="Roboto"/>
                <a:ea typeface="Roboto"/>
                <a:cs typeface="Roboto"/>
              </a:rPr>
              <a:t>og</a:t>
            </a:r>
            <a:r>
              <a:rPr lang="en-US">
                <a:solidFill>
                  <a:schemeClr val="bg1"/>
                </a:solidFill>
                <a:latin typeface="Roboto"/>
                <a:ea typeface="Roboto"/>
                <a:cs typeface="Roboto"/>
              </a:rPr>
              <a:t> </a:t>
            </a:r>
            <a:r>
              <a:rPr lang="en-US" err="1">
                <a:solidFill>
                  <a:schemeClr val="bg1"/>
                </a:solidFill>
                <a:latin typeface="Roboto"/>
                <a:ea typeface="Roboto"/>
                <a:cs typeface="Roboto"/>
              </a:rPr>
              <a:t>amming</a:t>
            </a:r>
            <a:endParaRPr lang="en-US" err="1">
              <a:solidFill>
                <a:schemeClr val="bg1"/>
              </a:solidFill>
              <a:highlight>
                <a:srgbClr val="FFFF00"/>
              </a:highlight>
              <a:latin typeface="Roboto"/>
              <a:ea typeface="Roboto"/>
              <a:cs typeface="Roboto"/>
            </a:endParaRPr>
          </a:p>
          <a:p>
            <a:pPr fontAlgn="base"/>
            <a:r>
              <a:rPr lang="nb-NO">
                <a:solidFill>
                  <a:schemeClr val="bg1"/>
                </a:solidFill>
                <a:latin typeface="Roboto"/>
                <a:ea typeface="Roboto"/>
                <a:cs typeface="Roboto"/>
              </a:rPr>
              <a:t>Forandringer i brystet</a:t>
            </a:r>
            <a:r>
              <a:rPr lang="en-US">
                <a:solidFill>
                  <a:schemeClr val="bg1"/>
                </a:solidFill>
                <a:latin typeface="Roboto"/>
                <a:ea typeface="Roboto"/>
                <a:cs typeface="Roboto"/>
              </a:rPr>
              <a:t>​</a:t>
            </a:r>
          </a:p>
          <a:p>
            <a:pPr fontAlgn="base"/>
            <a:r>
              <a:rPr lang="nb-NO">
                <a:solidFill>
                  <a:schemeClr val="bg1"/>
                </a:solidFill>
                <a:latin typeface="Roboto"/>
                <a:ea typeface="Roboto"/>
                <a:cs typeface="Roboto"/>
              </a:rPr>
              <a:t>En god ammestart og hud-mot-hud</a:t>
            </a:r>
            <a:r>
              <a:rPr lang="en-US">
                <a:solidFill>
                  <a:schemeClr val="bg1"/>
                </a:solidFill>
                <a:latin typeface="Roboto"/>
                <a:ea typeface="Roboto"/>
                <a:cs typeface="Roboto"/>
              </a:rPr>
              <a:t>​</a:t>
            </a:r>
          </a:p>
          <a:p>
            <a:r>
              <a:rPr lang="nb-NO">
                <a:solidFill>
                  <a:schemeClr val="bg1"/>
                </a:solidFill>
                <a:latin typeface="Roboto"/>
                <a:ea typeface="Roboto"/>
                <a:cs typeface="Roboto"/>
              </a:rPr>
              <a:t>Melkeproduksjon og brystspreng</a:t>
            </a:r>
            <a:endParaRPr lang="en-US">
              <a:solidFill>
                <a:schemeClr val="bg1"/>
              </a:solidFill>
              <a:latin typeface="Roboto"/>
              <a:ea typeface="Roboto"/>
              <a:cs typeface="Roboto"/>
            </a:endParaRPr>
          </a:p>
          <a:p>
            <a:pPr fontAlgn="base"/>
            <a:endParaRPr lang="en-US">
              <a:solidFill>
                <a:schemeClr val="bg1"/>
              </a:solidFill>
              <a:latin typeface="Roboto"/>
              <a:ea typeface="Roboto"/>
              <a:cs typeface="Roboto"/>
            </a:endParaRPr>
          </a:p>
        </p:txBody>
      </p:sp>
      <p:sp>
        <p:nvSpPr>
          <p:cNvPr id="8" name="Text Placeholder 2">
            <a:extLst>
              <a:ext uri="{FF2B5EF4-FFF2-40B4-BE49-F238E27FC236}">
                <a16:creationId xmlns:a16="http://schemas.microsoft.com/office/drawing/2014/main" id="{4079DD9A-FC35-A296-BF52-8C479E56C9E9}"/>
              </a:ext>
            </a:extLst>
          </p:cNvPr>
          <p:cNvSpPr txBox="1">
            <a:spLocks/>
          </p:cNvSpPr>
          <p:nvPr/>
        </p:nvSpPr>
        <p:spPr>
          <a:xfrm>
            <a:off x="6601523" y="2411307"/>
            <a:ext cx="5040800" cy="3897418"/>
          </a:xfrm>
          <a:prstGeom prst="rect">
            <a:avLst/>
          </a:prstGeom>
        </p:spPr>
        <p:txBody>
          <a:bodyPr vert="horz" lIns="0" tIns="0" rIns="0" bIns="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504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Roboto" panose="02000000000000000000" pitchFamily="2" charset="0"/>
                <a:ea typeface="Roboto" panose="02000000000000000000" pitchFamily="2" charset="0"/>
                <a:cs typeface="Roboto" panose="02000000000000000000" pitchFamily="2" charset="0"/>
              </a:defRPr>
            </a:lvl2pPr>
            <a:lvl3pPr marL="720000" indent="-228600" algn="l" defTabSz="914400" rtl="0" eaLnBrk="1" latinLnBrk="0" hangingPunct="1">
              <a:lnSpc>
                <a:spcPct val="130000"/>
              </a:lnSpc>
              <a:spcBef>
                <a:spcPts val="500"/>
              </a:spcBef>
              <a:buFont typeface="Arial" panose="020B0604020202020204" pitchFamily="34" charset="0"/>
              <a:buChar char="•"/>
              <a:defRPr sz="1800" kern="1200">
                <a:solidFill>
                  <a:schemeClr val="bg1"/>
                </a:solidFill>
                <a:latin typeface="Roboto" panose="02000000000000000000" pitchFamily="2" charset="0"/>
                <a:ea typeface="Roboto" panose="02000000000000000000" pitchFamily="2" charset="0"/>
                <a:cs typeface="Roboto" panose="02000000000000000000" pitchFamily="2" charset="0"/>
              </a:defRPr>
            </a:lvl3pPr>
            <a:lvl4pPr marL="936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Roboto" panose="02000000000000000000" pitchFamily="2" charset="0"/>
                <a:ea typeface="Roboto" panose="02000000000000000000" pitchFamily="2" charset="0"/>
                <a:cs typeface="Roboto" panose="02000000000000000000" pitchFamily="2" charset="0"/>
              </a:defRPr>
            </a:lvl4pPr>
            <a:lvl5pPr marL="1152000" indent="-228600" algn="l" defTabSz="914400" rtl="0" eaLnBrk="1" latinLnBrk="0" hangingPunct="1">
              <a:lnSpc>
                <a:spcPct val="120000"/>
              </a:lnSpc>
              <a:spcBef>
                <a:spcPts val="500"/>
              </a:spcBef>
              <a:buFont typeface="Arial" panose="020B0604020202020204" pitchFamily="34" charset="0"/>
              <a:buChar char="•"/>
              <a:defRPr sz="1600" kern="1200">
                <a:solidFill>
                  <a:schemeClr val="bg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nb-NO">
                <a:latin typeface="Roboto"/>
                <a:ea typeface="Roboto"/>
                <a:cs typeface="Roboto"/>
              </a:rPr>
              <a:t>Tegn på sult, sugetak og ammestillinger</a:t>
            </a:r>
            <a:r>
              <a:rPr lang="en-US">
                <a:latin typeface="Roboto"/>
                <a:ea typeface="Roboto"/>
                <a:cs typeface="Roboto"/>
              </a:rPr>
              <a:t>​</a:t>
            </a:r>
            <a:endParaRPr lang="nb-NO">
              <a:latin typeface="Roboto"/>
              <a:ea typeface="Roboto"/>
              <a:cs typeface="Roboto"/>
            </a:endParaRPr>
          </a:p>
          <a:p>
            <a:pPr fontAlgn="base"/>
            <a:r>
              <a:rPr lang="nb-NO">
                <a:latin typeface="Roboto"/>
                <a:ea typeface="Roboto"/>
                <a:cs typeface="Roboto"/>
              </a:rPr>
              <a:t>Kveldsuro og samsoving​</a:t>
            </a:r>
          </a:p>
          <a:p>
            <a:pPr fontAlgn="base"/>
            <a:r>
              <a:rPr lang="nb-NO">
                <a:latin typeface="Roboto"/>
                <a:ea typeface="Roboto"/>
                <a:cs typeface="Roboto"/>
              </a:rPr>
              <a:t>Trivselstegn</a:t>
            </a:r>
            <a:r>
              <a:rPr lang="en-US">
                <a:latin typeface="Roboto"/>
                <a:ea typeface="Roboto"/>
                <a:cs typeface="Roboto"/>
              </a:rPr>
              <a:t>​</a:t>
            </a:r>
          </a:p>
          <a:p>
            <a:pPr fontAlgn="base"/>
            <a:r>
              <a:rPr lang="en-US">
                <a:latin typeface="Roboto"/>
                <a:ea typeface="Roboto"/>
                <a:cs typeface="Roboto"/>
              </a:rPr>
              <a:t> </a:t>
            </a:r>
            <a:r>
              <a:rPr lang="nb-NO">
                <a:latin typeface="Roboto"/>
                <a:ea typeface="Roboto"/>
                <a:cs typeface="Roboto"/>
              </a:rPr>
              <a:t>Morsmelkerstatning</a:t>
            </a:r>
          </a:p>
        </p:txBody>
      </p:sp>
    </p:spTree>
    <p:extLst>
      <p:ext uri="{BB962C8B-B14F-4D97-AF65-F5344CB8AC3E}">
        <p14:creationId xmlns:p14="http://schemas.microsoft.com/office/powerpoint/2010/main" val="273510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F4F01218-1D37-572D-C612-05B117F719CE}"/>
              </a:ext>
            </a:extLst>
          </p:cNvPr>
          <p:cNvSpPr>
            <a:spLocks noGrp="1"/>
          </p:cNvSpPr>
          <p:nvPr>
            <p:ph type="sldNum" sz="quarter" idx="12"/>
          </p:nvPr>
        </p:nvSpPr>
        <p:spPr/>
        <p:txBody>
          <a:bodyPr/>
          <a:lstStyle/>
          <a:p>
            <a:fld id="{341FD356-1CC0-514B-B5D9-F98600AAE6F5}" type="slidenum">
              <a:rPr lang="nb-NO" smtClean="0"/>
              <a:pPr/>
              <a:t>30</a:t>
            </a:fld>
            <a:endParaRPr lang="nb-NO"/>
          </a:p>
        </p:txBody>
      </p:sp>
      <p:sp>
        <p:nvSpPr>
          <p:cNvPr id="5" name="Tittel 4">
            <a:extLst>
              <a:ext uri="{FF2B5EF4-FFF2-40B4-BE49-F238E27FC236}">
                <a16:creationId xmlns:a16="http://schemas.microsoft.com/office/drawing/2014/main" id="{06A1D06E-F9AD-376D-BAD5-0BE66C8C0B3B}"/>
              </a:ext>
            </a:extLst>
          </p:cNvPr>
          <p:cNvSpPr>
            <a:spLocks noGrp="1"/>
          </p:cNvSpPr>
          <p:nvPr>
            <p:ph type="title"/>
          </p:nvPr>
        </p:nvSpPr>
        <p:spPr/>
        <p:txBody>
          <a:bodyPr/>
          <a:lstStyle/>
          <a:p>
            <a:r>
              <a:rPr lang="nb-NO"/>
              <a:t>Ammestillinger</a:t>
            </a:r>
          </a:p>
        </p:txBody>
      </p:sp>
      <p:pic>
        <p:nvPicPr>
          <p:cNvPr id="10" name="Bilde 9" descr="Et bilde som inneholder innendørs, person, vegg, klær&#10;&#10;Automatisk generert beskrivelse">
            <a:extLst>
              <a:ext uri="{FF2B5EF4-FFF2-40B4-BE49-F238E27FC236}">
                <a16:creationId xmlns:a16="http://schemas.microsoft.com/office/drawing/2014/main" id="{8434B6ED-1C74-81C9-E05D-86E350E711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 r="35236" b="25268"/>
          <a:stretch/>
        </p:blipFill>
        <p:spPr>
          <a:xfrm>
            <a:off x="8367301" y="3955276"/>
            <a:ext cx="2909787" cy="2652485"/>
          </a:xfrm>
          <a:prstGeom prst="rect">
            <a:avLst/>
          </a:prstGeom>
        </p:spPr>
      </p:pic>
      <p:pic>
        <p:nvPicPr>
          <p:cNvPr id="2" name="Picture 1">
            <a:extLst>
              <a:ext uri="{FF2B5EF4-FFF2-40B4-BE49-F238E27FC236}">
                <a16:creationId xmlns:a16="http://schemas.microsoft.com/office/drawing/2014/main" id="{4E2BD8CC-37F4-4FC4-B614-45B2009C94CA}"/>
              </a:ext>
            </a:extLst>
          </p:cNvPr>
          <p:cNvPicPr>
            <a:picLocks noChangeAspect="1"/>
          </p:cNvPicPr>
          <p:nvPr/>
        </p:nvPicPr>
        <p:blipFill>
          <a:blip r:embed="rId4"/>
          <a:stretch>
            <a:fillRect/>
          </a:stretch>
        </p:blipFill>
        <p:spPr>
          <a:xfrm>
            <a:off x="4460367" y="1829195"/>
            <a:ext cx="3271266" cy="4114800"/>
          </a:xfrm>
          <a:prstGeom prst="rect">
            <a:avLst/>
          </a:prstGeom>
        </p:spPr>
      </p:pic>
      <p:pic>
        <p:nvPicPr>
          <p:cNvPr id="11" name="Picture 10">
            <a:extLst>
              <a:ext uri="{FF2B5EF4-FFF2-40B4-BE49-F238E27FC236}">
                <a16:creationId xmlns:a16="http://schemas.microsoft.com/office/drawing/2014/main" id="{4BBDD2C2-EB27-95A0-BB96-A53F50CA7F72}"/>
              </a:ext>
            </a:extLst>
          </p:cNvPr>
          <p:cNvPicPr>
            <a:picLocks noChangeAspect="1"/>
          </p:cNvPicPr>
          <p:nvPr/>
        </p:nvPicPr>
        <p:blipFill>
          <a:blip r:embed="rId5"/>
          <a:stretch>
            <a:fillRect/>
          </a:stretch>
        </p:blipFill>
        <p:spPr>
          <a:xfrm>
            <a:off x="305644" y="4097797"/>
            <a:ext cx="3519055" cy="2367444"/>
          </a:xfrm>
          <a:prstGeom prst="rect">
            <a:avLst/>
          </a:prstGeom>
        </p:spPr>
      </p:pic>
      <p:pic>
        <p:nvPicPr>
          <p:cNvPr id="12" name="Picture 11">
            <a:extLst>
              <a:ext uri="{FF2B5EF4-FFF2-40B4-BE49-F238E27FC236}">
                <a16:creationId xmlns:a16="http://schemas.microsoft.com/office/drawing/2014/main" id="{B7029049-D0E4-B10A-D48B-BFFE0E3D71EB}"/>
              </a:ext>
            </a:extLst>
          </p:cNvPr>
          <p:cNvPicPr>
            <a:picLocks noChangeAspect="1"/>
          </p:cNvPicPr>
          <p:nvPr/>
        </p:nvPicPr>
        <p:blipFill>
          <a:blip r:embed="rId6"/>
          <a:stretch>
            <a:fillRect/>
          </a:stretch>
        </p:blipFill>
        <p:spPr>
          <a:xfrm>
            <a:off x="303708" y="1526195"/>
            <a:ext cx="3519056" cy="2360400"/>
          </a:xfrm>
          <a:prstGeom prst="rect">
            <a:avLst/>
          </a:prstGeom>
        </p:spPr>
      </p:pic>
      <p:pic>
        <p:nvPicPr>
          <p:cNvPr id="6" name="Bilde 5" descr="Et bilde som inneholder person, klær, komfort, Menneskeansikt&#10;&#10;Automatisk generert beskrivelse">
            <a:extLst>
              <a:ext uri="{FF2B5EF4-FFF2-40B4-BE49-F238E27FC236}">
                <a16:creationId xmlns:a16="http://schemas.microsoft.com/office/drawing/2014/main" id="{8239AAFC-B390-2F43-A26F-5ADE590DD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184" r="3" b="42308"/>
          <a:stretch/>
        </p:blipFill>
        <p:spPr>
          <a:xfrm>
            <a:off x="8433137" y="1526195"/>
            <a:ext cx="2778113" cy="2351900"/>
          </a:xfrm>
          <a:prstGeom prst="rect">
            <a:avLst/>
          </a:prstGeom>
        </p:spPr>
      </p:pic>
      <p:sp>
        <p:nvSpPr>
          <p:cNvPr id="8" name="TekstSylinder 7">
            <a:extLst>
              <a:ext uri="{FF2B5EF4-FFF2-40B4-BE49-F238E27FC236}">
                <a16:creationId xmlns:a16="http://schemas.microsoft.com/office/drawing/2014/main" id="{B7DCD89C-B993-A347-C8E7-1095E04F0380}"/>
              </a:ext>
            </a:extLst>
          </p:cNvPr>
          <p:cNvSpPr txBox="1"/>
          <p:nvPr/>
        </p:nvSpPr>
        <p:spPr>
          <a:xfrm>
            <a:off x="250723" y="3633855"/>
            <a:ext cx="2861187" cy="215444"/>
          </a:xfrm>
          <a:prstGeom prst="rect">
            <a:avLst/>
          </a:prstGeom>
          <a:noFill/>
        </p:spPr>
        <p:txBody>
          <a:bodyPr wrap="square">
            <a:spAutoFit/>
          </a:bodyPr>
          <a:lstStyle/>
          <a:p>
            <a:pPr algn="l"/>
            <a:r>
              <a:rPr lang="nb-NO" sz="800">
                <a:solidFill>
                  <a:schemeClr val="bg1"/>
                </a:solidFill>
                <a:latin typeface="Roboto" panose="02000000000000000000" pitchFamily="2" charset="0"/>
                <a:ea typeface="Roboto" panose="02000000000000000000" pitchFamily="2" charset="0"/>
                <a:cs typeface="Roboto" panose="02000000000000000000" pitchFamily="2" charset="0"/>
              </a:rPr>
              <a:t>©Helsedirektoratet &amp; Folkehelseinstituttet</a:t>
            </a:r>
          </a:p>
        </p:txBody>
      </p:sp>
      <p:sp>
        <p:nvSpPr>
          <p:cNvPr id="9" name="TekstSylinder 8">
            <a:extLst>
              <a:ext uri="{FF2B5EF4-FFF2-40B4-BE49-F238E27FC236}">
                <a16:creationId xmlns:a16="http://schemas.microsoft.com/office/drawing/2014/main" id="{0CB0F6C5-6C52-85AD-3BE6-D7027AD23E90}"/>
              </a:ext>
            </a:extLst>
          </p:cNvPr>
          <p:cNvSpPr txBox="1"/>
          <p:nvPr/>
        </p:nvSpPr>
        <p:spPr>
          <a:xfrm>
            <a:off x="250722" y="6233502"/>
            <a:ext cx="2861187" cy="215444"/>
          </a:xfrm>
          <a:prstGeom prst="rect">
            <a:avLst/>
          </a:prstGeom>
          <a:noFill/>
        </p:spPr>
        <p:txBody>
          <a:bodyPr wrap="square">
            <a:spAutoFit/>
          </a:bodyPr>
          <a:lstStyle/>
          <a:p>
            <a:pPr algn="l"/>
            <a:r>
              <a:rPr lang="nb-NO" sz="800">
                <a:solidFill>
                  <a:schemeClr val="bg1"/>
                </a:solidFill>
                <a:latin typeface="Roboto" panose="02000000000000000000" pitchFamily="2" charset="0"/>
                <a:ea typeface="Roboto" panose="02000000000000000000" pitchFamily="2" charset="0"/>
                <a:cs typeface="Roboto" panose="02000000000000000000" pitchFamily="2" charset="0"/>
              </a:rPr>
              <a:t>©Helsedirektoratet &amp; Folkehelseinstituttet</a:t>
            </a:r>
          </a:p>
        </p:txBody>
      </p:sp>
      <p:sp>
        <p:nvSpPr>
          <p:cNvPr id="13" name="TekstSylinder 12">
            <a:extLst>
              <a:ext uri="{FF2B5EF4-FFF2-40B4-BE49-F238E27FC236}">
                <a16:creationId xmlns:a16="http://schemas.microsoft.com/office/drawing/2014/main" id="{D76B6FC7-C643-F22C-F3F4-13EA6E6276E5}"/>
              </a:ext>
            </a:extLst>
          </p:cNvPr>
          <p:cNvSpPr txBox="1"/>
          <p:nvPr/>
        </p:nvSpPr>
        <p:spPr>
          <a:xfrm>
            <a:off x="4460367" y="5682385"/>
            <a:ext cx="2861187" cy="215444"/>
          </a:xfrm>
          <a:prstGeom prst="rect">
            <a:avLst/>
          </a:prstGeom>
          <a:noFill/>
        </p:spPr>
        <p:txBody>
          <a:bodyPr wrap="square">
            <a:spAutoFit/>
          </a:bodyPr>
          <a:lstStyle/>
          <a:p>
            <a:pPr algn="l"/>
            <a:r>
              <a:rPr lang="nb-NO" sz="800">
                <a:solidFill>
                  <a:schemeClr val="bg1"/>
                </a:solidFill>
                <a:latin typeface="Roboto" panose="02000000000000000000" pitchFamily="2" charset="0"/>
                <a:ea typeface="Roboto" panose="02000000000000000000" pitchFamily="2" charset="0"/>
                <a:cs typeface="Roboto" panose="02000000000000000000" pitchFamily="2" charset="0"/>
              </a:rPr>
              <a:t>©Helsedirektoratet &amp; Folkehelseinstituttet</a:t>
            </a:r>
          </a:p>
        </p:txBody>
      </p:sp>
      <p:sp>
        <p:nvSpPr>
          <p:cNvPr id="14" name="TekstSylinder 13">
            <a:extLst>
              <a:ext uri="{FF2B5EF4-FFF2-40B4-BE49-F238E27FC236}">
                <a16:creationId xmlns:a16="http://schemas.microsoft.com/office/drawing/2014/main" id="{018E21F7-F777-3771-2A19-C8BF881F6090}"/>
              </a:ext>
            </a:extLst>
          </p:cNvPr>
          <p:cNvSpPr txBox="1"/>
          <p:nvPr/>
        </p:nvSpPr>
        <p:spPr>
          <a:xfrm>
            <a:off x="8433137" y="3655076"/>
            <a:ext cx="2861187" cy="215444"/>
          </a:xfrm>
          <a:prstGeom prst="rect">
            <a:avLst/>
          </a:prstGeom>
          <a:noFill/>
        </p:spPr>
        <p:txBody>
          <a:bodyPr wrap="square">
            <a:spAutoFit/>
          </a:bodyPr>
          <a:lstStyle/>
          <a:p>
            <a:pPr algn="l"/>
            <a:r>
              <a:rPr lang="nb-NO" sz="800">
                <a:solidFill>
                  <a:schemeClr val="bg1"/>
                </a:solidFill>
                <a:latin typeface="Roboto" panose="02000000000000000000" pitchFamily="2" charset="0"/>
                <a:ea typeface="Roboto" panose="02000000000000000000" pitchFamily="2" charset="0"/>
                <a:cs typeface="Roboto" panose="02000000000000000000" pitchFamily="2" charset="0"/>
              </a:rPr>
              <a:t>©Helsedirektoratet &amp; Folkehelseinstituttet</a:t>
            </a:r>
          </a:p>
        </p:txBody>
      </p:sp>
      <p:sp>
        <p:nvSpPr>
          <p:cNvPr id="15" name="TekstSylinder 14">
            <a:extLst>
              <a:ext uri="{FF2B5EF4-FFF2-40B4-BE49-F238E27FC236}">
                <a16:creationId xmlns:a16="http://schemas.microsoft.com/office/drawing/2014/main" id="{AC99DFDF-3E8B-3986-AC6F-0FB68A234BF5}"/>
              </a:ext>
            </a:extLst>
          </p:cNvPr>
          <p:cNvSpPr txBox="1"/>
          <p:nvPr/>
        </p:nvSpPr>
        <p:spPr>
          <a:xfrm>
            <a:off x="8415901" y="6334436"/>
            <a:ext cx="2861187" cy="215444"/>
          </a:xfrm>
          <a:prstGeom prst="rect">
            <a:avLst/>
          </a:prstGeom>
          <a:noFill/>
        </p:spPr>
        <p:txBody>
          <a:bodyPr wrap="square">
            <a:spAutoFit/>
          </a:bodyPr>
          <a:lstStyle/>
          <a:p>
            <a:pPr algn="l"/>
            <a:r>
              <a:rPr lang="nb-NO" sz="800">
                <a:solidFill>
                  <a:schemeClr val="bg1"/>
                </a:solidFill>
                <a:latin typeface="Roboto" panose="02000000000000000000" pitchFamily="2" charset="0"/>
                <a:ea typeface="Roboto" panose="02000000000000000000" pitchFamily="2" charset="0"/>
                <a:cs typeface="Roboto" panose="02000000000000000000" pitchFamily="2" charset="0"/>
              </a:rPr>
              <a:t>©Helsedirektoratet &amp; Folkehelseinstituttet</a:t>
            </a:r>
          </a:p>
        </p:txBody>
      </p:sp>
    </p:spTree>
    <p:extLst>
      <p:ext uri="{BB962C8B-B14F-4D97-AF65-F5344CB8AC3E}">
        <p14:creationId xmlns:p14="http://schemas.microsoft.com/office/powerpoint/2010/main" val="1597806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edia på Internett 4" descr="Tilbakelent ammingstilling - hvordan?">
            <a:hlinkClick r:id="" action="ppaction://media"/>
            <a:extLst>
              <a:ext uri="{FF2B5EF4-FFF2-40B4-BE49-F238E27FC236}">
                <a16:creationId xmlns:a16="http://schemas.microsoft.com/office/drawing/2014/main" id="{C8566A34-9DDC-B463-1634-28188798CD8E}"/>
              </a:ext>
            </a:extLst>
          </p:cNvPr>
          <p:cNvPicPr>
            <a:picLocks noGrp="1" noRot="1" noChangeAspect="1"/>
          </p:cNvPicPr>
          <p:nvPr>
            <p:ph sz="quarter" idx="13"/>
            <a:videoFile r:link="rId1"/>
          </p:nvPr>
        </p:nvPicPr>
        <p:blipFill rotWithShape="1">
          <a:blip r:embed="rId4"/>
          <a:srcRect t="442"/>
          <a:stretch/>
        </p:blipFill>
        <p:spPr>
          <a:xfrm>
            <a:off x="20" y="10"/>
            <a:ext cx="12191980" cy="6857990"/>
          </a:xfrm>
          <a:prstGeom prst="rect">
            <a:avLst/>
          </a:prstGeom>
          <a:noFill/>
        </p:spPr>
      </p:pic>
      <p:sp>
        <p:nvSpPr>
          <p:cNvPr id="11" name="Date Placeholder 2" hidden="1">
            <a:extLst>
              <a:ext uri="{FF2B5EF4-FFF2-40B4-BE49-F238E27FC236}">
                <a16:creationId xmlns:a16="http://schemas.microsoft.com/office/drawing/2014/main" id="{322459DC-B42D-E701-A285-1A41FB87B9FB}"/>
              </a:ext>
            </a:extLst>
          </p:cNvPr>
          <p:cNvSpPr>
            <a:spLocks noGrp="1"/>
          </p:cNvSpPr>
          <p:nvPr>
            <p:ph type="dt" sz="half" idx="10"/>
          </p:nvPr>
        </p:nvSpPr>
        <p:spPr>
          <a:xfrm>
            <a:off x="8975725" y="6308724"/>
            <a:ext cx="1441450" cy="244800"/>
          </a:xfrm>
        </p:spPr>
        <p:txBody>
          <a:bodyPr/>
          <a:lstStyle/>
          <a:p>
            <a:pPr>
              <a:spcAft>
                <a:spcPts val="600"/>
              </a:spcAft>
            </a:pPr>
            <a:fld id="{3C8B56E5-92AC-214D-8371-2C178D19EF3B}" type="datetime1">
              <a:rPr lang="nb-NO" smtClean="0"/>
              <a:pPr>
                <a:spcAft>
                  <a:spcPts val="600"/>
                </a:spcAft>
              </a:pPr>
              <a:t>23.04.2024</a:t>
            </a:fld>
            <a:endParaRPr lang="nb-NO"/>
          </a:p>
        </p:txBody>
      </p:sp>
      <p:sp>
        <p:nvSpPr>
          <p:cNvPr id="2" name="Plassholder for bunntekst 1">
            <a:extLst>
              <a:ext uri="{FF2B5EF4-FFF2-40B4-BE49-F238E27FC236}">
                <a16:creationId xmlns:a16="http://schemas.microsoft.com/office/drawing/2014/main" id="{16FED956-CBDF-177C-F7EB-92E2AF3D8341}"/>
              </a:ext>
            </a:extLst>
          </p:cNvPr>
          <p:cNvSpPr>
            <a:spLocks noGrp="1"/>
          </p:cNvSpPr>
          <p:nvPr>
            <p:ph type="ftr" sz="quarter" idx="11"/>
          </p:nvPr>
        </p:nvSpPr>
        <p:spPr>
          <a:xfrm>
            <a:off x="695325" y="6308725"/>
            <a:ext cx="7561263" cy="244800"/>
          </a:xfrm>
        </p:spPr>
        <p:txBody>
          <a:bodyPr anchor="b">
            <a:normAutofit/>
          </a:bodyPr>
          <a:lstStyle/>
          <a:p>
            <a:pPr>
              <a:spcAft>
                <a:spcPts val="600"/>
              </a:spcAft>
            </a:pPr>
            <a:r>
              <a:rPr lang="nb-NO"/>
              <a:t> Helsedirektoratet</a:t>
            </a:r>
          </a:p>
        </p:txBody>
      </p:sp>
      <p:sp>
        <p:nvSpPr>
          <p:cNvPr id="4" name="Plassholder for lysbildenummer 3" hidden="1">
            <a:extLst>
              <a:ext uri="{FF2B5EF4-FFF2-40B4-BE49-F238E27FC236}">
                <a16:creationId xmlns:a16="http://schemas.microsoft.com/office/drawing/2014/main" id="{B97B7476-6E48-88AB-4B1A-BECD7247AE4E}"/>
              </a:ext>
            </a:extLst>
          </p:cNvPr>
          <p:cNvSpPr>
            <a:spLocks noGrp="1"/>
          </p:cNvSpPr>
          <p:nvPr>
            <p:ph type="sldNum" sz="quarter" idx="12"/>
          </p:nvPr>
        </p:nvSpPr>
        <p:spPr>
          <a:xfrm>
            <a:off x="10417175" y="6308724"/>
            <a:ext cx="1079500" cy="244800"/>
          </a:xfrm>
        </p:spPr>
        <p:txBody>
          <a:bodyPr anchor="b">
            <a:normAutofit/>
          </a:bodyPr>
          <a:lstStyle/>
          <a:p>
            <a:pPr>
              <a:spcAft>
                <a:spcPts val="600"/>
              </a:spcAft>
            </a:pPr>
            <a:fld id="{341FD356-1CC0-514B-B5D9-F98600AAE6F5}" type="slidenum">
              <a:rPr lang="nb-NO" smtClean="0"/>
              <a:pPr>
                <a:spcAft>
                  <a:spcPts val="600"/>
                </a:spcAft>
              </a:pPr>
              <a:t>31</a:t>
            </a:fld>
            <a:endParaRPr lang="nb-NO"/>
          </a:p>
        </p:txBody>
      </p:sp>
    </p:spTree>
    <p:extLst>
      <p:ext uri="{BB962C8B-B14F-4D97-AF65-F5344CB8AC3E}">
        <p14:creationId xmlns:p14="http://schemas.microsoft.com/office/powerpoint/2010/main" val="160710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B97B7476-6E48-88AB-4B1A-BECD7247AE4E}"/>
              </a:ext>
            </a:extLst>
          </p:cNvPr>
          <p:cNvSpPr>
            <a:spLocks noGrp="1"/>
          </p:cNvSpPr>
          <p:nvPr>
            <p:ph type="sldNum" sz="quarter" idx="12"/>
          </p:nvPr>
        </p:nvSpPr>
        <p:spPr/>
        <p:txBody>
          <a:bodyPr/>
          <a:lstStyle/>
          <a:p>
            <a:fld id="{341FD356-1CC0-514B-B5D9-F98600AAE6F5}" type="slidenum">
              <a:rPr lang="nb-NO" smtClean="0"/>
              <a:pPr/>
              <a:t>32</a:t>
            </a:fld>
            <a:endParaRPr lang="nb-NO"/>
          </a:p>
        </p:txBody>
      </p:sp>
      <p:pic>
        <p:nvPicPr>
          <p:cNvPr id="7" name="Media på Internett 6" descr="Hvordan skal jeg holde barnet når jeg ammer?">
            <a:hlinkClick r:id="" action="ppaction://media"/>
            <a:extLst>
              <a:ext uri="{FF2B5EF4-FFF2-40B4-BE49-F238E27FC236}">
                <a16:creationId xmlns:a16="http://schemas.microsoft.com/office/drawing/2014/main" id="{57BD37A3-A9E1-3BEF-D480-C83A8051FB18}"/>
              </a:ext>
            </a:extLst>
          </p:cNvPr>
          <p:cNvPicPr>
            <a:picLocks noGrp="1" noRot="1" noChangeAspect="1"/>
          </p:cNvPicPr>
          <p:nvPr>
            <p:ph sz="quarter" idx="13"/>
            <a:videoFile r:link="rId1"/>
          </p:nvPr>
        </p:nvPicPr>
        <p:blipFill>
          <a:blip r:embed="rId4"/>
          <a:stretch>
            <a:fillRect/>
          </a:stretch>
        </p:blipFill>
        <p:spPr>
          <a:xfrm>
            <a:off x="1987550" y="1665288"/>
            <a:ext cx="8218488" cy="4643437"/>
          </a:xfrm>
          <a:prstGeom prst="rect">
            <a:avLst/>
          </a:prstGeom>
        </p:spPr>
      </p:pic>
      <p:sp>
        <p:nvSpPr>
          <p:cNvPr id="6" name="Tittel 5">
            <a:extLst>
              <a:ext uri="{FF2B5EF4-FFF2-40B4-BE49-F238E27FC236}">
                <a16:creationId xmlns:a16="http://schemas.microsoft.com/office/drawing/2014/main" id="{F9CBEC42-7C7A-ED67-7081-B1F246C227E8}"/>
              </a:ext>
            </a:extLst>
          </p:cNvPr>
          <p:cNvSpPr>
            <a:spLocks noGrp="1"/>
          </p:cNvSpPr>
          <p:nvPr>
            <p:ph type="title"/>
          </p:nvPr>
        </p:nvSpPr>
        <p:spPr/>
        <p:txBody>
          <a:bodyPr/>
          <a:lstStyle/>
          <a:p>
            <a:r>
              <a:rPr lang="nb-NO"/>
              <a:t>Video om ammestillinger</a:t>
            </a:r>
          </a:p>
        </p:txBody>
      </p:sp>
      <p:sp>
        <p:nvSpPr>
          <p:cNvPr id="2" name="Plassholder for bunntekst 1">
            <a:extLst>
              <a:ext uri="{FF2B5EF4-FFF2-40B4-BE49-F238E27FC236}">
                <a16:creationId xmlns:a16="http://schemas.microsoft.com/office/drawing/2014/main" id="{2D3EE447-5537-75DA-4DC8-DEFBA02BC0BA}"/>
              </a:ext>
            </a:extLst>
          </p:cNvPr>
          <p:cNvSpPr>
            <a:spLocks noGrp="1"/>
          </p:cNvSpPr>
          <p:nvPr>
            <p:ph type="ftr" sz="quarter" idx="11"/>
          </p:nvPr>
        </p:nvSpPr>
        <p:spPr/>
        <p:txBody>
          <a:bodyPr/>
          <a:lstStyle/>
          <a:p>
            <a:r>
              <a:rPr lang="nb-NO"/>
              <a:t> Helsedirektoratet</a:t>
            </a:r>
          </a:p>
        </p:txBody>
      </p:sp>
    </p:spTree>
    <p:extLst>
      <p:ext uri="{BB962C8B-B14F-4D97-AF65-F5344CB8AC3E}">
        <p14:creationId xmlns:p14="http://schemas.microsoft.com/office/powerpoint/2010/main" val="243896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FEFEE25C-F5AF-FA9F-2684-D48BF13CFB32}"/>
              </a:ext>
            </a:extLst>
          </p:cNvPr>
          <p:cNvSpPr>
            <a:spLocks noGrp="1"/>
          </p:cNvSpPr>
          <p:nvPr>
            <p:ph type="sldNum" sz="quarter" idx="12"/>
          </p:nvPr>
        </p:nvSpPr>
        <p:spPr/>
        <p:txBody>
          <a:bodyPr/>
          <a:lstStyle/>
          <a:p>
            <a:fld id="{341FD356-1CC0-514B-B5D9-F98600AAE6F5}" type="slidenum">
              <a:rPr lang="nb-NO" smtClean="0"/>
              <a:pPr/>
              <a:t>33</a:t>
            </a:fld>
            <a:endParaRPr lang="nb-NO"/>
          </a:p>
        </p:txBody>
      </p:sp>
      <p:sp>
        <p:nvSpPr>
          <p:cNvPr id="5" name="Tittel 4">
            <a:extLst>
              <a:ext uri="{FF2B5EF4-FFF2-40B4-BE49-F238E27FC236}">
                <a16:creationId xmlns:a16="http://schemas.microsoft.com/office/drawing/2014/main" id="{A8EA6D43-7D9F-D39D-D686-FB32118301E2}"/>
              </a:ext>
            </a:extLst>
          </p:cNvPr>
          <p:cNvSpPr>
            <a:spLocks noGrp="1"/>
          </p:cNvSpPr>
          <p:nvPr>
            <p:ph type="title"/>
          </p:nvPr>
        </p:nvSpPr>
        <p:spPr/>
        <p:txBody>
          <a:bodyPr/>
          <a:lstStyle/>
          <a:p>
            <a:r>
              <a:rPr lang="nb-NO"/>
              <a:t>Flere videoer om ammestillinger </a:t>
            </a:r>
          </a:p>
        </p:txBody>
      </p:sp>
      <p:pic>
        <p:nvPicPr>
          <p:cNvPr id="6" name="Bilde 5">
            <a:extLst>
              <a:ext uri="{FF2B5EF4-FFF2-40B4-BE49-F238E27FC236}">
                <a16:creationId xmlns:a16="http://schemas.microsoft.com/office/drawing/2014/main" id="{3D966B0F-2503-D223-92D7-55B8DED75472}"/>
              </a:ext>
            </a:extLst>
          </p:cNvPr>
          <p:cNvPicPr>
            <a:picLocks noChangeAspect="1"/>
          </p:cNvPicPr>
          <p:nvPr/>
        </p:nvPicPr>
        <p:blipFill>
          <a:blip r:embed="rId3"/>
          <a:stretch>
            <a:fillRect/>
          </a:stretch>
        </p:blipFill>
        <p:spPr>
          <a:xfrm>
            <a:off x="398309" y="1823849"/>
            <a:ext cx="3680677" cy="2070219"/>
          </a:xfrm>
          <a:prstGeom prst="rect">
            <a:avLst/>
          </a:prstGeom>
        </p:spPr>
      </p:pic>
      <p:pic>
        <p:nvPicPr>
          <p:cNvPr id="7" name="Bilde 6">
            <a:extLst>
              <a:ext uri="{FF2B5EF4-FFF2-40B4-BE49-F238E27FC236}">
                <a16:creationId xmlns:a16="http://schemas.microsoft.com/office/drawing/2014/main" id="{E949B34A-D20E-B885-11E0-B99A91C69AAD}"/>
              </a:ext>
            </a:extLst>
          </p:cNvPr>
          <p:cNvPicPr>
            <a:picLocks noChangeAspect="1"/>
          </p:cNvPicPr>
          <p:nvPr/>
        </p:nvPicPr>
        <p:blipFill>
          <a:blip r:embed="rId4"/>
          <a:stretch>
            <a:fillRect/>
          </a:stretch>
        </p:blipFill>
        <p:spPr>
          <a:xfrm>
            <a:off x="2020591" y="4167069"/>
            <a:ext cx="3680678" cy="2070218"/>
          </a:xfrm>
          <a:prstGeom prst="rect">
            <a:avLst/>
          </a:prstGeom>
        </p:spPr>
      </p:pic>
      <p:pic>
        <p:nvPicPr>
          <p:cNvPr id="8" name="Bilde 7">
            <a:extLst>
              <a:ext uri="{FF2B5EF4-FFF2-40B4-BE49-F238E27FC236}">
                <a16:creationId xmlns:a16="http://schemas.microsoft.com/office/drawing/2014/main" id="{2E4F4FCD-FF47-617F-4309-0D048BCB5C64}"/>
              </a:ext>
            </a:extLst>
          </p:cNvPr>
          <p:cNvPicPr>
            <a:picLocks noChangeAspect="1"/>
          </p:cNvPicPr>
          <p:nvPr/>
        </p:nvPicPr>
        <p:blipFill>
          <a:blip r:embed="rId5"/>
          <a:stretch>
            <a:fillRect/>
          </a:stretch>
        </p:blipFill>
        <p:spPr>
          <a:xfrm>
            <a:off x="4250530" y="1826693"/>
            <a:ext cx="3690939" cy="2068176"/>
          </a:xfrm>
          <a:prstGeom prst="rect">
            <a:avLst/>
          </a:prstGeom>
        </p:spPr>
      </p:pic>
      <p:pic>
        <p:nvPicPr>
          <p:cNvPr id="9" name="Bilde 8">
            <a:extLst>
              <a:ext uri="{FF2B5EF4-FFF2-40B4-BE49-F238E27FC236}">
                <a16:creationId xmlns:a16="http://schemas.microsoft.com/office/drawing/2014/main" id="{6C17E2D6-0C61-B6A5-6A90-E25E0F2C5AF7}"/>
              </a:ext>
            </a:extLst>
          </p:cNvPr>
          <p:cNvPicPr>
            <a:picLocks noChangeAspect="1"/>
          </p:cNvPicPr>
          <p:nvPr/>
        </p:nvPicPr>
        <p:blipFill>
          <a:blip r:embed="rId6"/>
          <a:stretch>
            <a:fillRect/>
          </a:stretch>
        </p:blipFill>
        <p:spPr>
          <a:xfrm>
            <a:off x="8175709" y="1824870"/>
            <a:ext cx="3681666" cy="2068176"/>
          </a:xfrm>
          <a:prstGeom prst="rect">
            <a:avLst/>
          </a:prstGeom>
        </p:spPr>
      </p:pic>
      <p:pic>
        <p:nvPicPr>
          <p:cNvPr id="10" name="Bilde 9">
            <a:extLst>
              <a:ext uri="{FF2B5EF4-FFF2-40B4-BE49-F238E27FC236}">
                <a16:creationId xmlns:a16="http://schemas.microsoft.com/office/drawing/2014/main" id="{035CF0DE-B45D-E636-A735-E98256072EC6}"/>
              </a:ext>
            </a:extLst>
          </p:cNvPr>
          <p:cNvPicPr>
            <a:picLocks noChangeAspect="1"/>
          </p:cNvPicPr>
          <p:nvPr/>
        </p:nvPicPr>
        <p:blipFill>
          <a:blip r:embed="rId7"/>
          <a:stretch>
            <a:fillRect/>
          </a:stretch>
        </p:blipFill>
        <p:spPr>
          <a:xfrm>
            <a:off x="6487119" y="4169111"/>
            <a:ext cx="3684290" cy="2068176"/>
          </a:xfrm>
          <a:prstGeom prst="rect">
            <a:avLst/>
          </a:prstGeom>
        </p:spPr>
      </p:pic>
      <p:sp>
        <p:nvSpPr>
          <p:cNvPr id="2" name="Plassholder for bunntekst 1">
            <a:extLst>
              <a:ext uri="{FF2B5EF4-FFF2-40B4-BE49-F238E27FC236}">
                <a16:creationId xmlns:a16="http://schemas.microsoft.com/office/drawing/2014/main" id="{A029F58A-A76A-E9E6-8165-56880476E98C}"/>
              </a:ext>
            </a:extLst>
          </p:cNvPr>
          <p:cNvSpPr>
            <a:spLocks noGrp="1"/>
          </p:cNvSpPr>
          <p:nvPr>
            <p:ph type="ftr" sz="quarter" idx="11"/>
          </p:nvPr>
        </p:nvSpPr>
        <p:spPr/>
        <p:txBody>
          <a:bodyPr/>
          <a:lstStyle/>
          <a:p>
            <a:r>
              <a:rPr lang="nb-NO"/>
              <a:t> Helsedirektoratet</a:t>
            </a:r>
          </a:p>
        </p:txBody>
      </p:sp>
    </p:spTree>
    <p:extLst>
      <p:ext uri="{BB962C8B-B14F-4D97-AF65-F5344CB8AC3E}">
        <p14:creationId xmlns:p14="http://schemas.microsoft.com/office/powerpoint/2010/main" val="2899122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innhold 3">
            <a:extLst>
              <a:ext uri="{FF2B5EF4-FFF2-40B4-BE49-F238E27FC236}">
                <a16:creationId xmlns:a16="http://schemas.microsoft.com/office/drawing/2014/main" id="{F56EDF41-3955-80A4-BB8A-D44721B2E898}"/>
              </a:ext>
            </a:extLst>
          </p:cNvPr>
          <p:cNvPicPr>
            <a:picLocks noChangeAspect="1"/>
          </p:cNvPicPr>
          <p:nvPr/>
        </p:nvPicPr>
        <p:blipFill rotWithShape="1">
          <a:blip r:embed="rId3"/>
          <a:srcRect l="37885" r="1671" b="-2"/>
          <a:stretch/>
        </p:blipFill>
        <p:spPr>
          <a:xfrm>
            <a:off x="20" y="10"/>
            <a:ext cx="6095980" cy="6857990"/>
          </a:xfrm>
          <a:custGeom>
            <a:avLst/>
            <a:gdLst>
              <a:gd name="connsiteX0" fmla="*/ 0 w 6096000"/>
              <a:gd name="connsiteY0" fmla="*/ 0 h 6858000"/>
              <a:gd name="connsiteX1" fmla="*/ 1391920 w 6096000"/>
              <a:gd name="connsiteY1" fmla="*/ 0 h 6858000"/>
              <a:gd name="connsiteX2" fmla="*/ 1391920 w 6096000"/>
              <a:gd name="connsiteY2" fmla="*/ 0 h 6858000"/>
              <a:gd name="connsiteX3" fmla="*/ 4704080 w 6096000"/>
              <a:gd name="connsiteY3" fmla="*/ 0 h 6858000"/>
              <a:gd name="connsiteX4" fmla="*/ 5384780 w 6096000"/>
              <a:gd name="connsiteY4" fmla="*/ 0 h 6858000"/>
              <a:gd name="connsiteX5" fmla="*/ 6096000 w 6096000"/>
              <a:gd name="connsiteY5" fmla="*/ 0 h 6858000"/>
              <a:gd name="connsiteX6" fmla="*/ 6096000 w 6096000"/>
              <a:gd name="connsiteY6" fmla="*/ 711220 h 6858000"/>
              <a:gd name="connsiteX7" fmla="*/ 6096000 w 6096000"/>
              <a:gd name="connsiteY7" fmla="*/ 1391920 h 6858000"/>
              <a:gd name="connsiteX8" fmla="*/ 6096000 w 6096000"/>
              <a:gd name="connsiteY8" fmla="*/ 6146780 h 6858000"/>
              <a:gd name="connsiteX9" fmla="*/ 5384780 w 6096000"/>
              <a:gd name="connsiteY9" fmla="*/ 6858000 h 6858000"/>
              <a:gd name="connsiteX10" fmla="*/ 1391920 w 6096000"/>
              <a:gd name="connsiteY10" fmla="*/ 6858000 h 6858000"/>
              <a:gd name="connsiteX11" fmla="*/ 711220 w 6096000"/>
              <a:gd name="connsiteY11" fmla="*/ 6858000 h 6858000"/>
              <a:gd name="connsiteX12" fmla="*/ 0 w 6096000"/>
              <a:gd name="connsiteY12" fmla="*/ 6858000 h 6858000"/>
              <a:gd name="connsiteX13" fmla="*/ 0 w 6096000"/>
              <a:gd name="connsiteY13" fmla="*/ 5466080 h 6858000"/>
              <a:gd name="connsiteX14" fmla="*/ 0 w 6096000"/>
              <a:gd name="connsiteY14" fmla="*/ 5466080 h 6858000"/>
              <a:gd name="connsiteX15" fmla="*/ 0 w 6096000"/>
              <a:gd name="connsiteY15" fmla="*/ 1391920 h 6858000"/>
              <a:gd name="connsiteX16" fmla="*/ 0 w 6096000"/>
              <a:gd name="connsiteY16" fmla="*/ 13919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6000" h="6858000">
                <a:moveTo>
                  <a:pt x="0" y="0"/>
                </a:moveTo>
                <a:lnTo>
                  <a:pt x="1391920" y="0"/>
                </a:lnTo>
                <a:lnTo>
                  <a:pt x="1391920" y="0"/>
                </a:lnTo>
                <a:lnTo>
                  <a:pt x="4704080" y="0"/>
                </a:lnTo>
                <a:lnTo>
                  <a:pt x="5384780" y="0"/>
                </a:lnTo>
                <a:lnTo>
                  <a:pt x="6096000" y="0"/>
                </a:lnTo>
                <a:lnTo>
                  <a:pt x="6096000" y="711220"/>
                </a:lnTo>
                <a:lnTo>
                  <a:pt x="6096000" y="1391920"/>
                </a:lnTo>
                <a:lnTo>
                  <a:pt x="6096000" y="6146780"/>
                </a:lnTo>
                <a:cubicBezTo>
                  <a:pt x="6096000" y="6539576"/>
                  <a:pt x="5777576" y="6858000"/>
                  <a:pt x="5384780" y="6858000"/>
                </a:cubicBezTo>
                <a:lnTo>
                  <a:pt x="1391920" y="6858000"/>
                </a:lnTo>
                <a:lnTo>
                  <a:pt x="711220" y="6858000"/>
                </a:lnTo>
                <a:lnTo>
                  <a:pt x="0" y="6858000"/>
                </a:lnTo>
                <a:lnTo>
                  <a:pt x="0" y="5466080"/>
                </a:lnTo>
                <a:lnTo>
                  <a:pt x="0" y="5466080"/>
                </a:lnTo>
                <a:lnTo>
                  <a:pt x="0" y="1391920"/>
                </a:lnTo>
                <a:lnTo>
                  <a:pt x="0" y="1391920"/>
                </a:lnTo>
                <a:close/>
              </a:path>
            </a:pathLst>
          </a:custGeom>
          <a:noFill/>
        </p:spPr>
      </p:pic>
      <p:sp>
        <p:nvSpPr>
          <p:cNvPr id="15" name="Content Placeholder 3">
            <a:extLst>
              <a:ext uri="{FF2B5EF4-FFF2-40B4-BE49-F238E27FC236}">
                <a16:creationId xmlns:a16="http://schemas.microsoft.com/office/drawing/2014/main" id="{438A9A21-8B3F-9B22-74EA-7775DFBFC6AB}"/>
              </a:ext>
            </a:extLst>
          </p:cNvPr>
          <p:cNvSpPr>
            <a:spLocks noGrp="1"/>
          </p:cNvSpPr>
          <p:nvPr>
            <p:ph sz="half" idx="1"/>
          </p:nvPr>
        </p:nvSpPr>
        <p:spPr>
          <a:xfrm>
            <a:off x="6096000" y="1286561"/>
            <a:ext cx="5400675" cy="4284877"/>
          </a:xfrm>
        </p:spPr>
        <p:txBody>
          <a:bodyPr vert="horz" lIns="360000" tIns="0" rIns="0" bIns="0" rtlCol="0" anchor="ctr">
            <a:normAutofit/>
          </a:bodyPr>
          <a:lstStyle/>
          <a:p>
            <a:pPr marL="0" indent="0">
              <a:buNone/>
            </a:pPr>
            <a:r>
              <a:rPr lang="en-US" sz="4000" kern="1200" err="1">
                <a:solidFill>
                  <a:srgbClr val="015169"/>
                </a:solidFill>
                <a:latin typeface="Roboto"/>
                <a:ea typeface="Roboto"/>
                <a:cs typeface="Roboto"/>
              </a:rPr>
              <a:t>Støtte</a:t>
            </a:r>
            <a:r>
              <a:rPr lang="en-US" sz="4000" kern="1200">
                <a:solidFill>
                  <a:srgbClr val="015169"/>
                </a:solidFill>
                <a:latin typeface="Roboto"/>
                <a:ea typeface="Roboto"/>
                <a:cs typeface="Roboto"/>
              </a:rPr>
              <a:t> </a:t>
            </a:r>
            <a:r>
              <a:rPr lang="en-US" sz="4000" kern="1200" err="1">
                <a:solidFill>
                  <a:srgbClr val="015169"/>
                </a:solidFill>
                <a:latin typeface="Roboto"/>
                <a:ea typeface="Roboto"/>
                <a:cs typeface="Roboto"/>
              </a:rPr>
              <a:t>fra</a:t>
            </a:r>
            <a:r>
              <a:rPr lang="en-US" sz="4000" kern="1200">
                <a:solidFill>
                  <a:srgbClr val="015169"/>
                </a:solidFill>
                <a:latin typeface="Roboto"/>
                <a:ea typeface="Roboto"/>
                <a:cs typeface="Roboto"/>
              </a:rPr>
              <a:t> partner!</a:t>
            </a:r>
            <a:r>
              <a:rPr lang="en-US" sz="4000">
                <a:solidFill>
                  <a:srgbClr val="015169"/>
                </a:solidFill>
                <a:latin typeface="Roboto"/>
                <a:ea typeface="Roboto"/>
                <a:cs typeface="Roboto"/>
              </a:rPr>
              <a:t> </a:t>
            </a:r>
            <a:endParaRPr lang="en-US" sz="4000" kern="1200">
              <a:solidFill>
                <a:srgbClr val="015169"/>
              </a:solidFill>
            </a:endParaRPr>
          </a:p>
          <a:p>
            <a:pPr marL="0" indent="0">
              <a:buNone/>
            </a:pPr>
            <a:r>
              <a:rPr lang="en-US" sz="4000" kern="1200">
                <a:solidFill>
                  <a:srgbClr val="015169"/>
                </a:solidFill>
                <a:latin typeface="Roboto"/>
                <a:ea typeface="Roboto"/>
                <a:cs typeface="Roboto"/>
              </a:rPr>
              <a:t>Amming er </a:t>
            </a:r>
            <a:r>
              <a:rPr lang="en-US" sz="4000" kern="1200" err="1">
                <a:solidFill>
                  <a:srgbClr val="015169"/>
                </a:solidFill>
                <a:latin typeface="Roboto"/>
                <a:ea typeface="Roboto"/>
                <a:cs typeface="Roboto"/>
              </a:rPr>
              <a:t>lagarbeid</a:t>
            </a:r>
            <a:r>
              <a:rPr lang="en-US" sz="4000" kern="1200">
                <a:solidFill>
                  <a:srgbClr val="015169"/>
                </a:solidFill>
                <a:latin typeface="Roboto"/>
                <a:ea typeface="Roboto"/>
                <a:cs typeface="Roboto"/>
              </a:rPr>
              <a:t>!</a:t>
            </a:r>
            <a:br>
              <a:rPr lang="en-US" sz="4000" kern="1200"/>
            </a:br>
            <a:endParaRPr lang="en-US" sz="4000">
              <a:solidFill>
                <a:srgbClr val="015169"/>
              </a:solidFill>
            </a:endParaRPr>
          </a:p>
        </p:txBody>
      </p:sp>
      <p:sp>
        <p:nvSpPr>
          <p:cNvPr id="21" name="Slide Number Placeholder 6">
            <a:extLst>
              <a:ext uri="{FF2B5EF4-FFF2-40B4-BE49-F238E27FC236}">
                <a16:creationId xmlns:a16="http://schemas.microsoft.com/office/drawing/2014/main" id="{1DDE8EFE-038D-B91E-1F5C-3E4B179B03D6}"/>
              </a:ext>
            </a:extLst>
          </p:cNvPr>
          <p:cNvSpPr>
            <a:spLocks noGrp="1"/>
          </p:cNvSpPr>
          <p:nvPr>
            <p:ph type="sldNum" sz="quarter" idx="12"/>
          </p:nvPr>
        </p:nvSpPr>
        <p:spPr>
          <a:xfrm>
            <a:off x="10417175" y="6308724"/>
            <a:ext cx="1079500" cy="244800"/>
          </a:xfrm>
        </p:spPr>
        <p:txBody>
          <a:bodyPr/>
          <a:lstStyle/>
          <a:p>
            <a:pPr>
              <a:spcAft>
                <a:spcPts val="600"/>
              </a:spcAft>
            </a:pPr>
            <a:fld id="{341FD356-1CC0-514B-B5D9-F98600AAE6F5}" type="slidenum">
              <a:rPr lang="nb-NO" smtClean="0"/>
              <a:pPr>
                <a:spcAft>
                  <a:spcPts val="600"/>
                </a:spcAft>
              </a:pPr>
              <a:t>34</a:t>
            </a:fld>
            <a:endParaRPr lang="nb-NO"/>
          </a:p>
        </p:txBody>
      </p:sp>
      <p:sp>
        <p:nvSpPr>
          <p:cNvPr id="3" name="TekstSylinder 2">
            <a:extLst>
              <a:ext uri="{FF2B5EF4-FFF2-40B4-BE49-F238E27FC236}">
                <a16:creationId xmlns:a16="http://schemas.microsoft.com/office/drawing/2014/main" id="{7F417675-FCFB-2C88-6AB2-65F762CEAA94}"/>
              </a:ext>
            </a:extLst>
          </p:cNvPr>
          <p:cNvSpPr txBox="1"/>
          <p:nvPr/>
        </p:nvSpPr>
        <p:spPr>
          <a:xfrm>
            <a:off x="0" y="6553524"/>
            <a:ext cx="2861187" cy="261610"/>
          </a:xfrm>
          <a:prstGeom prst="rect">
            <a:avLst/>
          </a:prstGeom>
          <a:noFill/>
        </p:spPr>
        <p:txBody>
          <a:bodyPr wrap="square">
            <a:spAutoFit/>
          </a:bodyPr>
          <a:lstStyle/>
          <a:p>
            <a:pPr algn="l"/>
            <a:r>
              <a:rPr lang="nb-NO" sz="1100">
                <a:solidFill>
                  <a:schemeClr val="bg1"/>
                </a:solidFill>
                <a:latin typeface="Roboto" panose="02000000000000000000" pitchFamily="2" charset="0"/>
                <a:ea typeface="Roboto" panose="02000000000000000000" pitchFamily="2" charset="0"/>
                <a:cs typeface="Roboto" panose="02000000000000000000" pitchFamily="2" charset="0"/>
              </a:rPr>
              <a:t>©Helsedirektoratet &amp; Folkehelseinstituttet</a:t>
            </a:r>
          </a:p>
        </p:txBody>
      </p:sp>
    </p:spTree>
    <p:extLst>
      <p:ext uri="{BB962C8B-B14F-4D97-AF65-F5344CB8AC3E}">
        <p14:creationId xmlns:p14="http://schemas.microsoft.com/office/powerpoint/2010/main" val="24687394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0FC31A-15C9-C2E5-8472-E256FD25FFAD}"/>
              </a:ext>
            </a:extLst>
          </p:cNvPr>
          <p:cNvSpPr>
            <a:spLocks noGrp="1"/>
          </p:cNvSpPr>
          <p:nvPr>
            <p:ph type="title"/>
          </p:nvPr>
        </p:nvSpPr>
        <p:spPr>
          <a:xfrm>
            <a:off x="1774825" y="1653969"/>
            <a:ext cx="8642350" cy="2381430"/>
          </a:xfrm>
        </p:spPr>
        <p:txBody>
          <a:bodyPr>
            <a:normAutofit/>
          </a:bodyPr>
          <a:lstStyle/>
          <a:p>
            <a:pPr rtl="0" fontAlgn="base"/>
            <a:r>
              <a:rPr lang="nb-NO"/>
              <a:t>Kveldsuro og samsoving</a:t>
            </a:r>
          </a:p>
        </p:txBody>
      </p:sp>
      <p:pic>
        <p:nvPicPr>
          <p:cNvPr id="4" name="Bilde 3" descr="Et bilde som inneholder tekst, logo, Font, Grafikk&#10;&#10;Automatisk generert beskrivelse">
            <a:extLst>
              <a:ext uri="{FF2B5EF4-FFF2-40B4-BE49-F238E27FC236}">
                <a16:creationId xmlns:a16="http://schemas.microsoft.com/office/drawing/2014/main" id="{9D0A3A9C-5313-1AB2-D940-F155D065E5C2}"/>
              </a:ext>
            </a:extLst>
          </p:cNvPr>
          <p:cNvPicPr>
            <a:picLocks noChangeAspect="1"/>
          </p:cNvPicPr>
          <p:nvPr/>
        </p:nvPicPr>
        <p:blipFill>
          <a:blip r:embed="rId2"/>
          <a:stretch>
            <a:fillRect/>
          </a:stretch>
        </p:blipFill>
        <p:spPr>
          <a:xfrm>
            <a:off x="3705113" y="355849"/>
            <a:ext cx="1254674" cy="811658"/>
          </a:xfrm>
          <a:prstGeom prst="rect">
            <a:avLst/>
          </a:prstGeom>
        </p:spPr>
      </p:pic>
    </p:spTree>
    <p:extLst>
      <p:ext uri="{BB962C8B-B14F-4D97-AF65-F5344CB8AC3E}">
        <p14:creationId xmlns:p14="http://schemas.microsoft.com/office/powerpoint/2010/main" val="184669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BBB11E1B-1CFE-F494-D4DD-9710217F862F}"/>
              </a:ext>
            </a:extLst>
          </p:cNvPr>
          <p:cNvSpPr>
            <a:spLocks noGrp="1"/>
          </p:cNvSpPr>
          <p:nvPr>
            <p:ph sz="half" idx="1"/>
          </p:nvPr>
        </p:nvSpPr>
        <p:spPr>
          <a:xfrm>
            <a:off x="5788459" y="1952625"/>
            <a:ext cx="5703743" cy="4356100"/>
          </a:xfrm>
        </p:spPr>
        <p:txBody>
          <a:bodyPr vert="horz" lIns="0" tIns="0" rIns="360000" bIns="0" rtlCol="0" anchor="t">
            <a:normAutofit/>
          </a:bodyPr>
          <a:lstStyle/>
          <a:p>
            <a:r>
              <a:rPr lang="nb-NO">
                <a:latin typeface="Roboto"/>
                <a:ea typeface="Roboto"/>
                <a:cs typeface="Roboto"/>
              </a:rPr>
              <a:t>Biologiske og </a:t>
            </a:r>
            <a:r>
              <a:rPr lang="nb-NO" err="1">
                <a:latin typeface="Roboto"/>
                <a:ea typeface="Roboto"/>
                <a:cs typeface="Roboto"/>
              </a:rPr>
              <a:t>evolusjonsmessige</a:t>
            </a:r>
            <a:r>
              <a:rPr lang="nb-NO">
                <a:latin typeface="Roboto"/>
                <a:ea typeface="Roboto"/>
                <a:cs typeface="Roboto"/>
              </a:rPr>
              <a:t> fordeler ved å våkne på kveld og natt</a:t>
            </a:r>
          </a:p>
          <a:p>
            <a:r>
              <a:rPr lang="nb-NO">
                <a:latin typeface="Roboto"/>
                <a:ea typeface="Roboto"/>
                <a:cs typeface="Roboto"/>
              </a:rPr>
              <a:t>Melken har litt høyere fettinnhold på kveld</a:t>
            </a:r>
            <a:endParaRPr lang="nb-NO">
              <a:cs typeface="Roboto"/>
            </a:endParaRPr>
          </a:p>
          <a:p>
            <a:r>
              <a:rPr lang="nb-NO">
                <a:latin typeface="Roboto"/>
                <a:ea typeface="Roboto"/>
                <a:cs typeface="Roboto"/>
              </a:rPr>
              <a:t>Barnet "fordøyer" sanseinntrykk</a:t>
            </a:r>
          </a:p>
          <a:p>
            <a:pPr marL="285750" lvl="1" indent="-285750">
              <a:buFont typeface="Arial"/>
              <a:buChar char="•"/>
            </a:pPr>
            <a:endParaRPr lang="nb-NO">
              <a:cs typeface="Calibri" panose="020F0502020204030204"/>
            </a:endParaRPr>
          </a:p>
          <a:p>
            <a:pPr marL="0" indent="0">
              <a:buNone/>
            </a:pPr>
            <a:r>
              <a:rPr lang="nb-NO" b="1">
                <a:latin typeface="Roboto"/>
                <a:ea typeface="Roboto"/>
                <a:cs typeface="Roboto"/>
              </a:rPr>
              <a:t>Tiltak</a:t>
            </a:r>
            <a:endParaRPr lang="nb-NO">
              <a:solidFill>
                <a:srgbClr val="0D0D0D"/>
              </a:solidFill>
              <a:latin typeface="Roboto"/>
              <a:ea typeface="Roboto"/>
              <a:cs typeface="Roboto"/>
            </a:endParaRPr>
          </a:p>
          <a:p>
            <a:pPr marL="0" indent="0">
              <a:buNone/>
            </a:pPr>
            <a:r>
              <a:rPr lang="nb-NO">
                <a:latin typeface="Roboto"/>
                <a:ea typeface="Roboto"/>
                <a:cs typeface="Roboto"/>
              </a:rPr>
              <a:t>Gi mye nærhet og praktiser hud-mot-hud kontakt</a:t>
            </a:r>
            <a:endParaRPr lang="nb-NO">
              <a:solidFill>
                <a:srgbClr val="0D0D0D"/>
              </a:solidFill>
              <a:latin typeface="Roboto"/>
              <a:ea typeface="Roboto"/>
              <a:cs typeface="Roboto"/>
            </a:endParaRPr>
          </a:p>
        </p:txBody>
      </p:sp>
      <p:sp>
        <p:nvSpPr>
          <p:cNvPr id="6" name="Plassholder for lysbildenummer 5">
            <a:extLst>
              <a:ext uri="{FF2B5EF4-FFF2-40B4-BE49-F238E27FC236}">
                <a16:creationId xmlns:a16="http://schemas.microsoft.com/office/drawing/2014/main" id="{C9905416-435E-0040-D87B-F0E4B31E3138}"/>
              </a:ext>
            </a:extLst>
          </p:cNvPr>
          <p:cNvSpPr>
            <a:spLocks noGrp="1"/>
          </p:cNvSpPr>
          <p:nvPr>
            <p:ph type="sldNum" sz="quarter" idx="12"/>
          </p:nvPr>
        </p:nvSpPr>
        <p:spPr/>
        <p:txBody>
          <a:bodyPr/>
          <a:lstStyle/>
          <a:p>
            <a:fld id="{341FD356-1CC0-514B-B5D9-F98600AAE6F5}" type="slidenum">
              <a:rPr lang="nb-NO" smtClean="0"/>
              <a:t>36</a:t>
            </a:fld>
            <a:endParaRPr lang="nb-NO"/>
          </a:p>
        </p:txBody>
      </p:sp>
      <p:sp>
        <p:nvSpPr>
          <p:cNvPr id="7" name="Tittel 6">
            <a:extLst>
              <a:ext uri="{FF2B5EF4-FFF2-40B4-BE49-F238E27FC236}">
                <a16:creationId xmlns:a16="http://schemas.microsoft.com/office/drawing/2014/main" id="{EFE4C227-A43F-A1A4-5328-CCA26258A301}"/>
              </a:ext>
            </a:extLst>
          </p:cNvPr>
          <p:cNvSpPr>
            <a:spLocks noGrp="1"/>
          </p:cNvSpPr>
          <p:nvPr>
            <p:ph type="title"/>
          </p:nvPr>
        </p:nvSpPr>
        <p:spPr/>
        <p:txBody>
          <a:bodyPr/>
          <a:lstStyle/>
          <a:p>
            <a:r>
              <a:rPr lang="nb-NO"/>
              <a:t>Kveldsuro: vanlig hos nyfødte</a:t>
            </a:r>
          </a:p>
        </p:txBody>
      </p:sp>
      <p:pic>
        <p:nvPicPr>
          <p:cNvPr id="8" name="Bilde 7">
            <a:extLst>
              <a:ext uri="{FF2B5EF4-FFF2-40B4-BE49-F238E27FC236}">
                <a16:creationId xmlns:a16="http://schemas.microsoft.com/office/drawing/2014/main" id="{178808DD-833F-38D0-78B6-C3B662F99042}"/>
              </a:ext>
            </a:extLst>
          </p:cNvPr>
          <p:cNvPicPr>
            <a:picLocks noChangeAspect="1"/>
          </p:cNvPicPr>
          <p:nvPr/>
        </p:nvPicPr>
        <p:blipFill rotWithShape="1">
          <a:blip r:embed="rId3"/>
          <a:srcRect l="13030" t="306" r="22733" b="9435"/>
          <a:stretch/>
        </p:blipFill>
        <p:spPr>
          <a:xfrm>
            <a:off x="695324" y="2094185"/>
            <a:ext cx="4342682" cy="4072979"/>
          </a:xfrm>
          <a:prstGeom prst="round1Rect">
            <a:avLst/>
          </a:prstGeom>
        </p:spPr>
      </p:pic>
      <p:sp>
        <p:nvSpPr>
          <p:cNvPr id="3" name="Plassholder for bunntekst 2">
            <a:extLst>
              <a:ext uri="{FF2B5EF4-FFF2-40B4-BE49-F238E27FC236}">
                <a16:creationId xmlns:a16="http://schemas.microsoft.com/office/drawing/2014/main" id="{5867D0BE-AEB4-2E1E-9BD9-1CAB4E280F1B}"/>
              </a:ext>
            </a:extLst>
          </p:cNvPr>
          <p:cNvSpPr>
            <a:spLocks noGrp="1"/>
          </p:cNvSpPr>
          <p:nvPr>
            <p:ph type="ftr" sz="quarter" idx="11"/>
          </p:nvPr>
        </p:nvSpPr>
        <p:spPr/>
        <p:txBody>
          <a:bodyPr/>
          <a:lstStyle/>
          <a:p>
            <a:r>
              <a:rPr lang="nb-NO"/>
              <a:t> Helsedirektoratet</a:t>
            </a:r>
          </a:p>
        </p:txBody>
      </p:sp>
      <p:sp>
        <p:nvSpPr>
          <p:cNvPr id="4" name="TekstSylinder 3">
            <a:extLst>
              <a:ext uri="{FF2B5EF4-FFF2-40B4-BE49-F238E27FC236}">
                <a16:creationId xmlns:a16="http://schemas.microsoft.com/office/drawing/2014/main" id="{64C80759-083A-4754-E652-D5A6BC1317C6}"/>
              </a:ext>
            </a:extLst>
          </p:cNvPr>
          <p:cNvSpPr txBox="1"/>
          <p:nvPr/>
        </p:nvSpPr>
        <p:spPr>
          <a:xfrm>
            <a:off x="634181" y="5905554"/>
            <a:ext cx="2861187" cy="261610"/>
          </a:xfrm>
          <a:prstGeom prst="rect">
            <a:avLst/>
          </a:prstGeom>
          <a:noFill/>
        </p:spPr>
        <p:txBody>
          <a:bodyPr wrap="square">
            <a:spAutoFit/>
          </a:bodyPr>
          <a:lstStyle/>
          <a:p>
            <a:pPr algn="l"/>
            <a:r>
              <a:rPr lang="nb-NO" sz="1100">
                <a:solidFill>
                  <a:schemeClr val="bg1"/>
                </a:solidFill>
                <a:latin typeface="Roboto" panose="02000000000000000000" pitchFamily="2" charset="0"/>
                <a:ea typeface="Roboto" panose="02000000000000000000" pitchFamily="2" charset="0"/>
                <a:cs typeface="Roboto" panose="02000000000000000000" pitchFamily="2" charset="0"/>
              </a:rPr>
              <a:t>©Helsedirektoratet &amp; Folkehelseinstituttet</a:t>
            </a:r>
          </a:p>
        </p:txBody>
      </p:sp>
    </p:spTree>
    <p:extLst>
      <p:ext uri="{BB962C8B-B14F-4D97-AF65-F5344CB8AC3E}">
        <p14:creationId xmlns:p14="http://schemas.microsoft.com/office/powerpoint/2010/main" val="443987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8EAD1"/>
        </a:solidFill>
        <a:effectLst/>
      </p:bgPr>
    </p:bg>
    <p:spTree>
      <p:nvGrpSpPr>
        <p:cNvPr id="1" name=""/>
        <p:cNvGrpSpPr/>
        <p:nvPr/>
      </p:nvGrpSpPr>
      <p:grpSpPr>
        <a:xfrm>
          <a:off x="0" y="0"/>
          <a:ext cx="0" cy="0"/>
          <a:chOff x="0" y="0"/>
          <a:chExt cx="0" cy="0"/>
        </a:xfrm>
      </p:grpSpPr>
      <p:sp>
        <p:nvSpPr>
          <p:cNvPr id="6" name="Plassholder for tekst 5">
            <a:extLst>
              <a:ext uri="{FF2B5EF4-FFF2-40B4-BE49-F238E27FC236}">
                <a16:creationId xmlns:a16="http://schemas.microsoft.com/office/drawing/2014/main" id="{A9761653-E431-85AD-C493-BFF559E986FD}"/>
              </a:ext>
            </a:extLst>
          </p:cNvPr>
          <p:cNvSpPr>
            <a:spLocks noGrp="1"/>
          </p:cNvSpPr>
          <p:nvPr>
            <p:ph type="body" sz="quarter" idx="14"/>
          </p:nvPr>
        </p:nvSpPr>
        <p:spPr>
          <a:xfrm>
            <a:off x="643003" y="508739"/>
            <a:ext cx="3240000" cy="3095625"/>
          </a:xfrm>
        </p:spPr>
        <p:txBody>
          <a:bodyPr vert="horz" lIns="288000" tIns="720000" rIns="288000" bIns="288000" rtlCol="0" anchor="t">
            <a:normAutofit/>
          </a:bodyPr>
          <a:lstStyle/>
          <a:p>
            <a:pPr indent="-269875"/>
            <a:r>
              <a:rPr lang="nb-NO" sz="3600" b="1">
                <a:solidFill>
                  <a:srgbClr val="015169"/>
                </a:solidFill>
                <a:latin typeface="Roboto"/>
                <a:ea typeface="Roboto"/>
                <a:cs typeface="Roboto"/>
              </a:rPr>
              <a:t>Trygg samsoving</a:t>
            </a:r>
            <a:endParaRPr lang="nb-NO">
              <a:latin typeface="Roboto"/>
              <a:ea typeface="Roboto"/>
              <a:cs typeface="Roboto"/>
            </a:endParaRPr>
          </a:p>
        </p:txBody>
      </p:sp>
      <p:pic>
        <p:nvPicPr>
          <p:cNvPr id="11" name="Bilde 10" descr="Et bilde som inneholder tekst, datamaskin, skjermbilde, programvare&#10;&#10;Automatisk generert beskrivelse">
            <a:extLst>
              <a:ext uri="{FF2B5EF4-FFF2-40B4-BE49-F238E27FC236}">
                <a16:creationId xmlns:a16="http://schemas.microsoft.com/office/drawing/2014/main" id="{86A86479-7996-086D-B4B0-F03D824F72DA}"/>
              </a:ext>
            </a:extLst>
          </p:cNvPr>
          <p:cNvPicPr>
            <a:picLocks noChangeAspect="1"/>
          </p:cNvPicPr>
          <p:nvPr/>
        </p:nvPicPr>
        <p:blipFill rotWithShape="1">
          <a:blip r:embed="rId3"/>
          <a:srcRect l="26002" t="26289" r="30506" b="22694"/>
          <a:stretch/>
        </p:blipFill>
        <p:spPr>
          <a:xfrm>
            <a:off x="4602025" y="751662"/>
            <a:ext cx="4672824" cy="3543300"/>
          </a:xfrm>
          <a:prstGeom prst="rect">
            <a:avLst/>
          </a:prstGeom>
        </p:spPr>
      </p:pic>
      <p:pic>
        <p:nvPicPr>
          <p:cNvPr id="13" name="Bilde 12" descr="Et bilde som inneholder tekst, datamaskin, programvare, skjermbilde&#10;&#10;Automatisk generert beskrivelse">
            <a:extLst>
              <a:ext uri="{FF2B5EF4-FFF2-40B4-BE49-F238E27FC236}">
                <a16:creationId xmlns:a16="http://schemas.microsoft.com/office/drawing/2014/main" id="{79795105-80C5-0096-9E96-01744E798550}"/>
              </a:ext>
            </a:extLst>
          </p:cNvPr>
          <p:cNvPicPr>
            <a:picLocks noChangeAspect="1"/>
          </p:cNvPicPr>
          <p:nvPr/>
        </p:nvPicPr>
        <p:blipFill rotWithShape="1">
          <a:blip r:embed="rId4"/>
          <a:srcRect l="51614" t="32583" r="22696" b="31135"/>
          <a:stretch/>
        </p:blipFill>
        <p:spPr>
          <a:xfrm>
            <a:off x="8340161" y="3278409"/>
            <a:ext cx="3706931" cy="3384137"/>
          </a:xfrm>
          <a:prstGeom prst="rect">
            <a:avLst/>
          </a:prstGeom>
        </p:spPr>
      </p:pic>
      <p:sp>
        <p:nvSpPr>
          <p:cNvPr id="2" name="TekstSylinder 1">
            <a:extLst>
              <a:ext uri="{FF2B5EF4-FFF2-40B4-BE49-F238E27FC236}">
                <a16:creationId xmlns:a16="http://schemas.microsoft.com/office/drawing/2014/main" id="{DA7DBD1E-C414-ABA0-DF97-9A69F7921223}"/>
              </a:ext>
            </a:extLst>
          </p:cNvPr>
          <p:cNvSpPr txBox="1"/>
          <p:nvPr/>
        </p:nvSpPr>
        <p:spPr>
          <a:xfrm>
            <a:off x="761974" y="3277556"/>
            <a:ext cx="3225500" cy="40011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nb-NO" sz="1400" b="1">
                <a:solidFill>
                  <a:srgbClr val="015169"/>
                </a:solidFill>
                <a:ea typeface="+mn-lt"/>
                <a:cs typeface="+mn-lt"/>
              </a:rPr>
              <a:t>Landsforeningen uventet barnedød (LUB)</a:t>
            </a:r>
            <a:endParaRPr lang="nb-NO" b="1">
              <a:solidFill>
                <a:srgbClr val="015169"/>
              </a:solidFill>
              <a:cs typeface="Calibri"/>
            </a:endParaRPr>
          </a:p>
          <a:p>
            <a:pPr algn="l"/>
            <a:endParaRPr lang="nb-NO" sz="1200">
              <a:solidFill>
                <a:srgbClr val="015169"/>
              </a:solidFill>
              <a:latin typeface="Roboto" panose="02000000000000000000" pitchFamily="2" charset="0"/>
              <a:ea typeface="Roboto" panose="02000000000000000000" pitchFamily="2" charset="0"/>
              <a:cs typeface="Roboto" panose="02000000000000000000" pitchFamily="2" charset="0"/>
            </a:endParaRPr>
          </a:p>
        </p:txBody>
      </p:sp>
      <p:sp>
        <p:nvSpPr>
          <p:cNvPr id="4" name="Plassholder for lysbildenummer 3">
            <a:extLst>
              <a:ext uri="{FF2B5EF4-FFF2-40B4-BE49-F238E27FC236}">
                <a16:creationId xmlns:a16="http://schemas.microsoft.com/office/drawing/2014/main" id="{A018AAE1-0DCF-20AE-9882-5415CDB04D4A}"/>
              </a:ext>
            </a:extLst>
          </p:cNvPr>
          <p:cNvSpPr>
            <a:spLocks noGrp="1"/>
          </p:cNvSpPr>
          <p:nvPr>
            <p:ph type="sldNum" sz="quarter" idx="12"/>
          </p:nvPr>
        </p:nvSpPr>
        <p:spPr/>
        <p:txBody>
          <a:bodyPr/>
          <a:lstStyle/>
          <a:p>
            <a:fld id="{341FD356-1CC0-514B-B5D9-F98600AAE6F5}" type="slidenum">
              <a:rPr lang="nb-NO" smtClean="0"/>
              <a:pPr/>
              <a:t>37</a:t>
            </a:fld>
            <a:endParaRPr lang="nb-NO"/>
          </a:p>
        </p:txBody>
      </p:sp>
      <p:sp>
        <p:nvSpPr>
          <p:cNvPr id="3" name="Plassholder for bunntekst 2">
            <a:extLst>
              <a:ext uri="{FF2B5EF4-FFF2-40B4-BE49-F238E27FC236}">
                <a16:creationId xmlns:a16="http://schemas.microsoft.com/office/drawing/2014/main" id="{1AA7D4CD-8869-1860-37A5-F9603117121A}"/>
              </a:ext>
            </a:extLst>
          </p:cNvPr>
          <p:cNvSpPr>
            <a:spLocks noGrp="1"/>
          </p:cNvSpPr>
          <p:nvPr>
            <p:ph type="ftr" sz="quarter" idx="11"/>
          </p:nvPr>
        </p:nvSpPr>
        <p:spPr/>
        <p:txBody>
          <a:bodyPr/>
          <a:lstStyle/>
          <a:p>
            <a:r>
              <a:rPr lang="nb-NO"/>
              <a:t> Helsedirektoratet</a:t>
            </a:r>
          </a:p>
        </p:txBody>
      </p:sp>
    </p:spTree>
    <p:extLst>
      <p:ext uri="{BB962C8B-B14F-4D97-AF65-F5344CB8AC3E}">
        <p14:creationId xmlns:p14="http://schemas.microsoft.com/office/powerpoint/2010/main" val="3464956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tekst, tegnefilm, clip art, illustrasjon&#10;&#10;Automatisk generert beskrivelse">
            <a:hlinkClick r:id="rId3"/>
            <a:extLst>
              <a:ext uri="{FF2B5EF4-FFF2-40B4-BE49-F238E27FC236}">
                <a16:creationId xmlns:a16="http://schemas.microsoft.com/office/drawing/2014/main" id="{882FB464-DDCE-8A22-0D64-CAE0E413FDC2}"/>
              </a:ext>
            </a:extLst>
          </p:cNvPr>
          <p:cNvPicPr>
            <a:picLocks noChangeAspect="1"/>
          </p:cNvPicPr>
          <p:nvPr/>
        </p:nvPicPr>
        <p:blipFill rotWithShape="1">
          <a:blip r:embed="rId4"/>
          <a:srcRect t="566" r="1920" b="8826"/>
          <a:stretch/>
        </p:blipFill>
        <p:spPr>
          <a:xfrm>
            <a:off x="6791325" y="10"/>
            <a:ext cx="5400675" cy="6857990"/>
          </a:xfrm>
          <a:custGeom>
            <a:avLst/>
            <a:gdLst>
              <a:gd name="connsiteX0" fmla="*/ 5181600 w 6096000"/>
              <a:gd name="connsiteY0" fmla="*/ 0 h 6858000"/>
              <a:gd name="connsiteX1" fmla="*/ 6096000 w 6096000"/>
              <a:gd name="connsiteY1" fmla="*/ 0 h 6858000"/>
              <a:gd name="connsiteX2" fmla="*/ 6096000 w 6096000"/>
              <a:gd name="connsiteY2" fmla="*/ 731520 h 6858000"/>
              <a:gd name="connsiteX3" fmla="*/ 6096000 w 6096000"/>
              <a:gd name="connsiteY3" fmla="*/ 914400 h 6858000"/>
              <a:gd name="connsiteX4" fmla="*/ 6096000 w 6096000"/>
              <a:gd name="connsiteY4" fmla="*/ 5943600 h 6858000"/>
              <a:gd name="connsiteX5" fmla="*/ 6096000 w 6096000"/>
              <a:gd name="connsiteY5" fmla="*/ 6126480 h 6858000"/>
              <a:gd name="connsiteX6" fmla="*/ 6096000 w 6096000"/>
              <a:gd name="connsiteY6" fmla="*/ 6858000 h 6858000"/>
              <a:gd name="connsiteX7" fmla="*/ 5364480 w 6096000"/>
              <a:gd name="connsiteY7" fmla="*/ 6858000 h 6858000"/>
              <a:gd name="connsiteX8" fmla="*/ 5181600 w 6096000"/>
              <a:gd name="connsiteY8" fmla="*/ 6858000 h 6858000"/>
              <a:gd name="connsiteX9" fmla="*/ 731520 w 6096000"/>
              <a:gd name="connsiteY9" fmla="*/ 6858000 h 6858000"/>
              <a:gd name="connsiteX10" fmla="*/ 0 w 6096000"/>
              <a:gd name="connsiteY10" fmla="*/ 6126480 h 6858000"/>
              <a:gd name="connsiteX11" fmla="*/ 0 w 6096000"/>
              <a:gd name="connsiteY11" fmla="*/ 914400 h 6858000"/>
              <a:gd name="connsiteX12" fmla="*/ 0 w 6096000"/>
              <a:gd name="connsiteY12" fmla="*/ 731520 h 6858000"/>
              <a:gd name="connsiteX13" fmla="*/ 0 w 6096000"/>
              <a:gd name="connsiteY13" fmla="*/ 0 h 6858000"/>
              <a:gd name="connsiteX14" fmla="*/ 731520 w 6096000"/>
              <a:gd name="connsiteY14" fmla="*/ 0 h 6858000"/>
              <a:gd name="connsiteX15" fmla="*/ 914400 w 6096000"/>
              <a:gd name="connsiteY15" fmla="*/ 0 h 6858000"/>
              <a:gd name="connsiteX16" fmla="*/ 5181600 w 6096000"/>
              <a:gd name="connsiteY1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6000" h="6858000">
                <a:moveTo>
                  <a:pt x="5181600" y="0"/>
                </a:moveTo>
                <a:lnTo>
                  <a:pt x="6096000" y="0"/>
                </a:lnTo>
                <a:lnTo>
                  <a:pt x="6096000" y="731520"/>
                </a:lnTo>
                <a:lnTo>
                  <a:pt x="6096000" y="914400"/>
                </a:lnTo>
                <a:lnTo>
                  <a:pt x="6096000" y="5943600"/>
                </a:lnTo>
                <a:lnTo>
                  <a:pt x="6096000" y="6126480"/>
                </a:lnTo>
                <a:lnTo>
                  <a:pt x="6096000" y="6858000"/>
                </a:lnTo>
                <a:lnTo>
                  <a:pt x="5364480" y="6858000"/>
                </a:lnTo>
                <a:lnTo>
                  <a:pt x="5181600" y="6858000"/>
                </a:lnTo>
                <a:lnTo>
                  <a:pt x="731520" y="6858000"/>
                </a:lnTo>
                <a:cubicBezTo>
                  <a:pt x="327513" y="6858000"/>
                  <a:pt x="0" y="6530487"/>
                  <a:pt x="0" y="6126480"/>
                </a:cubicBezTo>
                <a:lnTo>
                  <a:pt x="0" y="914400"/>
                </a:lnTo>
                <a:lnTo>
                  <a:pt x="0" y="731520"/>
                </a:lnTo>
                <a:lnTo>
                  <a:pt x="0" y="0"/>
                </a:lnTo>
                <a:lnTo>
                  <a:pt x="731520" y="0"/>
                </a:lnTo>
                <a:lnTo>
                  <a:pt x="914400" y="0"/>
                </a:lnTo>
                <a:lnTo>
                  <a:pt x="5181600" y="0"/>
                </a:lnTo>
                <a:close/>
              </a:path>
            </a:pathLst>
          </a:custGeom>
          <a:solidFill>
            <a:srgbClr val="F9EAD1"/>
          </a:solidFill>
        </p:spPr>
      </p:pic>
      <p:sp>
        <p:nvSpPr>
          <p:cNvPr id="3" name="Tittel 2">
            <a:extLst>
              <a:ext uri="{FF2B5EF4-FFF2-40B4-BE49-F238E27FC236}">
                <a16:creationId xmlns:a16="http://schemas.microsoft.com/office/drawing/2014/main" id="{2D5FAEEB-6B54-493C-3907-4DA5D1775F8A}"/>
              </a:ext>
            </a:extLst>
          </p:cNvPr>
          <p:cNvSpPr>
            <a:spLocks noGrp="1"/>
          </p:cNvSpPr>
          <p:nvPr>
            <p:ph type="title"/>
          </p:nvPr>
        </p:nvSpPr>
        <p:spPr>
          <a:xfrm>
            <a:off x="695325" y="620713"/>
            <a:ext cx="5400675" cy="1044575"/>
          </a:xfrm>
        </p:spPr>
        <p:txBody>
          <a:bodyPr anchor="ctr">
            <a:normAutofit/>
          </a:bodyPr>
          <a:lstStyle/>
          <a:p>
            <a:pPr>
              <a:lnSpc>
                <a:spcPct val="90000"/>
              </a:lnSpc>
            </a:pPr>
            <a:r>
              <a:rPr lang="nb-NO" sz="3200">
                <a:latin typeface="Roboto"/>
                <a:ea typeface="Roboto"/>
                <a:cs typeface="Roboto"/>
              </a:rPr>
              <a:t>Jeg kan sove sammen med</a:t>
            </a:r>
            <a:br>
              <a:rPr lang="nb-NO" sz="3200">
                <a:latin typeface="Roboto"/>
                <a:ea typeface="Roboto"/>
                <a:cs typeface="Roboto"/>
              </a:rPr>
            </a:br>
            <a:r>
              <a:rPr lang="nb-NO" sz="3200">
                <a:latin typeface="Roboto"/>
                <a:ea typeface="Roboto"/>
                <a:cs typeface="Roboto"/>
              </a:rPr>
              <a:t> foreldrene mine dersom:</a:t>
            </a:r>
            <a:endParaRPr lang="nb-NO"/>
          </a:p>
        </p:txBody>
      </p:sp>
      <p:sp>
        <p:nvSpPr>
          <p:cNvPr id="4" name="Plassholder for innhold 3">
            <a:extLst>
              <a:ext uri="{FF2B5EF4-FFF2-40B4-BE49-F238E27FC236}">
                <a16:creationId xmlns:a16="http://schemas.microsoft.com/office/drawing/2014/main" id="{9A77A304-DE32-23DF-6A09-6554B83E7D80}"/>
              </a:ext>
            </a:extLst>
          </p:cNvPr>
          <p:cNvSpPr>
            <a:spLocks noGrp="1"/>
          </p:cNvSpPr>
          <p:nvPr>
            <p:ph sz="half" idx="1"/>
          </p:nvPr>
        </p:nvSpPr>
        <p:spPr>
          <a:xfrm>
            <a:off x="695325" y="1952625"/>
            <a:ext cx="5400675" cy="4356100"/>
          </a:xfrm>
        </p:spPr>
        <p:txBody>
          <a:bodyPr vert="horz" lIns="0" tIns="0" rIns="360000" bIns="0" rtlCol="0" anchor="t">
            <a:normAutofit/>
          </a:bodyPr>
          <a:lstStyle/>
          <a:p>
            <a:pPr marL="0" indent="0">
              <a:buNone/>
            </a:pPr>
            <a:endParaRPr lang="en-US" sz="2000"/>
          </a:p>
          <a:p>
            <a:pPr marL="0" indent="0">
              <a:buNone/>
            </a:pPr>
            <a:endParaRPr lang="en-US"/>
          </a:p>
          <a:p>
            <a:pPr marL="0" indent="0">
              <a:buNone/>
            </a:pPr>
            <a:endParaRPr lang="nb-NO"/>
          </a:p>
        </p:txBody>
      </p:sp>
      <p:pic>
        <p:nvPicPr>
          <p:cNvPr id="2" name="Bilde 1" descr="Et bilde som inneholder mønster, maske&#10;&#10;Automatisk generert beskrivelse">
            <a:extLst>
              <a:ext uri="{FF2B5EF4-FFF2-40B4-BE49-F238E27FC236}">
                <a16:creationId xmlns:a16="http://schemas.microsoft.com/office/drawing/2014/main" id="{F8A4B461-54BA-97B2-5D2B-3B280AAAA0EA}"/>
              </a:ext>
            </a:extLst>
          </p:cNvPr>
          <p:cNvPicPr>
            <a:picLocks noChangeAspect="1"/>
          </p:cNvPicPr>
          <p:nvPr/>
        </p:nvPicPr>
        <p:blipFill>
          <a:blip r:embed="rId5"/>
          <a:stretch>
            <a:fillRect/>
          </a:stretch>
        </p:blipFill>
        <p:spPr>
          <a:xfrm>
            <a:off x="10783700" y="5360053"/>
            <a:ext cx="1404659" cy="1483099"/>
          </a:xfrm>
          <a:prstGeom prst="rect">
            <a:avLst/>
          </a:prstGeom>
        </p:spPr>
      </p:pic>
      <p:sp>
        <p:nvSpPr>
          <p:cNvPr id="5" name="TekstSylinder 4">
            <a:extLst>
              <a:ext uri="{FF2B5EF4-FFF2-40B4-BE49-F238E27FC236}">
                <a16:creationId xmlns:a16="http://schemas.microsoft.com/office/drawing/2014/main" id="{31D100D8-A28D-00E5-0689-03963F4354F0}"/>
              </a:ext>
            </a:extLst>
          </p:cNvPr>
          <p:cNvSpPr txBox="1"/>
          <p:nvPr/>
        </p:nvSpPr>
        <p:spPr>
          <a:xfrm>
            <a:off x="690283" y="1956547"/>
            <a:ext cx="5903258" cy="461664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indent="-228600">
              <a:buChar char="•"/>
            </a:pPr>
            <a:r>
              <a:rPr lang="nb-NO" sz="2000">
                <a:solidFill>
                  <a:schemeClr val="tx1">
                    <a:lumMod val="90000"/>
                    <a:lumOff val="10000"/>
                  </a:schemeClr>
                </a:solidFill>
                <a:latin typeface="Roboto"/>
                <a:ea typeface="Roboto"/>
                <a:cs typeface="Roboto"/>
              </a:rPr>
              <a:t>Dere ikke røyker eller bruker andre nikotinprodukter</a:t>
            </a:r>
          </a:p>
          <a:p>
            <a:pPr marL="228600" indent="-228600">
              <a:buChar char="•"/>
            </a:pPr>
            <a:endParaRPr lang="nb-NO" sz="2000">
              <a:solidFill>
                <a:schemeClr val="tx1">
                  <a:lumMod val="90000"/>
                  <a:lumOff val="10000"/>
                </a:schemeClr>
              </a:solidFill>
              <a:latin typeface="Roboto"/>
              <a:ea typeface="Roboto"/>
              <a:cs typeface="Roboto"/>
            </a:endParaRPr>
          </a:p>
          <a:p>
            <a:pPr marL="228600" indent="-228600">
              <a:buChar char="•"/>
            </a:pPr>
            <a:r>
              <a:rPr lang="nb-NO" sz="2000">
                <a:solidFill>
                  <a:schemeClr val="tx1">
                    <a:lumMod val="90000"/>
                    <a:lumOff val="10000"/>
                  </a:schemeClr>
                </a:solidFill>
                <a:latin typeface="Roboto"/>
                <a:ea typeface="Roboto"/>
                <a:cs typeface="Roboto"/>
              </a:rPr>
              <a:t>Dere ikke er syke eller påvirket av alkohol, andre rusmidler eller sløvende medikamenter</a:t>
            </a:r>
          </a:p>
          <a:p>
            <a:pPr marL="228600" indent="-228600">
              <a:buChar char="•"/>
            </a:pPr>
            <a:endParaRPr lang="nb-NO" sz="2000">
              <a:solidFill>
                <a:schemeClr val="tx1">
                  <a:lumMod val="90000"/>
                  <a:lumOff val="10000"/>
                </a:schemeClr>
              </a:solidFill>
              <a:latin typeface="Roboto"/>
              <a:ea typeface="Roboto"/>
              <a:cs typeface="Roboto"/>
            </a:endParaRPr>
          </a:p>
          <a:p>
            <a:pPr marL="228600" indent="-228600">
              <a:buChar char="•"/>
            </a:pPr>
            <a:r>
              <a:rPr lang="nb-NO" sz="2000">
                <a:solidFill>
                  <a:schemeClr val="tx1">
                    <a:lumMod val="90000"/>
                    <a:lumOff val="10000"/>
                  </a:schemeClr>
                </a:solidFill>
                <a:latin typeface="Roboto"/>
                <a:ea typeface="Roboto"/>
                <a:cs typeface="Roboto"/>
              </a:rPr>
              <a:t>Sengen er bred og madrassen fast slik at jeg får god plass, ikke kan trille ut eller falle ned i en sprekk</a:t>
            </a:r>
          </a:p>
          <a:p>
            <a:pPr marL="228600" indent="-228600">
              <a:buChar char="•"/>
            </a:pPr>
            <a:endParaRPr lang="nb-NO" sz="2000">
              <a:solidFill>
                <a:schemeClr val="tx1">
                  <a:lumMod val="90000"/>
                  <a:lumOff val="10000"/>
                </a:schemeClr>
              </a:solidFill>
              <a:latin typeface="Roboto"/>
              <a:ea typeface="Roboto"/>
              <a:cs typeface="Roboto"/>
            </a:endParaRPr>
          </a:p>
          <a:p>
            <a:pPr marL="228600" indent="-228600">
              <a:buChar char="•"/>
            </a:pPr>
            <a:r>
              <a:rPr lang="nb-NO" sz="2000">
                <a:solidFill>
                  <a:schemeClr val="tx1">
                    <a:lumMod val="90000"/>
                    <a:lumOff val="10000"/>
                  </a:schemeClr>
                </a:solidFill>
                <a:latin typeface="Roboto"/>
                <a:ea typeface="Roboto"/>
                <a:cs typeface="Roboto"/>
              </a:rPr>
              <a:t>Jeg ikke er født for tidlig</a:t>
            </a:r>
          </a:p>
          <a:p>
            <a:pPr marL="228600" indent="-228600">
              <a:buChar char="•"/>
            </a:pPr>
            <a:endParaRPr lang="nb-NO" sz="2000">
              <a:solidFill>
                <a:schemeClr val="tx1">
                  <a:lumMod val="90000"/>
                  <a:lumOff val="10000"/>
                </a:schemeClr>
              </a:solidFill>
              <a:latin typeface="Roboto"/>
              <a:ea typeface="Roboto"/>
              <a:cs typeface="Roboto"/>
            </a:endParaRPr>
          </a:p>
          <a:p>
            <a:pPr marL="228600" indent="-228600">
              <a:buChar char="•"/>
            </a:pPr>
            <a:r>
              <a:rPr lang="nb-NO" sz="2000">
                <a:solidFill>
                  <a:schemeClr val="tx1">
                    <a:lumMod val="90000"/>
                    <a:lumOff val="10000"/>
                  </a:schemeClr>
                </a:solidFill>
                <a:latin typeface="Roboto"/>
                <a:ea typeface="Roboto"/>
                <a:cs typeface="Roboto"/>
              </a:rPr>
              <a:t>Jeg har egen liten og lett barnedyne</a:t>
            </a:r>
          </a:p>
          <a:p>
            <a:pPr marL="228600" indent="-228600">
              <a:buChar char="•"/>
            </a:pPr>
            <a:endParaRPr lang="nb-NO" sz="2000">
              <a:solidFill>
                <a:schemeClr val="tx1">
                  <a:lumMod val="90000"/>
                  <a:lumOff val="10000"/>
                </a:schemeClr>
              </a:solidFill>
              <a:latin typeface="Roboto"/>
              <a:ea typeface="Roboto"/>
              <a:cs typeface="Roboto"/>
            </a:endParaRPr>
          </a:p>
          <a:p>
            <a:pPr marL="228600" indent="-228600">
              <a:buChar char="•"/>
            </a:pPr>
            <a:r>
              <a:rPr lang="nb-NO" sz="2000">
                <a:solidFill>
                  <a:schemeClr val="tx1">
                    <a:lumMod val="90000"/>
                    <a:lumOff val="10000"/>
                  </a:schemeClr>
                </a:solidFill>
                <a:latin typeface="Roboto"/>
                <a:ea typeface="Roboto"/>
                <a:cs typeface="Roboto"/>
              </a:rPr>
              <a:t>Dere unngår samsoving i sofa og lenestol</a:t>
            </a:r>
          </a:p>
        </p:txBody>
      </p:sp>
      <p:sp>
        <p:nvSpPr>
          <p:cNvPr id="7" name="Plassholder for lysbildenummer 6">
            <a:extLst>
              <a:ext uri="{FF2B5EF4-FFF2-40B4-BE49-F238E27FC236}">
                <a16:creationId xmlns:a16="http://schemas.microsoft.com/office/drawing/2014/main" id="{EE2E9078-1F3F-2E5C-7ACE-6B2C4B7CC9F0}"/>
              </a:ext>
            </a:extLst>
          </p:cNvPr>
          <p:cNvSpPr>
            <a:spLocks noGrp="1"/>
          </p:cNvSpPr>
          <p:nvPr>
            <p:ph type="sldNum" sz="quarter" idx="12"/>
          </p:nvPr>
        </p:nvSpPr>
        <p:spPr/>
        <p:txBody>
          <a:bodyPr/>
          <a:lstStyle/>
          <a:p>
            <a:fld id="{341FD356-1CC0-514B-B5D9-F98600AAE6F5}" type="slidenum">
              <a:rPr lang="nb-NO" smtClean="0"/>
              <a:t>38</a:t>
            </a:fld>
            <a:endParaRPr lang="nb-NO"/>
          </a:p>
        </p:txBody>
      </p:sp>
    </p:spTree>
    <p:extLst>
      <p:ext uri="{BB962C8B-B14F-4D97-AF65-F5344CB8AC3E}">
        <p14:creationId xmlns:p14="http://schemas.microsoft.com/office/powerpoint/2010/main" val="2213862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0FC31A-15C9-C2E5-8472-E256FD25FFAD}"/>
              </a:ext>
            </a:extLst>
          </p:cNvPr>
          <p:cNvSpPr>
            <a:spLocks noGrp="1"/>
          </p:cNvSpPr>
          <p:nvPr>
            <p:ph type="title"/>
          </p:nvPr>
        </p:nvSpPr>
        <p:spPr>
          <a:xfrm>
            <a:off x="1774825" y="1653969"/>
            <a:ext cx="8642350" cy="2381430"/>
          </a:xfrm>
        </p:spPr>
        <p:txBody>
          <a:bodyPr>
            <a:normAutofit/>
          </a:bodyPr>
          <a:lstStyle/>
          <a:p>
            <a:pPr rtl="0" fontAlgn="base"/>
            <a:r>
              <a:rPr lang="nb-NO"/>
              <a:t>Trivselstegn</a:t>
            </a:r>
          </a:p>
        </p:txBody>
      </p:sp>
      <p:pic>
        <p:nvPicPr>
          <p:cNvPr id="4" name="Bilde 3" descr="Et bilde som inneholder tekst, logo, Font, Grafikk&#10;&#10;Automatisk generert beskrivelse">
            <a:extLst>
              <a:ext uri="{FF2B5EF4-FFF2-40B4-BE49-F238E27FC236}">
                <a16:creationId xmlns:a16="http://schemas.microsoft.com/office/drawing/2014/main" id="{9C10EB24-4946-3D6F-C970-1855541E1454}"/>
              </a:ext>
            </a:extLst>
          </p:cNvPr>
          <p:cNvPicPr>
            <a:picLocks noChangeAspect="1"/>
          </p:cNvPicPr>
          <p:nvPr/>
        </p:nvPicPr>
        <p:blipFill>
          <a:blip r:embed="rId2"/>
          <a:stretch>
            <a:fillRect/>
          </a:stretch>
        </p:blipFill>
        <p:spPr>
          <a:xfrm>
            <a:off x="3864337" y="378595"/>
            <a:ext cx="1254674" cy="811658"/>
          </a:xfrm>
          <a:prstGeom prst="rect">
            <a:avLst/>
          </a:prstGeom>
        </p:spPr>
      </p:pic>
    </p:spTree>
    <p:extLst>
      <p:ext uri="{BB962C8B-B14F-4D97-AF65-F5344CB8AC3E}">
        <p14:creationId xmlns:p14="http://schemas.microsoft.com/office/powerpoint/2010/main" val="3562095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DF98EB-C45C-1060-FD53-FA62F49E49F8}"/>
              </a:ext>
            </a:extLst>
          </p:cNvPr>
          <p:cNvSpPr>
            <a:spLocks noGrp="1"/>
          </p:cNvSpPr>
          <p:nvPr>
            <p:ph type="title"/>
          </p:nvPr>
        </p:nvSpPr>
        <p:spPr>
          <a:xfrm>
            <a:off x="1774825" y="1486341"/>
            <a:ext cx="8642350" cy="2381430"/>
          </a:xfrm>
        </p:spPr>
        <p:txBody>
          <a:bodyPr/>
          <a:lstStyle/>
          <a:p>
            <a:r>
              <a:rPr lang="nb-NO"/>
              <a:t>Anbefalinger</a:t>
            </a:r>
          </a:p>
        </p:txBody>
      </p:sp>
      <p:sp>
        <p:nvSpPr>
          <p:cNvPr id="5" name="Rektangel 4">
            <a:extLst>
              <a:ext uri="{FF2B5EF4-FFF2-40B4-BE49-F238E27FC236}">
                <a16:creationId xmlns:a16="http://schemas.microsoft.com/office/drawing/2014/main" id="{03B4DADC-E78A-00BC-C34E-B3EE5B70FC07}"/>
              </a:ext>
            </a:extLst>
          </p:cNvPr>
          <p:cNvSpPr/>
          <p:nvPr/>
        </p:nvSpPr>
        <p:spPr>
          <a:xfrm>
            <a:off x="1509486" y="348343"/>
            <a:ext cx="2235200" cy="711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descr="Et bilde som inneholder Font, Grafikk, grafisk design, tekst&#10;&#10;Automatisk generert beskrivelse">
            <a:extLst>
              <a:ext uri="{FF2B5EF4-FFF2-40B4-BE49-F238E27FC236}">
                <a16:creationId xmlns:a16="http://schemas.microsoft.com/office/drawing/2014/main" id="{8B6741C4-E5D8-210A-A7A7-850930D6842A}"/>
              </a:ext>
            </a:extLst>
          </p:cNvPr>
          <p:cNvPicPr>
            <a:picLocks noChangeAspect="1"/>
          </p:cNvPicPr>
          <p:nvPr/>
        </p:nvPicPr>
        <p:blipFill>
          <a:blip r:embed="rId2"/>
          <a:stretch>
            <a:fillRect/>
          </a:stretch>
        </p:blipFill>
        <p:spPr>
          <a:xfrm>
            <a:off x="609881" y="492539"/>
            <a:ext cx="1537476" cy="199385"/>
          </a:xfrm>
          <a:prstGeom prst="rect">
            <a:avLst/>
          </a:prstGeom>
        </p:spPr>
      </p:pic>
      <p:pic>
        <p:nvPicPr>
          <p:cNvPr id="4" name="Bilde 3" descr="Et bilde som inneholder tekst, logo, Font, Grafikk&#10;&#10;Automatisk generert beskrivelse">
            <a:extLst>
              <a:ext uri="{FF2B5EF4-FFF2-40B4-BE49-F238E27FC236}">
                <a16:creationId xmlns:a16="http://schemas.microsoft.com/office/drawing/2014/main" id="{02C3E0E5-6B91-DD3B-06EA-7B23ABF21E2F}"/>
              </a:ext>
            </a:extLst>
          </p:cNvPr>
          <p:cNvPicPr>
            <a:picLocks noChangeAspect="1"/>
          </p:cNvPicPr>
          <p:nvPr/>
        </p:nvPicPr>
        <p:blipFill>
          <a:blip r:embed="rId3"/>
          <a:stretch>
            <a:fillRect/>
          </a:stretch>
        </p:blipFill>
        <p:spPr>
          <a:xfrm>
            <a:off x="2466814" y="349809"/>
            <a:ext cx="1158330" cy="706555"/>
          </a:xfrm>
          <a:prstGeom prst="rect">
            <a:avLst/>
          </a:prstGeom>
        </p:spPr>
      </p:pic>
    </p:spTree>
    <p:extLst>
      <p:ext uri="{BB962C8B-B14F-4D97-AF65-F5344CB8AC3E}">
        <p14:creationId xmlns:p14="http://schemas.microsoft.com/office/powerpoint/2010/main" val="21661009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EF98FC30-13AD-1A9E-8B0E-0838A429BA4E}"/>
              </a:ext>
            </a:extLst>
          </p:cNvPr>
          <p:cNvSpPr>
            <a:spLocks noGrp="1"/>
          </p:cNvSpPr>
          <p:nvPr>
            <p:ph type="sldNum" sz="quarter" idx="12"/>
          </p:nvPr>
        </p:nvSpPr>
        <p:spPr/>
        <p:txBody>
          <a:bodyPr/>
          <a:lstStyle/>
          <a:p>
            <a:fld id="{341FD356-1CC0-514B-B5D9-F98600AAE6F5}" type="slidenum">
              <a:rPr lang="nb-NO" smtClean="0"/>
              <a:pPr/>
              <a:t>40</a:t>
            </a:fld>
            <a:endParaRPr lang="nb-NO"/>
          </a:p>
        </p:txBody>
      </p:sp>
      <p:sp>
        <p:nvSpPr>
          <p:cNvPr id="5" name="Tittel 4">
            <a:extLst>
              <a:ext uri="{FF2B5EF4-FFF2-40B4-BE49-F238E27FC236}">
                <a16:creationId xmlns:a16="http://schemas.microsoft.com/office/drawing/2014/main" id="{C625B8C9-C52F-3D96-8736-D513385327D7}"/>
              </a:ext>
            </a:extLst>
          </p:cNvPr>
          <p:cNvSpPr>
            <a:spLocks noGrp="1"/>
          </p:cNvSpPr>
          <p:nvPr>
            <p:ph type="title"/>
          </p:nvPr>
        </p:nvSpPr>
        <p:spPr/>
        <p:txBody>
          <a:bodyPr/>
          <a:lstStyle/>
          <a:p>
            <a:r>
              <a:rPr lang="nb-NO"/>
              <a:t>Trivselstegn</a:t>
            </a:r>
          </a:p>
        </p:txBody>
      </p:sp>
      <p:pic>
        <p:nvPicPr>
          <p:cNvPr id="6" name="Bilde 4" descr="Et bilde som inneholder tekst, strektegninger&#10;&#10;Automatisk generert beskrivelse">
            <a:extLst>
              <a:ext uri="{FF2B5EF4-FFF2-40B4-BE49-F238E27FC236}">
                <a16:creationId xmlns:a16="http://schemas.microsoft.com/office/drawing/2014/main" id="{72E70279-3CAF-E88B-0A4B-650DD584D1D5}"/>
              </a:ext>
            </a:extLst>
          </p:cNvPr>
          <p:cNvPicPr>
            <a:picLocks noChangeAspect="1"/>
          </p:cNvPicPr>
          <p:nvPr/>
        </p:nvPicPr>
        <p:blipFill>
          <a:blip r:embed="rId3"/>
          <a:stretch>
            <a:fillRect/>
          </a:stretch>
        </p:blipFill>
        <p:spPr>
          <a:xfrm>
            <a:off x="729866" y="2207501"/>
            <a:ext cx="2222834" cy="1717675"/>
          </a:xfrm>
          <a:prstGeom prst="rect">
            <a:avLst/>
          </a:prstGeom>
        </p:spPr>
      </p:pic>
      <p:pic>
        <p:nvPicPr>
          <p:cNvPr id="7" name="Bilde 5" descr="Et bilde som inneholder strektegninger&#10;&#10;Automatisk generert beskrivelse">
            <a:extLst>
              <a:ext uri="{FF2B5EF4-FFF2-40B4-BE49-F238E27FC236}">
                <a16:creationId xmlns:a16="http://schemas.microsoft.com/office/drawing/2014/main" id="{9275F853-1457-7DC7-E2D0-77A0748CA1C4}"/>
              </a:ext>
            </a:extLst>
          </p:cNvPr>
          <p:cNvPicPr>
            <a:picLocks noChangeAspect="1"/>
          </p:cNvPicPr>
          <p:nvPr/>
        </p:nvPicPr>
        <p:blipFill>
          <a:blip r:embed="rId4"/>
          <a:stretch>
            <a:fillRect/>
          </a:stretch>
        </p:blipFill>
        <p:spPr>
          <a:xfrm>
            <a:off x="3212574" y="2197982"/>
            <a:ext cx="2261101" cy="1729204"/>
          </a:xfrm>
          <a:prstGeom prst="rect">
            <a:avLst/>
          </a:prstGeom>
        </p:spPr>
      </p:pic>
      <p:pic>
        <p:nvPicPr>
          <p:cNvPr id="8" name="Bilde 6" descr="Et bilde som inneholder strektegninger&#10;&#10;Automatisk generert beskrivelse">
            <a:extLst>
              <a:ext uri="{FF2B5EF4-FFF2-40B4-BE49-F238E27FC236}">
                <a16:creationId xmlns:a16="http://schemas.microsoft.com/office/drawing/2014/main" id="{BDF4C8FA-9090-3589-3767-87B8E3BA9C57}"/>
              </a:ext>
            </a:extLst>
          </p:cNvPr>
          <p:cNvPicPr>
            <a:picLocks noChangeAspect="1"/>
          </p:cNvPicPr>
          <p:nvPr/>
        </p:nvPicPr>
        <p:blipFill>
          <a:blip r:embed="rId5"/>
          <a:stretch>
            <a:fillRect/>
          </a:stretch>
        </p:blipFill>
        <p:spPr>
          <a:xfrm>
            <a:off x="5728014" y="2152475"/>
            <a:ext cx="2114717" cy="1809917"/>
          </a:xfrm>
          <a:prstGeom prst="rect">
            <a:avLst/>
          </a:prstGeom>
        </p:spPr>
      </p:pic>
      <p:pic>
        <p:nvPicPr>
          <p:cNvPr id="9" name="Bilde 7" descr="Et bilde som inneholder tekst, strektegninger&#10;&#10;Automatisk generert beskrivelse">
            <a:extLst>
              <a:ext uri="{FF2B5EF4-FFF2-40B4-BE49-F238E27FC236}">
                <a16:creationId xmlns:a16="http://schemas.microsoft.com/office/drawing/2014/main" id="{F9463188-7FB5-B17C-8091-67C20CEFFD82}"/>
              </a:ext>
            </a:extLst>
          </p:cNvPr>
          <p:cNvPicPr>
            <a:picLocks noChangeAspect="1"/>
          </p:cNvPicPr>
          <p:nvPr/>
        </p:nvPicPr>
        <p:blipFill>
          <a:blip r:embed="rId6"/>
          <a:stretch>
            <a:fillRect/>
          </a:stretch>
        </p:blipFill>
        <p:spPr>
          <a:xfrm>
            <a:off x="8014485" y="2210669"/>
            <a:ext cx="2397281" cy="1785969"/>
          </a:xfrm>
          <a:prstGeom prst="rect">
            <a:avLst/>
          </a:prstGeom>
        </p:spPr>
      </p:pic>
      <p:sp>
        <p:nvSpPr>
          <p:cNvPr id="14" name="Plassholder for innhold 2">
            <a:extLst>
              <a:ext uri="{FF2B5EF4-FFF2-40B4-BE49-F238E27FC236}">
                <a16:creationId xmlns:a16="http://schemas.microsoft.com/office/drawing/2014/main" id="{835191A3-761E-901C-D222-7104314AC4C5}"/>
              </a:ext>
            </a:extLst>
          </p:cNvPr>
          <p:cNvSpPr txBox="1">
            <a:spLocks/>
          </p:cNvSpPr>
          <p:nvPr/>
        </p:nvSpPr>
        <p:spPr>
          <a:xfrm>
            <a:off x="726142" y="1678193"/>
            <a:ext cx="10515600" cy="5175885"/>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1pPr>
            <a:lvl2pPr marL="504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2pPr>
            <a:lvl3pPr marL="720000" indent="-228600" algn="l" defTabSz="914400" rtl="0" eaLnBrk="1" latinLnBrk="0" hangingPunct="1">
              <a:lnSpc>
                <a:spcPct val="130000"/>
              </a:lnSpc>
              <a:spcBef>
                <a:spcPts val="500"/>
              </a:spcBef>
              <a:buFont typeface="Arial" panose="020B0604020202020204" pitchFamily="34" charset="0"/>
              <a:buChar char="•"/>
              <a:defRPr sz="1800" kern="1200">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3pPr>
            <a:lvl4pPr marL="936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4pPr>
            <a:lvl5pPr marL="1152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a:latin typeface="Roboto"/>
                <a:ea typeface="Roboto"/>
                <a:cs typeface="Roboto"/>
              </a:rPr>
              <a:t>Bæsjebleier</a:t>
            </a:r>
            <a:endParaRPr lang="nb-NO"/>
          </a:p>
          <a:p>
            <a:endParaRPr lang="nb-NO"/>
          </a:p>
          <a:p>
            <a:endParaRPr lang="nb-NO"/>
          </a:p>
          <a:p>
            <a:endParaRPr lang="nb-NO"/>
          </a:p>
          <a:p>
            <a:pPr marL="0" indent="0">
              <a:lnSpc>
                <a:spcPct val="100000"/>
              </a:lnSpc>
              <a:spcBef>
                <a:spcPct val="20000"/>
              </a:spcBef>
              <a:buNone/>
            </a:pPr>
            <a:endParaRPr lang="nb-NO"/>
          </a:p>
          <a:p>
            <a:pPr>
              <a:lnSpc>
                <a:spcPct val="100000"/>
              </a:lnSpc>
              <a:spcBef>
                <a:spcPct val="20000"/>
              </a:spcBef>
            </a:pPr>
            <a:r>
              <a:rPr lang="nb-NO">
                <a:latin typeface="Roboto"/>
                <a:ea typeface="Roboto"/>
                <a:cs typeface="Roboto"/>
              </a:rPr>
              <a:t>Tissebleier</a:t>
            </a:r>
            <a:endParaRPr lang="en-US"/>
          </a:p>
          <a:p>
            <a:pPr>
              <a:lnSpc>
                <a:spcPct val="100000"/>
              </a:lnSpc>
              <a:spcBef>
                <a:spcPct val="20000"/>
              </a:spcBef>
            </a:pPr>
            <a:r>
              <a:rPr lang="nb-NO">
                <a:latin typeface="Roboto"/>
                <a:ea typeface="Roboto"/>
                <a:cs typeface="Roboto"/>
              </a:rPr>
              <a:t>"Fornøyd" mellom måltid</a:t>
            </a:r>
            <a:endParaRPr lang="en-US">
              <a:latin typeface="Roboto"/>
              <a:ea typeface="Roboto"/>
              <a:cs typeface="Roboto"/>
            </a:endParaRPr>
          </a:p>
          <a:p>
            <a:pPr>
              <a:lnSpc>
                <a:spcPct val="100000"/>
              </a:lnSpc>
              <a:spcBef>
                <a:spcPct val="20000"/>
              </a:spcBef>
            </a:pPr>
            <a:r>
              <a:rPr lang="nb-NO">
                <a:latin typeface="Roboto"/>
                <a:ea typeface="Roboto"/>
                <a:cs typeface="Roboto"/>
              </a:rPr>
              <a:t>Rolige amme-måltider</a:t>
            </a:r>
            <a:endParaRPr lang="en-US">
              <a:latin typeface="Roboto"/>
              <a:ea typeface="Roboto"/>
              <a:cs typeface="Roboto"/>
            </a:endParaRPr>
          </a:p>
          <a:p>
            <a:pPr>
              <a:lnSpc>
                <a:spcPct val="100000"/>
              </a:lnSpc>
              <a:spcBef>
                <a:spcPct val="20000"/>
              </a:spcBef>
            </a:pPr>
            <a:r>
              <a:rPr lang="nb-NO">
                <a:latin typeface="Roboto"/>
                <a:ea typeface="Roboto"/>
                <a:cs typeface="Roboto"/>
              </a:rPr>
              <a:t>Etterspør mat hyppig (minst 8-12 ganger pr døgn)</a:t>
            </a:r>
          </a:p>
          <a:p>
            <a:pPr>
              <a:lnSpc>
                <a:spcPct val="100000"/>
              </a:lnSpc>
              <a:spcBef>
                <a:spcPct val="20000"/>
              </a:spcBef>
            </a:pPr>
            <a:endParaRPr lang="en-US" sz="1100">
              <a:hlinkClick r:id="rId7"/>
            </a:endParaRPr>
          </a:p>
          <a:p>
            <a:pPr marL="0" indent="0">
              <a:lnSpc>
                <a:spcPct val="100000"/>
              </a:lnSpc>
              <a:spcBef>
                <a:spcPct val="20000"/>
              </a:spcBef>
              <a:buFont typeface="Arial" panose="020B0604020202020204" pitchFamily="34" charset="0"/>
              <a:buNone/>
            </a:pPr>
            <a:endParaRPr lang="en-US" sz="2000"/>
          </a:p>
          <a:p>
            <a:endParaRPr lang="nb-NO"/>
          </a:p>
        </p:txBody>
      </p:sp>
      <p:sp>
        <p:nvSpPr>
          <p:cNvPr id="2" name="Plassholder for bunntekst 1">
            <a:extLst>
              <a:ext uri="{FF2B5EF4-FFF2-40B4-BE49-F238E27FC236}">
                <a16:creationId xmlns:a16="http://schemas.microsoft.com/office/drawing/2014/main" id="{BB17C097-23A2-57B0-C36C-16CB0473DAE0}"/>
              </a:ext>
            </a:extLst>
          </p:cNvPr>
          <p:cNvSpPr>
            <a:spLocks noGrp="1"/>
          </p:cNvSpPr>
          <p:nvPr>
            <p:ph type="ftr" sz="quarter" idx="11"/>
          </p:nvPr>
        </p:nvSpPr>
        <p:spPr/>
        <p:txBody>
          <a:bodyPr/>
          <a:lstStyle/>
          <a:p>
            <a:r>
              <a:rPr lang="nb-NO"/>
              <a:t> Helsedirektoratet</a:t>
            </a:r>
          </a:p>
        </p:txBody>
      </p:sp>
    </p:spTree>
    <p:extLst>
      <p:ext uri="{BB962C8B-B14F-4D97-AF65-F5344CB8AC3E}">
        <p14:creationId xmlns:p14="http://schemas.microsoft.com/office/powerpoint/2010/main" val="2481471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descr="Et bilde som inneholder mønster, piksel&#10;&#10;Automatisk generert beskrivelse">
            <a:extLst>
              <a:ext uri="{FF2B5EF4-FFF2-40B4-BE49-F238E27FC236}">
                <a16:creationId xmlns:a16="http://schemas.microsoft.com/office/drawing/2014/main" id="{52D54C0E-F30D-9200-ECE7-D59C6360D623}"/>
              </a:ext>
            </a:extLst>
          </p:cNvPr>
          <p:cNvPicPr>
            <a:picLocks noGrp="1" noChangeAspect="1"/>
          </p:cNvPicPr>
          <p:nvPr>
            <p:ph sz="quarter" idx="13"/>
          </p:nvPr>
        </p:nvPicPr>
        <p:blipFill>
          <a:blip r:embed="rId3"/>
          <a:stretch>
            <a:fillRect/>
          </a:stretch>
        </p:blipFill>
        <p:spPr>
          <a:xfrm>
            <a:off x="10251021" y="2331219"/>
            <a:ext cx="1866577" cy="1771002"/>
          </a:xfrm>
        </p:spPr>
      </p:pic>
      <p:sp>
        <p:nvSpPr>
          <p:cNvPr id="3" name="Plassholder for dato 2">
            <a:extLst>
              <a:ext uri="{FF2B5EF4-FFF2-40B4-BE49-F238E27FC236}">
                <a16:creationId xmlns:a16="http://schemas.microsoft.com/office/drawing/2014/main" id="{0975F302-02D8-0B6C-077D-896DB468144E}"/>
              </a:ext>
            </a:extLst>
          </p:cNvPr>
          <p:cNvSpPr>
            <a:spLocks noGrp="1"/>
          </p:cNvSpPr>
          <p:nvPr>
            <p:ph type="dt" sz="half" idx="10"/>
          </p:nvPr>
        </p:nvSpPr>
        <p:spPr/>
        <p:txBody>
          <a:bodyPr/>
          <a:lstStyle/>
          <a:p>
            <a:fld id="{364FAA2D-0D62-834F-B48A-447C8994F33B}" type="datetime1">
              <a:rPr lang="nb-NO" smtClean="0"/>
              <a:t>23.04.2024</a:t>
            </a:fld>
            <a:endParaRPr lang="nb-NO"/>
          </a:p>
        </p:txBody>
      </p:sp>
      <p:sp>
        <p:nvSpPr>
          <p:cNvPr id="4" name="Plassholder for bunntekst 3">
            <a:extLst>
              <a:ext uri="{FF2B5EF4-FFF2-40B4-BE49-F238E27FC236}">
                <a16:creationId xmlns:a16="http://schemas.microsoft.com/office/drawing/2014/main" id="{C6170736-B977-0E91-124A-8104BDA9618E}"/>
              </a:ext>
            </a:extLst>
          </p:cNvPr>
          <p:cNvSpPr>
            <a:spLocks noGrp="1"/>
          </p:cNvSpPr>
          <p:nvPr>
            <p:ph type="ftr" sz="quarter" idx="11"/>
          </p:nvPr>
        </p:nvSpPr>
        <p:spPr/>
        <p:txBody>
          <a:bodyPr/>
          <a:lstStyle/>
          <a:p>
            <a:r>
              <a:rPr lang="nb-NO"/>
              <a:t> Helsedirektoratet</a:t>
            </a:r>
          </a:p>
        </p:txBody>
      </p:sp>
      <p:sp>
        <p:nvSpPr>
          <p:cNvPr id="5" name="Plassholder for lysbildenummer 4">
            <a:extLst>
              <a:ext uri="{FF2B5EF4-FFF2-40B4-BE49-F238E27FC236}">
                <a16:creationId xmlns:a16="http://schemas.microsoft.com/office/drawing/2014/main" id="{A903E47C-0210-7B60-A638-61A0D67991B6}"/>
              </a:ext>
            </a:extLst>
          </p:cNvPr>
          <p:cNvSpPr>
            <a:spLocks noGrp="1"/>
          </p:cNvSpPr>
          <p:nvPr>
            <p:ph type="sldNum" sz="quarter" idx="12"/>
          </p:nvPr>
        </p:nvSpPr>
        <p:spPr/>
        <p:txBody>
          <a:bodyPr/>
          <a:lstStyle/>
          <a:p>
            <a:fld id="{341FD356-1CC0-514B-B5D9-F98600AAE6F5}" type="slidenum">
              <a:rPr lang="nb-NO" smtClean="0"/>
              <a:pPr/>
              <a:t>41</a:t>
            </a:fld>
            <a:endParaRPr lang="nb-NO"/>
          </a:p>
        </p:txBody>
      </p:sp>
      <p:pic>
        <p:nvPicPr>
          <p:cNvPr id="7" name="Bilde 6" descr="Et bilde som inneholder tekst, skjermbilde, Font, nummer&#10;&#10;Automatisk generert beskrivelse">
            <a:extLst>
              <a:ext uri="{FF2B5EF4-FFF2-40B4-BE49-F238E27FC236}">
                <a16:creationId xmlns:a16="http://schemas.microsoft.com/office/drawing/2014/main" id="{7F25CC3E-82ED-702B-889F-72067DEAA747}"/>
              </a:ext>
            </a:extLst>
          </p:cNvPr>
          <p:cNvPicPr>
            <a:picLocks noChangeAspect="1"/>
          </p:cNvPicPr>
          <p:nvPr/>
        </p:nvPicPr>
        <p:blipFill>
          <a:blip r:embed="rId4"/>
          <a:stretch>
            <a:fillRect/>
          </a:stretch>
        </p:blipFill>
        <p:spPr>
          <a:xfrm>
            <a:off x="-102300" y="0"/>
            <a:ext cx="10519475" cy="6858000"/>
          </a:xfrm>
          <a:prstGeom prst="rect">
            <a:avLst/>
          </a:prstGeom>
        </p:spPr>
      </p:pic>
    </p:spTree>
    <p:extLst>
      <p:ext uri="{BB962C8B-B14F-4D97-AF65-F5344CB8AC3E}">
        <p14:creationId xmlns:p14="http://schemas.microsoft.com/office/powerpoint/2010/main" val="3426570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0FC31A-15C9-C2E5-8472-E256FD25FFAD}"/>
              </a:ext>
            </a:extLst>
          </p:cNvPr>
          <p:cNvSpPr>
            <a:spLocks noGrp="1"/>
          </p:cNvSpPr>
          <p:nvPr>
            <p:ph type="title"/>
          </p:nvPr>
        </p:nvSpPr>
        <p:spPr>
          <a:xfrm>
            <a:off x="1774825" y="1653969"/>
            <a:ext cx="8642350" cy="2381430"/>
          </a:xfrm>
        </p:spPr>
        <p:txBody>
          <a:bodyPr>
            <a:normAutofit/>
          </a:bodyPr>
          <a:lstStyle/>
          <a:p>
            <a:pPr rtl="0" fontAlgn="base"/>
            <a:r>
              <a:rPr lang="nb-NO"/>
              <a:t>Morsmelkerstatning</a:t>
            </a:r>
          </a:p>
        </p:txBody>
      </p:sp>
      <p:pic>
        <p:nvPicPr>
          <p:cNvPr id="4" name="Bilde 3" descr="Et bilde som inneholder tekst, logo, Font, Grafikk&#10;&#10;Automatisk generert beskrivelse">
            <a:extLst>
              <a:ext uri="{FF2B5EF4-FFF2-40B4-BE49-F238E27FC236}">
                <a16:creationId xmlns:a16="http://schemas.microsoft.com/office/drawing/2014/main" id="{FECF08A2-EEB7-4C2E-2EA6-C66FCDF398D3}"/>
              </a:ext>
            </a:extLst>
          </p:cNvPr>
          <p:cNvPicPr>
            <a:picLocks noChangeAspect="1"/>
          </p:cNvPicPr>
          <p:nvPr/>
        </p:nvPicPr>
        <p:blipFill>
          <a:blip r:embed="rId2"/>
          <a:stretch>
            <a:fillRect/>
          </a:stretch>
        </p:blipFill>
        <p:spPr>
          <a:xfrm>
            <a:off x="3978068" y="412715"/>
            <a:ext cx="1254674" cy="811658"/>
          </a:xfrm>
          <a:prstGeom prst="rect">
            <a:avLst/>
          </a:prstGeom>
        </p:spPr>
      </p:pic>
    </p:spTree>
    <p:extLst>
      <p:ext uri="{BB962C8B-B14F-4D97-AF65-F5344CB8AC3E}">
        <p14:creationId xmlns:p14="http://schemas.microsoft.com/office/powerpoint/2010/main" val="11572868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descr="Et bilde som inneholder tekst, klær, skjermbilde, smil&#10;&#10;Automatisk generert beskrivelse">
            <a:extLst>
              <a:ext uri="{FF2B5EF4-FFF2-40B4-BE49-F238E27FC236}">
                <a16:creationId xmlns:a16="http://schemas.microsoft.com/office/drawing/2014/main" id="{51B9D60B-185F-B630-4521-1D3D3E2A53E2}"/>
              </a:ext>
            </a:extLst>
          </p:cNvPr>
          <p:cNvPicPr>
            <a:picLocks noGrp="1" noChangeAspect="1"/>
          </p:cNvPicPr>
          <p:nvPr>
            <p:ph sz="half" idx="1"/>
          </p:nvPr>
        </p:nvPicPr>
        <p:blipFill>
          <a:blip r:embed="rId3"/>
          <a:stretch/>
        </p:blipFill>
        <p:spPr>
          <a:xfrm>
            <a:off x="988848" y="1952624"/>
            <a:ext cx="4400101" cy="4356100"/>
          </a:xfrm>
          <a:noFill/>
        </p:spPr>
      </p:pic>
      <p:sp>
        <p:nvSpPr>
          <p:cNvPr id="4" name="Plassholder for innhold 3">
            <a:extLst>
              <a:ext uri="{FF2B5EF4-FFF2-40B4-BE49-F238E27FC236}">
                <a16:creationId xmlns:a16="http://schemas.microsoft.com/office/drawing/2014/main" id="{A13CC915-20D8-88D0-A38F-0DEF1F0030F4}"/>
              </a:ext>
            </a:extLst>
          </p:cNvPr>
          <p:cNvSpPr>
            <a:spLocks noGrp="1"/>
          </p:cNvSpPr>
          <p:nvPr>
            <p:ph sz="half" idx="2"/>
          </p:nvPr>
        </p:nvSpPr>
        <p:spPr>
          <a:xfrm>
            <a:off x="6108086" y="1952625"/>
            <a:ext cx="5388588" cy="4356100"/>
          </a:xfrm>
        </p:spPr>
        <p:txBody>
          <a:bodyPr vert="horz" lIns="0" tIns="0" rIns="360000" bIns="0" rtlCol="0" anchor="t">
            <a:noAutofit/>
          </a:bodyPr>
          <a:lstStyle/>
          <a:p>
            <a:pPr>
              <a:lnSpc>
                <a:spcPct val="100000"/>
              </a:lnSpc>
              <a:spcBef>
                <a:spcPct val="20000"/>
              </a:spcBef>
            </a:pPr>
            <a:endParaRPr lang="nb-NO" sz="1600"/>
          </a:p>
          <a:p>
            <a:pPr marL="0" indent="0">
              <a:lnSpc>
                <a:spcPct val="100000"/>
              </a:lnSpc>
              <a:buNone/>
            </a:pPr>
            <a:r>
              <a:rPr lang="nb-NO" sz="1600">
                <a:latin typeface="Roboto"/>
                <a:ea typeface="Roboto"/>
                <a:cs typeface="Roboto"/>
              </a:rPr>
              <a:t>Morsmelkerstatning (MME) brukes som alternativ til morsmelk hvis mor ikke ønsker eller ikke kan amme.</a:t>
            </a:r>
          </a:p>
          <a:p>
            <a:pPr marL="0" indent="0">
              <a:lnSpc>
                <a:spcPct val="100000"/>
              </a:lnSpc>
              <a:buNone/>
            </a:pPr>
            <a:r>
              <a:rPr lang="nb-NO" sz="1600">
                <a:latin typeface="Roboto"/>
                <a:ea typeface="Roboto"/>
                <a:cs typeface="Roboto"/>
              </a:rPr>
              <a:t>Ved ønske om amming, brukes MME kun når det er medisinske grunner for det.</a:t>
            </a:r>
            <a:endParaRPr lang="nb-NO" sz="1600" i="1">
              <a:latin typeface="Roboto"/>
              <a:ea typeface="Roboto"/>
              <a:cs typeface="Roboto"/>
            </a:endParaRPr>
          </a:p>
          <a:p>
            <a:pPr>
              <a:lnSpc>
                <a:spcPct val="100000"/>
              </a:lnSpc>
              <a:spcBef>
                <a:spcPct val="20000"/>
              </a:spcBef>
            </a:pPr>
            <a:endParaRPr lang="nb-NO" sz="1600"/>
          </a:p>
          <a:p>
            <a:pPr marL="0" indent="0">
              <a:lnSpc>
                <a:spcPct val="100000"/>
              </a:lnSpc>
              <a:spcBef>
                <a:spcPct val="20000"/>
              </a:spcBef>
              <a:buNone/>
            </a:pPr>
            <a:r>
              <a:rPr lang="nb-NO" sz="1600">
                <a:latin typeface="Roboto"/>
                <a:ea typeface="Roboto"/>
                <a:cs typeface="Roboto"/>
              </a:rPr>
              <a:t>Hvorfor unngå MME ved ammeønske:</a:t>
            </a:r>
          </a:p>
          <a:p>
            <a:pPr marL="0" indent="0">
              <a:lnSpc>
                <a:spcPct val="100000"/>
              </a:lnSpc>
              <a:spcBef>
                <a:spcPct val="20000"/>
              </a:spcBef>
              <a:buNone/>
            </a:pPr>
            <a:endParaRPr lang="nb-NO" sz="1600"/>
          </a:p>
          <a:p>
            <a:pPr>
              <a:lnSpc>
                <a:spcPct val="100000"/>
              </a:lnSpc>
              <a:spcBef>
                <a:spcPct val="20000"/>
              </a:spcBef>
            </a:pPr>
            <a:r>
              <a:rPr lang="nb-NO" sz="1600">
                <a:latin typeface="Roboto"/>
                <a:ea typeface="Roboto"/>
                <a:cs typeface="Roboto"/>
              </a:rPr>
              <a:t>Forstyrrer den normale ammestarten</a:t>
            </a:r>
            <a:endParaRPr lang="en-US" sz="1600">
              <a:latin typeface="Roboto"/>
              <a:ea typeface="Roboto"/>
              <a:cs typeface="Roboto"/>
            </a:endParaRPr>
          </a:p>
          <a:p>
            <a:pPr>
              <a:lnSpc>
                <a:spcPct val="100000"/>
              </a:lnSpc>
              <a:spcBef>
                <a:spcPct val="20000"/>
              </a:spcBef>
            </a:pPr>
            <a:r>
              <a:rPr lang="nb-NO" sz="1600">
                <a:latin typeface="Roboto"/>
                <a:ea typeface="Roboto"/>
                <a:cs typeface="Roboto"/>
              </a:rPr>
              <a:t>Gir barnet en metthetsfølelse, noe som kan føre til lengre perioder mellom mating</a:t>
            </a:r>
          </a:p>
          <a:p>
            <a:pPr>
              <a:lnSpc>
                <a:spcPct val="100000"/>
              </a:lnSpc>
              <a:spcBef>
                <a:spcPct val="20000"/>
              </a:spcBef>
            </a:pPr>
            <a:r>
              <a:rPr lang="nb-NO" sz="1600">
                <a:latin typeface="Roboto"/>
                <a:ea typeface="Roboto"/>
                <a:cs typeface="Roboto"/>
              </a:rPr>
              <a:t>Delamming anbefales som et alternativ når fullamming ikke er mulig</a:t>
            </a:r>
          </a:p>
          <a:p>
            <a:pPr>
              <a:lnSpc>
                <a:spcPct val="100000"/>
              </a:lnSpc>
              <a:spcBef>
                <a:spcPct val="20000"/>
              </a:spcBef>
            </a:pPr>
            <a:r>
              <a:rPr lang="nb-NO" sz="1600">
                <a:latin typeface="Roboto"/>
                <a:ea typeface="Roboto"/>
                <a:cs typeface="Roboto"/>
              </a:rPr>
              <a:t>Studier indikerer at bruk av MME ikke forbedrer søvnkvaliteten verken for mor eller barn</a:t>
            </a:r>
          </a:p>
        </p:txBody>
      </p:sp>
      <p:sp>
        <p:nvSpPr>
          <p:cNvPr id="13" name="Date Placeholder 3">
            <a:extLst>
              <a:ext uri="{FF2B5EF4-FFF2-40B4-BE49-F238E27FC236}">
                <a16:creationId xmlns:a16="http://schemas.microsoft.com/office/drawing/2014/main" id="{0D4685B8-5268-2676-BDDE-AFC565A88F9E}"/>
              </a:ext>
            </a:extLst>
          </p:cNvPr>
          <p:cNvSpPr>
            <a:spLocks noGrp="1"/>
          </p:cNvSpPr>
          <p:nvPr>
            <p:ph type="dt" sz="half" idx="10"/>
          </p:nvPr>
        </p:nvSpPr>
        <p:spPr>
          <a:xfrm>
            <a:off x="8975725" y="6308724"/>
            <a:ext cx="1441450" cy="244800"/>
          </a:xfrm>
        </p:spPr>
        <p:txBody>
          <a:bodyPr anchor="b">
            <a:normAutofit/>
          </a:bodyPr>
          <a:lstStyle/>
          <a:p>
            <a:pPr>
              <a:spcAft>
                <a:spcPts val="600"/>
              </a:spcAft>
            </a:pPr>
            <a:fld id="{134C2CF9-D211-FF45-B398-DCA08B3219BE}" type="datetime1">
              <a:rPr lang="nb-NO" smtClean="0"/>
              <a:pPr>
                <a:spcAft>
                  <a:spcPts val="600"/>
                </a:spcAft>
              </a:pPr>
              <a:t>23.04.2024</a:t>
            </a:fld>
            <a:endParaRPr lang="nb-NO"/>
          </a:p>
        </p:txBody>
      </p:sp>
      <p:sp>
        <p:nvSpPr>
          <p:cNvPr id="5" name="Plassholder for bunntekst 4">
            <a:extLst>
              <a:ext uri="{FF2B5EF4-FFF2-40B4-BE49-F238E27FC236}">
                <a16:creationId xmlns:a16="http://schemas.microsoft.com/office/drawing/2014/main" id="{ACC17124-9EB6-3B4D-656B-A1412C6DB8EF}"/>
              </a:ext>
            </a:extLst>
          </p:cNvPr>
          <p:cNvSpPr>
            <a:spLocks noGrp="1"/>
          </p:cNvSpPr>
          <p:nvPr>
            <p:ph type="ftr" sz="quarter" idx="11"/>
          </p:nvPr>
        </p:nvSpPr>
        <p:spPr>
          <a:xfrm>
            <a:off x="695325" y="6308725"/>
            <a:ext cx="7561263" cy="244800"/>
          </a:xfrm>
        </p:spPr>
        <p:txBody>
          <a:bodyPr anchor="b">
            <a:normAutofit/>
          </a:bodyPr>
          <a:lstStyle/>
          <a:p>
            <a:pPr>
              <a:spcAft>
                <a:spcPts val="600"/>
              </a:spcAft>
            </a:pPr>
            <a:r>
              <a:rPr lang="nb-NO"/>
              <a:t> Helsedirektoratet</a:t>
            </a:r>
          </a:p>
        </p:txBody>
      </p:sp>
      <p:sp>
        <p:nvSpPr>
          <p:cNvPr id="7" name="Plassholder for lysbildenummer 6">
            <a:extLst>
              <a:ext uri="{FF2B5EF4-FFF2-40B4-BE49-F238E27FC236}">
                <a16:creationId xmlns:a16="http://schemas.microsoft.com/office/drawing/2014/main" id="{ED5DA73A-01C5-5A56-A39C-F6AFB0DAB06C}"/>
              </a:ext>
            </a:extLst>
          </p:cNvPr>
          <p:cNvSpPr>
            <a:spLocks noGrp="1"/>
          </p:cNvSpPr>
          <p:nvPr>
            <p:ph type="sldNum" sz="quarter" idx="12"/>
          </p:nvPr>
        </p:nvSpPr>
        <p:spPr>
          <a:xfrm>
            <a:off x="10417175" y="6308724"/>
            <a:ext cx="1079500" cy="244800"/>
          </a:xfrm>
        </p:spPr>
        <p:txBody>
          <a:bodyPr anchor="b">
            <a:normAutofit/>
          </a:bodyPr>
          <a:lstStyle/>
          <a:p>
            <a:pPr>
              <a:spcAft>
                <a:spcPts val="600"/>
              </a:spcAft>
            </a:pPr>
            <a:fld id="{341FD356-1CC0-514B-B5D9-F98600AAE6F5}" type="slidenum">
              <a:rPr lang="nb-NO" smtClean="0"/>
              <a:pPr>
                <a:spcAft>
                  <a:spcPts val="600"/>
                </a:spcAft>
              </a:pPr>
              <a:t>43</a:t>
            </a:fld>
            <a:endParaRPr lang="nb-NO"/>
          </a:p>
        </p:txBody>
      </p:sp>
      <p:sp>
        <p:nvSpPr>
          <p:cNvPr id="3" name="Tittel 2">
            <a:extLst>
              <a:ext uri="{FF2B5EF4-FFF2-40B4-BE49-F238E27FC236}">
                <a16:creationId xmlns:a16="http://schemas.microsoft.com/office/drawing/2014/main" id="{89BC9EFA-34D9-13EE-5C5B-FBD0142BCF66}"/>
              </a:ext>
            </a:extLst>
          </p:cNvPr>
          <p:cNvSpPr>
            <a:spLocks noGrp="1"/>
          </p:cNvSpPr>
          <p:nvPr>
            <p:ph type="title"/>
          </p:nvPr>
        </p:nvSpPr>
        <p:spPr>
          <a:xfrm>
            <a:off x="695324" y="620712"/>
            <a:ext cx="10801349" cy="1044576"/>
          </a:xfrm>
        </p:spPr>
        <p:txBody>
          <a:bodyPr anchor="ctr">
            <a:normAutofit/>
          </a:bodyPr>
          <a:lstStyle/>
          <a:p>
            <a:r>
              <a:rPr lang="nb-NO" b="1"/>
              <a:t>Morsmelkerstatning (MME)</a:t>
            </a:r>
            <a:endParaRPr lang="nb-NO"/>
          </a:p>
        </p:txBody>
      </p:sp>
      <p:sp>
        <p:nvSpPr>
          <p:cNvPr id="2" name="TextBox 1">
            <a:extLst>
              <a:ext uri="{FF2B5EF4-FFF2-40B4-BE49-F238E27FC236}">
                <a16:creationId xmlns:a16="http://schemas.microsoft.com/office/drawing/2014/main" id="{17DE6A78-F224-03B5-B8AE-1DD7DF60BA82}"/>
              </a:ext>
            </a:extLst>
          </p:cNvPr>
          <p:cNvSpPr txBox="1"/>
          <p:nvPr/>
        </p:nvSpPr>
        <p:spPr>
          <a:xfrm>
            <a:off x="9751785" y="6322786"/>
            <a:ext cx="789214" cy="335642"/>
          </a:xfrm>
          <a:prstGeom prst="rect">
            <a:avLst/>
          </a:prstGeom>
          <a:solidFill>
            <a:schemeClr val="bg1"/>
          </a:solidFill>
          <a:ln>
            <a:solidFill>
              <a:schemeClr val="bg1"/>
            </a:solid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endParaRPr lang="en-US" sz="1200" err="1">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489904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descr="Et bilde som inneholder tekst, datamaskin, multimedia, programvare&#10;&#10;Automatisk generert beskrivelse">
            <a:extLst>
              <a:ext uri="{FF2B5EF4-FFF2-40B4-BE49-F238E27FC236}">
                <a16:creationId xmlns:a16="http://schemas.microsoft.com/office/drawing/2014/main" id="{A8BFF245-B0FA-C115-2278-CEE8B3FCC27D}"/>
              </a:ext>
            </a:extLst>
          </p:cNvPr>
          <p:cNvPicPr>
            <a:picLocks noGrp="1" noChangeAspect="1"/>
          </p:cNvPicPr>
          <p:nvPr>
            <p:ph type="pic" sz="quarter" idx="13"/>
          </p:nvPr>
        </p:nvPicPr>
        <p:blipFill rotWithShape="1">
          <a:blip r:embed="rId3"/>
          <a:srcRect l="4018" r="11278"/>
          <a:stretch/>
        </p:blipFill>
        <p:spPr>
          <a:xfrm>
            <a:off x="-1" y="0"/>
            <a:ext cx="12192001" cy="6858000"/>
          </a:xfrm>
        </p:spPr>
      </p:pic>
      <p:sp>
        <p:nvSpPr>
          <p:cNvPr id="6" name="Plassholder for tekst 5">
            <a:extLst>
              <a:ext uri="{FF2B5EF4-FFF2-40B4-BE49-F238E27FC236}">
                <a16:creationId xmlns:a16="http://schemas.microsoft.com/office/drawing/2014/main" id="{12E23B6C-9946-87E9-545F-050AC8E1604A}"/>
              </a:ext>
            </a:extLst>
          </p:cNvPr>
          <p:cNvSpPr>
            <a:spLocks noGrp="1"/>
          </p:cNvSpPr>
          <p:nvPr>
            <p:ph type="body" sz="quarter" idx="14"/>
          </p:nvPr>
        </p:nvSpPr>
        <p:spPr>
          <a:xfrm>
            <a:off x="8226149" y="704365"/>
            <a:ext cx="3189395" cy="3095625"/>
          </a:xfrm>
          <a:solidFill>
            <a:srgbClr val="015169"/>
          </a:solidFill>
        </p:spPr>
        <p:txBody>
          <a:bodyPr vert="horz" lIns="288000" tIns="720000" rIns="288000" bIns="288000" rtlCol="0" anchor="t">
            <a:normAutofit/>
          </a:bodyPr>
          <a:lstStyle/>
          <a:p>
            <a:pPr indent="-269875"/>
            <a:r>
              <a:rPr lang="nb-NO" sz="2800" b="1">
                <a:solidFill>
                  <a:schemeClr val="bg1"/>
                </a:solidFill>
                <a:latin typeface="Roboto"/>
                <a:ea typeface="Roboto"/>
                <a:cs typeface="Roboto"/>
              </a:rPr>
              <a:t>Helsenorge.no</a:t>
            </a:r>
          </a:p>
        </p:txBody>
      </p:sp>
      <p:sp>
        <p:nvSpPr>
          <p:cNvPr id="3" name="Plassholder for lysbildenummer 2">
            <a:extLst>
              <a:ext uri="{FF2B5EF4-FFF2-40B4-BE49-F238E27FC236}">
                <a16:creationId xmlns:a16="http://schemas.microsoft.com/office/drawing/2014/main" id="{2EC4A04D-402A-6D0A-9E3E-FCD22DE6F92A}"/>
              </a:ext>
            </a:extLst>
          </p:cNvPr>
          <p:cNvSpPr>
            <a:spLocks noGrp="1"/>
          </p:cNvSpPr>
          <p:nvPr>
            <p:ph type="sldNum" sz="quarter" idx="12"/>
          </p:nvPr>
        </p:nvSpPr>
        <p:spPr/>
        <p:txBody>
          <a:bodyPr/>
          <a:lstStyle/>
          <a:p>
            <a:fld id="{341FD356-1CC0-514B-B5D9-F98600AAE6F5}" type="slidenum">
              <a:rPr lang="nb-NO" smtClean="0"/>
              <a:pPr/>
              <a:t>44</a:t>
            </a:fld>
            <a:endParaRPr lang="nb-NO"/>
          </a:p>
        </p:txBody>
      </p:sp>
      <p:sp>
        <p:nvSpPr>
          <p:cNvPr id="2" name="Plassholder for bunntekst 1">
            <a:extLst>
              <a:ext uri="{FF2B5EF4-FFF2-40B4-BE49-F238E27FC236}">
                <a16:creationId xmlns:a16="http://schemas.microsoft.com/office/drawing/2014/main" id="{04322EB4-B203-F90D-1CEC-0C0B6BB20BC8}"/>
              </a:ext>
            </a:extLst>
          </p:cNvPr>
          <p:cNvSpPr>
            <a:spLocks noGrp="1"/>
          </p:cNvSpPr>
          <p:nvPr>
            <p:ph type="ftr" sz="quarter" idx="11"/>
          </p:nvPr>
        </p:nvSpPr>
        <p:spPr/>
        <p:txBody>
          <a:bodyPr/>
          <a:lstStyle/>
          <a:p>
            <a:r>
              <a:rPr lang="nb-NO"/>
              <a:t> Helsedirektoratet</a:t>
            </a:r>
          </a:p>
        </p:txBody>
      </p:sp>
      <p:pic>
        <p:nvPicPr>
          <p:cNvPr id="7" name="Bilde 6">
            <a:extLst>
              <a:ext uri="{FF2B5EF4-FFF2-40B4-BE49-F238E27FC236}">
                <a16:creationId xmlns:a16="http://schemas.microsoft.com/office/drawing/2014/main" id="{E33C7934-313A-EC87-499B-F009B416ADAA}"/>
              </a:ext>
            </a:extLst>
          </p:cNvPr>
          <p:cNvPicPr>
            <a:picLocks noChangeAspect="1"/>
          </p:cNvPicPr>
          <p:nvPr/>
        </p:nvPicPr>
        <p:blipFill>
          <a:blip r:embed="rId4"/>
          <a:stretch>
            <a:fillRect/>
          </a:stretch>
        </p:blipFill>
        <p:spPr>
          <a:xfrm>
            <a:off x="1829546" y="1713202"/>
            <a:ext cx="4914417" cy="3374083"/>
          </a:xfrm>
          <a:prstGeom prst="rect">
            <a:avLst/>
          </a:prstGeom>
        </p:spPr>
      </p:pic>
      <p:pic>
        <p:nvPicPr>
          <p:cNvPr id="9" name="Bilde 8" descr="Et bilde som inneholder person, klær, Menneskeansikt, smårolling&#10;&#10;Automatisk generert beskrivelse">
            <a:extLst>
              <a:ext uri="{FF2B5EF4-FFF2-40B4-BE49-F238E27FC236}">
                <a16:creationId xmlns:a16="http://schemas.microsoft.com/office/drawing/2014/main" id="{EF54F774-1269-78A6-8F10-D3D686C05AF3}"/>
              </a:ext>
            </a:extLst>
          </p:cNvPr>
          <p:cNvPicPr>
            <a:picLocks noChangeAspect="1"/>
          </p:cNvPicPr>
          <p:nvPr/>
        </p:nvPicPr>
        <p:blipFill>
          <a:blip r:embed="rId5"/>
          <a:stretch>
            <a:fillRect/>
          </a:stretch>
        </p:blipFill>
        <p:spPr>
          <a:xfrm>
            <a:off x="8529966" y="1997503"/>
            <a:ext cx="2422238" cy="1718112"/>
          </a:xfrm>
          <a:prstGeom prst="rect">
            <a:avLst/>
          </a:prstGeom>
        </p:spPr>
      </p:pic>
    </p:spTree>
    <p:extLst>
      <p:ext uri="{BB962C8B-B14F-4D97-AF65-F5344CB8AC3E}">
        <p14:creationId xmlns:p14="http://schemas.microsoft.com/office/powerpoint/2010/main" val="6189455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B5E9E4F8-BE0C-B13B-0F58-28F8B8A5CD3C}"/>
              </a:ext>
            </a:extLst>
          </p:cNvPr>
          <p:cNvSpPr>
            <a:spLocks noGrp="1"/>
          </p:cNvSpPr>
          <p:nvPr>
            <p:ph sz="half" idx="1"/>
          </p:nvPr>
        </p:nvSpPr>
        <p:spPr>
          <a:xfrm>
            <a:off x="547045" y="2133601"/>
            <a:ext cx="3602034" cy="4103687"/>
          </a:xfrm>
        </p:spPr>
        <p:txBody>
          <a:bodyPr/>
          <a:lstStyle/>
          <a:p>
            <a:pPr marL="0" indent="0" algn="ctr">
              <a:buNone/>
            </a:pPr>
            <a:r>
              <a:rPr lang="nb-NO" sz="1800">
                <a:hlinkClick r:id="rId3"/>
              </a:rPr>
              <a:t>helsenorge.no/</a:t>
            </a:r>
            <a:r>
              <a:rPr lang="nb-NO" sz="1800" err="1">
                <a:hlinkClick r:id="rId3"/>
              </a:rPr>
              <a:t>spedbarnsmat</a:t>
            </a:r>
            <a:r>
              <a:rPr lang="nb-NO" sz="1800">
                <a:hlinkClick r:id="rId3"/>
              </a:rPr>
              <a:t> </a:t>
            </a:r>
            <a:endParaRPr lang="nb-NO" sz="1800"/>
          </a:p>
          <a:p>
            <a:endParaRPr lang="nb-NO"/>
          </a:p>
        </p:txBody>
      </p:sp>
      <p:sp>
        <p:nvSpPr>
          <p:cNvPr id="3" name="Plassholder for innhold 2">
            <a:extLst>
              <a:ext uri="{FF2B5EF4-FFF2-40B4-BE49-F238E27FC236}">
                <a16:creationId xmlns:a16="http://schemas.microsoft.com/office/drawing/2014/main" id="{D2CDC6C9-5211-0F79-9C32-C6B4FACB60A5}"/>
              </a:ext>
            </a:extLst>
          </p:cNvPr>
          <p:cNvSpPr>
            <a:spLocks noGrp="1"/>
          </p:cNvSpPr>
          <p:nvPr>
            <p:ph sz="half" idx="2"/>
          </p:nvPr>
        </p:nvSpPr>
        <p:spPr>
          <a:xfrm>
            <a:off x="8220136" y="2133601"/>
            <a:ext cx="3597814" cy="4103687"/>
          </a:xfrm>
        </p:spPr>
        <p:txBody>
          <a:bodyPr>
            <a:normAutofit/>
          </a:bodyPr>
          <a:lstStyle/>
          <a:p>
            <a:pPr marL="0" indent="0" algn="ctr">
              <a:buNone/>
            </a:pPr>
            <a:r>
              <a:rPr lang="nb-NO" sz="1800">
                <a:hlinkClick r:id="rId4"/>
              </a:rPr>
              <a:t>tryggmammamedisin.no</a:t>
            </a:r>
            <a:endParaRPr lang="nb-NO" sz="1800"/>
          </a:p>
          <a:p>
            <a:endParaRPr lang="nb-NO" sz="1800"/>
          </a:p>
        </p:txBody>
      </p:sp>
      <p:sp>
        <p:nvSpPr>
          <p:cNvPr id="6" name="Plassholder for lysbildenummer 5">
            <a:extLst>
              <a:ext uri="{FF2B5EF4-FFF2-40B4-BE49-F238E27FC236}">
                <a16:creationId xmlns:a16="http://schemas.microsoft.com/office/drawing/2014/main" id="{89BAB367-CD1A-D0A2-4213-968FC2BDBEBB}"/>
              </a:ext>
            </a:extLst>
          </p:cNvPr>
          <p:cNvSpPr>
            <a:spLocks noGrp="1"/>
          </p:cNvSpPr>
          <p:nvPr>
            <p:ph type="sldNum" sz="quarter" idx="12"/>
          </p:nvPr>
        </p:nvSpPr>
        <p:spPr/>
        <p:txBody>
          <a:bodyPr/>
          <a:lstStyle/>
          <a:p>
            <a:fld id="{341FD356-1CC0-514B-B5D9-F98600AAE6F5}" type="slidenum">
              <a:rPr lang="nb-NO" smtClean="0"/>
              <a:t>45</a:t>
            </a:fld>
            <a:endParaRPr lang="nb-NO"/>
          </a:p>
        </p:txBody>
      </p:sp>
      <p:sp>
        <p:nvSpPr>
          <p:cNvPr id="7" name="Plassholder for innhold 6">
            <a:extLst>
              <a:ext uri="{FF2B5EF4-FFF2-40B4-BE49-F238E27FC236}">
                <a16:creationId xmlns:a16="http://schemas.microsoft.com/office/drawing/2014/main" id="{A0246C97-3E46-2AED-FAC8-C6F0DEAD6475}"/>
              </a:ext>
            </a:extLst>
          </p:cNvPr>
          <p:cNvSpPr>
            <a:spLocks noGrp="1"/>
          </p:cNvSpPr>
          <p:nvPr>
            <p:ph sz="half" idx="13"/>
          </p:nvPr>
        </p:nvSpPr>
        <p:spPr>
          <a:xfrm>
            <a:off x="4161165" y="2133601"/>
            <a:ext cx="3585195" cy="4103687"/>
          </a:xfrm>
        </p:spPr>
        <p:txBody>
          <a:bodyPr>
            <a:normAutofit/>
          </a:bodyPr>
          <a:lstStyle/>
          <a:p>
            <a:pPr marL="0" indent="0" algn="ctr">
              <a:buNone/>
            </a:pPr>
            <a:r>
              <a:rPr lang="nb-NO" sz="1800">
                <a:hlinkClick r:id="rId5"/>
              </a:rPr>
              <a:t>ammehjelpen.no </a:t>
            </a:r>
            <a:endParaRPr lang="nb-NO" sz="1800"/>
          </a:p>
        </p:txBody>
      </p:sp>
      <p:sp>
        <p:nvSpPr>
          <p:cNvPr id="8" name="Tittel 7">
            <a:extLst>
              <a:ext uri="{FF2B5EF4-FFF2-40B4-BE49-F238E27FC236}">
                <a16:creationId xmlns:a16="http://schemas.microsoft.com/office/drawing/2014/main" id="{FE9478A1-4D6B-4600-89F0-970F05815DDB}"/>
              </a:ext>
            </a:extLst>
          </p:cNvPr>
          <p:cNvSpPr>
            <a:spLocks noGrp="1"/>
          </p:cNvSpPr>
          <p:nvPr>
            <p:ph type="title"/>
          </p:nvPr>
        </p:nvSpPr>
        <p:spPr/>
        <p:txBody>
          <a:bodyPr/>
          <a:lstStyle/>
          <a:p>
            <a:r>
              <a:rPr lang="nb-NO"/>
              <a:t>Nyttige nettsteder</a:t>
            </a:r>
          </a:p>
        </p:txBody>
      </p:sp>
      <p:cxnSp>
        <p:nvCxnSpPr>
          <p:cNvPr id="11" name="Rett linje 10">
            <a:extLst>
              <a:ext uri="{FF2B5EF4-FFF2-40B4-BE49-F238E27FC236}">
                <a16:creationId xmlns:a16="http://schemas.microsoft.com/office/drawing/2014/main" id="{542D3743-72D9-21F1-A981-7AA87A15C74B}"/>
              </a:ext>
            </a:extLst>
          </p:cNvPr>
          <p:cNvCxnSpPr/>
          <p:nvPr/>
        </p:nvCxnSpPr>
        <p:spPr>
          <a:xfrm>
            <a:off x="4014655" y="2133601"/>
            <a:ext cx="0" cy="4103686"/>
          </a:xfrm>
          <a:prstGeom prst="line">
            <a:avLst/>
          </a:prstGeom>
          <a:ln w="38100">
            <a:solidFill>
              <a:srgbClr val="015169"/>
            </a:solidFill>
          </a:ln>
        </p:spPr>
        <p:style>
          <a:lnRef idx="1">
            <a:schemeClr val="dk1"/>
          </a:lnRef>
          <a:fillRef idx="0">
            <a:schemeClr val="dk1"/>
          </a:fillRef>
          <a:effectRef idx="0">
            <a:schemeClr val="dk1"/>
          </a:effectRef>
          <a:fontRef idx="minor">
            <a:schemeClr val="tx1"/>
          </a:fontRef>
        </p:style>
      </p:cxnSp>
      <p:cxnSp>
        <p:nvCxnSpPr>
          <p:cNvPr id="12" name="Rett linje 11">
            <a:extLst>
              <a:ext uri="{FF2B5EF4-FFF2-40B4-BE49-F238E27FC236}">
                <a16:creationId xmlns:a16="http://schemas.microsoft.com/office/drawing/2014/main" id="{29AB775B-53E6-C68B-56C4-EE6FC8A1131E}"/>
              </a:ext>
            </a:extLst>
          </p:cNvPr>
          <p:cNvCxnSpPr/>
          <p:nvPr/>
        </p:nvCxnSpPr>
        <p:spPr>
          <a:xfrm>
            <a:off x="8318890" y="2127423"/>
            <a:ext cx="0" cy="4103686"/>
          </a:xfrm>
          <a:prstGeom prst="line">
            <a:avLst/>
          </a:prstGeom>
          <a:ln w="38100">
            <a:solidFill>
              <a:srgbClr val="015169"/>
            </a:solidFill>
          </a:ln>
        </p:spPr>
        <p:style>
          <a:lnRef idx="1">
            <a:schemeClr val="dk1"/>
          </a:lnRef>
          <a:fillRef idx="0">
            <a:schemeClr val="dk1"/>
          </a:fillRef>
          <a:effectRef idx="0">
            <a:schemeClr val="dk1"/>
          </a:effectRef>
          <a:fontRef idx="minor">
            <a:schemeClr val="tx1"/>
          </a:fontRef>
        </p:style>
      </p:cxnSp>
      <p:pic>
        <p:nvPicPr>
          <p:cNvPr id="10" name="Bilde 9" descr="Et bilde som inneholder tekst, Menneskeansikt, multimedia, skjermbilde&#10;&#10;Automatisk generert beskrivelse">
            <a:extLst>
              <a:ext uri="{FF2B5EF4-FFF2-40B4-BE49-F238E27FC236}">
                <a16:creationId xmlns:a16="http://schemas.microsoft.com/office/drawing/2014/main" id="{81FA37FD-8F1A-DE1E-849C-44ABA5C35461}"/>
              </a:ext>
            </a:extLst>
          </p:cNvPr>
          <p:cNvPicPr>
            <a:picLocks noChangeAspect="1"/>
          </p:cNvPicPr>
          <p:nvPr/>
        </p:nvPicPr>
        <p:blipFill>
          <a:blip r:embed="rId6"/>
          <a:stretch>
            <a:fillRect/>
          </a:stretch>
        </p:blipFill>
        <p:spPr>
          <a:xfrm>
            <a:off x="4091143" y="3021457"/>
            <a:ext cx="4187687" cy="2315617"/>
          </a:xfrm>
          <a:prstGeom prst="rect">
            <a:avLst/>
          </a:prstGeom>
        </p:spPr>
      </p:pic>
      <p:pic>
        <p:nvPicPr>
          <p:cNvPr id="18" name="Bilde 17" descr="Et bilde som inneholder tekst, skjermbilde, design&#10;&#10;Automatisk generert beskrivelse">
            <a:extLst>
              <a:ext uri="{FF2B5EF4-FFF2-40B4-BE49-F238E27FC236}">
                <a16:creationId xmlns:a16="http://schemas.microsoft.com/office/drawing/2014/main" id="{A1C7EB52-BCCD-3E2D-803F-8462368F8E31}"/>
              </a:ext>
            </a:extLst>
          </p:cNvPr>
          <p:cNvPicPr>
            <a:picLocks noChangeAspect="1"/>
          </p:cNvPicPr>
          <p:nvPr/>
        </p:nvPicPr>
        <p:blipFill rotWithShape="1">
          <a:blip r:embed="rId7"/>
          <a:srcRect b="14978"/>
          <a:stretch/>
        </p:blipFill>
        <p:spPr>
          <a:xfrm>
            <a:off x="779478" y="2672556"/>
            <a:ext cx="2880218" cy="3558553"/>
          </a:xfrm>
          <a:prstGeom prst="rect">
            <a:avLst/>
          </a:prstGeom>
        </p:spPr>
      </p:pic>
      <p:pic>
        <p:nvPicPr>
          <p:cNvPr id="20" name="Bilde 19" descr="Et bilde som inneholder skjermbilde, multimedia, smarttelefon&#10;&#10;Automatisk generert beskrivelse">
            <a:extLst>
              <a:ext uri="{FF2B5EF4-FFF2-40B4-BE49-F238E27FC236}">
                <a16:creationId xmlns:a16="http://schemas.microsoft.com/office/drawing/2014/main" id="{C6A6B2AA-EB57-DD1E-D6E8-364117A62FB5}"/>
              </a:ext>
            </a:extLst>
          </p:cNvPr>
          <p:cNvPicPr>
            <a:picLocks noChangeAspect="1"/>
          </p:cNvPicPr>
          <p:nvPr/>
        </p:nvPicPr>
        <p:blipFill>
          <a:blip r:embed="rId8"/>
          <a:stretch>
            <a:fillRect/>
          </a:stretch>
        </p:blipFill>
        <p:spPr>
          <a:xfrm>
            <a:off x="9003169" y="2672556"/>
            <a:ext cx="2285034" cy="3350299"/>
          </a:xfrm>
          <a:prstGeom prst="rect">
            <a:avLst/>
          </a:prstGeom>
        </p:spPr>
      </p:pic>
      <p:pic>
        <p:nvPicPr>
          <p:cNvPr id="22" name="Bilde 21" descr="Et bilde som inneholder tekst, Menneskeansikt, skjermbilde, Nettsted&#10;&#10;Automatisk generert beskrivelse">
            <a:extLst>
              <a:ext uri="{FF2B5EF4-FFF2-40B4-BE49-F238E27FC236}">
                <a16:creationId xmlns:a16="http://schemas.microsoft.com/office/drawing/2014/main" id="{60F777F8-085A-FB90-2E99-5CE9143FE2FF}"/>
              </a:ext>
            </a:extLst>
          </p:cNvPr>
          <p:cNvPicPr>
            <a:picLocks noChangeAspect="1"/>
          </p:cNvPicPr>
          <p:nvPr/>
        </p:nvPicPr>
        <p:blipFill rotWithShape="1">
          <a:blip r:embed="rId9"/>
          <a:srcRect l="29678" t="5127" r="29224" b="134"/>
          <a:stretch/>
        </p:blipFill>
        <p:spPr>
          <a:xfrm>
            <a:off x="9191999" y="2834937"/>
            <a:ext cx="1907374" cy="2748698"/>
          </a:xfrm>
          <a:prstGeom prst="roundRect">
            <a:avLst>
              <a:gd name="adj" fmla="val 7639"/>
            </a:avLst>
          </a:prstGeom>
        </p:spPr>
      </p:pic>
      <p:sp>
        <p:nvSpPr>
          <p:cNvPr id="4" name="Plassholder for bunntekst 3">
            <a:extLst>
              <a:ext uri="{FF2B5EF4-FFF2-40B4-BE49-F238E27FC236}">
                <a16:creationId xmlns:a16="http://schemas.microsoft.com/office/drawing/2014/main" id="{3339A1D3-100A-4831-727B-9A99904C35D3}"/>
              </a:ext>
            </a:extLst>
          </p:cNvPr>
          <p:cNvSpPr>
            <a:spLocks noGrp="1"/>
          </p:cNvSpPr>
          <p:nvPr>
            <p:ph type="ftr" sz="quarter" idx="11"/>
          </p:nvPr>
        </p:nvSpPr>
        <p:spPr/>
        <p:txBody>
          <a:bodyPr/>
          <a:lstStyle/>
          <a:p>
            <a:r>
              <a:rPr lang="nb-NO"/>
              <a:t> Helsedirektoratet</a:t>
            </a:r>
          </a:p>
        </p:txBody>
      </p:sp>
    </p:spTree>
    <p:extLst>
      <p:ext uri="{BB962C8B-B14F-4D97-AF65-F5344CB8AC3E}">
        <p14:creationId xmlns:p14="http://schemas.microsoft.com/office/powerpoint/2010/main" val="4461290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375D17A0-2793-B6D4-CA0A-2951370D7CBA}"/>
              </a:ext>
            </a:extLst>
          </p:cNvPr>
          <p:cNvSpPr>
            <a:spLocks noGrp="1"/>
          </p:cNvSpPr>
          <p:nvPr>
            <p:ph sz="half" idx="1"/>
          </p:nvPr>
        </p:nvSpPr>
        <p:spPr>
          <a:xfrm>
            <a:off x="6116710" y="1250950"/>
            <a:ext cx="5400675" cy="4356100"/>
          </a:xfrm>
        </p:spPr>
        <p:txBody>
          <a:bodyPr vert="horz" lIns="360000" tIns="0" rIns="0" bIns="0" rtlCol="0" anchor="t">
            <a:normAutofit/>
          </a:bodyPr>
          <a:lstStyle/>
          <a:p>
            <a:pPr marL="0" indent="0">
              <a:lnSpc>
                <a:spcPct val="90000"/>
              </a:lnSpc>
              <a:spcAft>
                <a:spcPts val="600"/>
              </a:spcAft>
              <a:buNone/>
            </a:pPr>
            <a:r>
              <a:rPr lang="nb-NO" sz="2000" b="1">
                <a:latin typeface="Roboto"/>
                <a:ea typeface="Roboto"/>
                <a:cs typeface="Roboto"/>
              </a:rPr>
              <a:t>Kurset er laget i forbindelse med opprettelse av </a:t>
            </a:r>
            <a:r>
              <a:rPr lang="nb-NO" sz="2000" b="1" i="1">
                <a:latin typeface="Roboto"/>
                <a:ea typeface="Roboto"/>
                <a:cs typeface="Roboto"/>
              </a:rPr>
              <a:t>Nasjonalt kompetansemiljø for helsestasjons- og skolehelsetjenesten</a:t>
            </a:r>
            <a:r>
              <a:rPr lang="nb-NO" sz="2000" b="1">
                <a:latin typeface="Roboto"/>
                <a:ea typeface="Roboto"/>
                <a:cs typeface="Roboto"/>
              </a:rPr>
              <a:t>, FHI, i 2023.​</a:t>
            </a:r>
            <a:endParaRPr lang="nb-NO" sz="2000">
              <a:latin typeface="Roboto"/>
              <a:ea typeface="Roboto"/>
              <a:cs typeface="Roboto"/>
            </a:endParaRPr>
          </a:p>
          <a:p>
            <a:pPr marL="0" indent="0">
              <a:lnSpc>
                <a:spcPct val="90000"/>
              </a:lnSpc>
              <a:spcAft>
                <a:spcPts val="600"/>
              </a:spcAft>
              <a:buNone/>
            </a:pPr>
            <a:r>
              <a:rPr lang="nb-NO" sz="2000">
                <a:latin typeface="Roboto"/>
                <a:ea typeface="Roboto"/>
                <a:cs typeface="Roboto"/>
              </a:rPr>
              <a:t>Kurset er utarbeidet av tidligere Enhet for amming, FHI i samarbeid</a:t>
            </a:r>
            <a:r>
              <a:rPr lang="nb-NO">
                <a:latin typeface="Roboto"/>
                <a:ea typeface="Roboto"/>
                <a:cs typeface="Roboto"/>
              </a:rPr>
              <a:t> med Helsedirektoratet og jordmor</a:t>
            </a:r>
            <a:r>
              <a:rPr lang="nb-NO" sz="2000">
                <a:latin typeface="Roboto"/>
                <a:ea typeface="Roboto"/>
                <a:cs typeface="Roboto"/>
              </a:rPr>
              <a:t> Lisbet Mulder Pettersen ved Nesoddtangen helsestasjon. Kurset er pilotert ved helsestasjonene i Bodø og Hammerfest kommune.</a:t>
            </a:r>
          </a:p>
          <a:p>
            <a:pPr marL="0" indent="0">
              <a:lnSpc>
                <a:spcPct val="90000"/>
              </a:lnSpc>
              <a:spcAft>
                <a:spcPts val="600"/>
              </a:spcAft>
              <a:buNone/>
            </a:pPr>
            <a:r>
              <a:rPr lang="nb-NO" sz="2000"/>
              <a:t>Helsedirektoratet har ansvar for faglig vedlikehold.</a:t>
            </a:r>
            <a:endParaRPr lang="nb-NO" sz="2000">
              <a:cs typeface="Calibri" panose="020F0502020204030204"/>
            </a:endParaRPr>
          </a:p>
        </p:txBody>
      </p:sp>
      <p:sp>
        <p:nvSpPr>
          <p:cNvPr id="7" name="Plassholder for lysbildenummer 6">
            <a:extLst>
              <a:ext uri="{FF2B5EF4-FFF2-40B4-BE49-F238E27FC236}">
                <a16:creationId xmlns:a16="http://schemas.microsoft.com/office/drawing/2014/main" id="{BF8F8BBE-B5D1-FB81-9C3E-94EF3E6D6DF9}"/>
              </a:ext>
            </a:extLst>
          </p:cNvPr>
          <p:cNvSpPr>
            <a:spLocks noGrp="1"/>
          </p:cNvSpPr>
          <p:nvPr>
            <p:ph type="sldNum" sz="quarter" idx="12"/>
          </p:nvPr>
        </p:nvSpPr>
        <p:spPr/>
        <p:txBody>
          <a:bodyPr/>
          <a:lstStyle/>
          <a:p>
            <a:fld id="{341FD356-1CC0-514B-B5D9-F98600AAE6F5}" type="slidenum">
              <a:rPr lang="nb-NO" smtClean="0"/>
              <a:t>46</a:t>
            </a:fld>
            <a:endParaRPr lang="nb-NO"/>
          </a:p>
        </p:txBody>
      </p:sp>
      <p:sp>
        <p:nvSpPr>
          <p:cNvPr id="2" name="Plassholder for bunntekst 1">
            <a:extLst>
              <a:ext uri="{FF2B5EF4-FFF2-40B4-BE49-F238E27FC236}">
                <a16:creationId xmlns:a16="http://schemas.microsoft.com/office/drawing/2014/main" id="{6D5BBCC5-F1B8-C5F9-2781-CA61D86B52E1}"/>
              </a:ext>
            </a:extLst>
          </p:cNvPr>
          <p:cNvSpPr>
            <a:spLocks noGrp="1"/>
          </p:cNvSpPr>
          <p:nvPr>
            <p:ph type="ftr" sz="quarter" idx="11"/>
          </p:nvPr>
        </p:nvSpPr>
        <p:spPr/>
        <p:txBody>
          <a:bodyPr/>
          <a:lstStyle/>
          <a:p>
            <a:r>
              <a:rPr lang="nb-NO"/>
              <a:t> Helsedirektoratet</a:t>
            </a:r>
          </a:p>
        </p:txBody>
      </p:sp>
      <p:sp>
        <p:nvSpPr>
          <p:cNvPr id="6" name="Picture Placeholder 5">
            <a:extLst>
              <a:ext uri="{FF2B5EF4-FFF2-40B4-BE49-F238E27FC236}">
                <a16:creationId xmlns:a16="http://schemas.microsoft.com/office/drawing/2014/main" id="{E445D1FC-38EE-07C1-E1FF-F8F101D8D5C1}"/>
              </a:ext>
            </a:extLst>
          </p:cNvPr>
          <p:cNvSpPr>
            <a:spLocks noGrp="1"/>
          </p:cNvSpPr>
          <p:nvPr>
            <p:ph type="pic" sz="quarter" idx="13"/>
          </p:nvPr>
        </p:nvSpPr>
        <p:spPr/>
      </p:sp>
      <p:sp>
        <p:nvSpPr>
          <p:cNvPr id="8" name="Rektangel med ett avrundet hjørne 7">
            <a:extLst>
              <a:ext uri="{FF2B5EF4-FFF2-40B4-BE49-F238E27FC236}">
                <a16:creationId xmlns:a16="http://schemas.microsoft.com/office/drawing/2014/main" id="{483C6114-D6D0-0F7A-D9BD-18886AA7FC58}"/>
              </a:ext>
            </a:extLst>
          </p:cNvPr>
          <p:cNvSpPr/>
          <p:nvPr/>
        </p:nvSpPr>
        <p:spPr>
          <a:xfrm rot="10800000" flipH="1">
            <a:off x="-39024" y="6503"/>
            <a:ext cx="6137420" cy="6858000"/>
          </a:xfrm>
          <a:prstGeom prst="round1Rect">
            <a:avLst>
              <a:gd name="adj" fmla="val 12174"/>
            </a:avLst>
          </a:prstGeom>
          <a:solidFill>
            <a:srgbClr val="0151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Bilde 8" descr="Et bilde som inneholder tekst, Font, Grafikk, grafisk design&#10;&#10;Automatisk generert beskrivelse">
            <a:extLst>
              <a:ext uri="{FF2B5EF4-FFF2-40B4-BE49-F238E27FC236}">
                <a16:creationId xmlns:a16="http://schemas.microsoft.com/office/drawing/2014/main" id="{A1C097C5-10FD-00CD-7CA3-7A84555218AE}"/>
              </a:ext>
            </a:extLst>
          </p:cNvPr>
          <p:cNvPicPr>
            <a:picLocks noChangeAspect="1"/>
          </p:cNvPicPr>
          <p:nvPr/>
        </p:nvPicPr>
        <p:blipFill>
          <a:blip r:embed="rId3"/>
          <a:stretch>
            <a:fillRect/>
          </a:stretch>
        </p:blipFill>
        <p:spPr>
          <a:xfrm>
            <a:off x="1506357" y="2303301"/>
            <a:ext cx="2865987" cy="1837550"/>
          </a:xfrm>
          <a:prstGeom prst="rect">
            <a:avLst/>
          </a:prstGeom>
        </p:spPr>
      </p:pic>
      <p:pic>
        <p:nvPicPr>
          <p:cNvPr id="18" name="Bilde 17" descr="Et bilde som inneholder Font, Grafikk, grafisk design, tekst&#10;&#10;Automatisk generert beskrivelse">
            <a:extLst>
              <a:ext uri="{FF2B5EF4-FFF2-40B4-BE49-F238E27FC236}">
                <a16:creationId xmlns:a16="http://schemas.microsoft.com/office/drawing/2014/main" id="{1528B045-E486-4A80-1F21-2254C33A77E3}"/>
              </a:ext>
            </a:extLst>
          </p:cNvPr>
          <p:cNvPicPr>
            <a:picLocks noChangeAspect="1"/>
          </p:cNvPicPr>
          <p:nvPr/>
        </p:nvPicPr>
        <p:blipFill>
          <a:blip r:embed="rId4"/>
          <a:stretch>
            <a:fillRect/>
          </a:stretch>
        </p:blipFill>
        <p:spPr>
          <a:xfrm>
            <a:off x="458348" y="1436837"/>
            <a:ext cx="4280847" cy="555153"/>
          </a:xfrm>
          <a:prstGeom prst="rect">
            <a:avLst/>
          </a:prstGeom>
        </p:spPr>
      </p:pic>
    </p:spTree>
    <p:extLst>
      <p:ext uri="{BB962C8B-B14F-4D97-AF65-F5344CB8AC3E}">
        <p14:creationId xmlns:p14="http://schemas.microsoft.com/office/powerpoint/2010/main" val="24532158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0FC31A-15C9-C2E5-8472-E256FD25FFAD}"/>
              </a:ext>
            </a:extLst>
          </p:cNvPr>
          <p:cNvSpPr>
            <a:spLocks noGrp="1"/>
          </p:cNvSpPr>
          <p:nvPr>
            <p:ph type="title"/>
          </p:nvPr>
        </p:nvSpPr>
        <p:spPr>
          <a:xfrm>
            <a:off x="1774825" y="1653969"/>
            <a:ext cx="8642350" cy="2381430"/>
          </a:xfrm>
        </p:spPr>
        <p:txBody>
          <a:bodyPr>
            <a:normAutofit/>
          </a:bodyPr>
          <a:lstStyle/>
          <a:p>
            <a:pPr rtl="0" fontAlgn="base"/>
            <a:r>
              <a:rPr lang="nb-NO"/>
              <a:t>Referanser</a:t>
            </a:r>
          </a:p>
        </p:txBody>
      </p:sp>
      <p:pic>
        <p:nvPicPr>
          <p:cNvPr id="4" name="Bilde 3" descr="Et bilde som inneholder tekst, logo, Font, Grafikk&#10;&#10;Automatisk generert beskrivelse">
            <a:extLst>
              <a:ext uri="{FF2B5EF4-FFF2-40B4-BE49-F238E27FC236}">
                <a16:creationId xmlns:a16="http://schemas.microsoft.com/office/drawing/2014/main" id="{4BCD278E-F231-8732-A5FD-C2F2C59F89ED}"/>
              </a:ext>
            </a:extLst>
          </p:cNvPr>
          <p:cNvPicPr>
            <a:picLocks noChangeAspect="1"/>
          </p:cNvPicPr>
          <p:nvPr/>
        </p:nvPicPr>
        <p:blipFill>
          <a:blip r:embed="rId2"/>
          <a:stretch>
            <a:fillRect/>
          </a:stretch>
        </p:blipFill>
        <p:spPr>
          <a:xfrm>
            <a:off x="3922699" y="372089"/>
            <a:ext cx="1254674" cy="811658"/>
          </a:xfrm>
          <a:prstGeom prst="rect">
            <a:avLst/>
          </a:prstGeom>
        </p:spPr>
      </p:pic>
    </p:spTree>
    <p:extLst>
      <p:ext uri="{BB962C8B-B14F-4D97-AF65-F5344CB8AC3E}">
        <p14:creationId xmlns:p14="http://schemas.microsoft.com/office/powerpoint/2010/main" val="6622934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37ECC388-30C1-F6F8-9565-DFF5B80D7AC3}"/>
              </a:ext>
            </a:extLst>
          </p:cNvPr>
          <p:cNvSpPr>
            <a:spLocks noGrp="1"/>
          </p:cNvSpPr>
          <p:nvPr>
            <p:ph sz="quarter" idx="13"/>
          </p:nvPr>
        </p:nvSpPr>
        <p:spPr>
          <a:xfrm>
            <a:off x="782594" y="761999"/>
            <a:ext cx="10482650" cy="6096001"/>
          </a:xfrm>
        </p:spPr>
        <p:txBody>
          <a:bodyPr vert="horz" lIns="0" tIns="0" rIns="0" bIns="0" rtlCol="0" anchor="t">
            <a:normAutofit/>
          </a:bodyPr>
          <a:lstStyle/>
          <a:p>
            <a:pPr>
              <a:buNone/>
            </a:pPr>
            <a:r>
              <a:rPr lang="nb-NO" sz="1200">
                <a:solidFill>
                  <a:srgbClr val="0D0D0D"/>
                </a:solidFill>
              </a:rPr>
              <a:t>Folkehelseinstituttet. (2022, 05.07.22). Mor-barn-vennlig sykehus. Hentet fra: </a:t>
            </a:r>
            <a:r>
              <a:rPr lang="nb-NO" sz="1200">
                <a:hlinkClick r:id="rId3"/>
              </a:rPr>
              <a:t>https://www.fhi.no/ml/amming-og-morsmelk/mor-barn-vennlig-standard/mor-barn-vennlig-sykehus/</a:t>
            </a:r>
            <a:endParaRPr lang="nb-NO"/>
          </a:p>
          <a:p>
            <a:pPr>
              <a:buNone/>
            </a:pPr>
            <a:r>
              <a:rPr lang="nb-NO" sz="1200">
                <a:solidFill>
                  <a:srgbClr val="0D0D0D"/>
                </a:solidFill>
              </a:rPr>
              <a:t>Hansen, M. N. (2017b). Morsmelkens sammensetning. I A. Brunstad &amp; E. Tegnander (Red.), </a:t>
            </a:r>
            <a:r>
              <a:rPr lang="nb-NO" sz="1200" err="1">
                <a:solidFill>
                  <a:srgbClr val="0D0D0D"/>
                </a:solidFill>
              </a:rPr>
              <a:t>Jordmorboka</a:t>
            </a:r>
            <a:r>
              <a:rPr lang="nb-NO" sz="1200">
                <a:solidFill>
                  <a:srgbClr val="0D0D0D"/>
                </a:solidFill>
              </a:rPr>
              <a:t>: ansvar, funksjon og arbeidsområde (s. A). Oslo, Cappelen Damm akademisk.</a:t>
            </a:r>
            <a:endParaRPr lang="nb-NO"/>
          </a:p>
          <a:p>
            <a:pPr>
              <a:buNone/>
            </a:pPr>
            <a:r>
              <a:rPr lang="nb-NO" sz="1200">
                <a:solidFill>
                  <a:srgbClr val="0D0D0D"/>
                </a:solidFill>
              </a:rPr>
              <a:t>Helsedirektoratet. (2016, 08. juli 2021). Nasjonal faglig retningslinje for spedbarnsernæring. Hentet 12. oktober 2021, fra </a:t>
            </a:r>
            <a:r>
              <a:rPr lang="nb-NO" sz="1200">
                <a:hlinkClick r:id="rId4"/>
              </a:rPr>
              <a:t>https://www.helsedirektoratet.no/retningslinjer/spedbarnsernaering</a:t>
            </a:r>
            <a:endParaRPr lang="nb-NO"/>
          </a:p>
          <a:p>
            <a:pPr>
              <a:buNone/>
            </a:pPr>
            <a:r>
              <a:rPr lang="nb-NO" sz="1200">
                <a:solidFill>
                  <a:srgbClr val="0D0D0D"/>
                </a:solidFill>
                <a:latin typeface="Roboto"/>
                <a:ea typeface="Roboto"/>
                <a:cs typeface="Roboto"/>
              </a:rPr>
              <a:t>Landsforeningen for uventet barnedød. (2022). Sørg for forsvarlig samsoving. Hentet fra: </a:t>
            </a:r>
            <a:r>
              <a:rPr lang="nb-NO" sz="1200">
                <a:latin typeface="Roboto"/>
                <a:ea typeface="Roboto"/>
                <a:cs typeface="Roboto"/>
                <a:hlinkClick r:id="rId5"/>
              </a:rPr>
              <a:t>https://lub.no/om-barnedod/krybbedod/forebygging-av-krybbedod/la-barnet-sove-i-egen-seng/sorg-for-forsvarlig-samsoving</a:t>
            </a:r>
            <a:endParaRPr lang="nb-NO">
              <a:latin typeface="Roboto"/>
              <a:ea typeface="Roboto"/>
              <a:cs typeface="Roboto"/>
            </a:endParaRPr>
          </a:p>
          <a:p>
            <a:pPr>
              <a:buNone/>
            </a:pPr>
            <a:r>
              <a:rPr lang="nb-NO" sz="1200" err="1">
                <a:solidFill>
                  <a:srgbClr val="0D0D0D"/>
                </a:solidFill>
                <a:latin typeface="Roboto"/>
                <a:ea typeface="Roboto"/>
                <a:cs typeface="Roboto"/>
              </a:rPr>
              <a:t>Marinelli</a:t>
            </a:r>
            <a:r>
              <a:rPr lang="nb-NO" sz="1200">
                <a:solidFill>
                  <a:srgbClr val="0D0D0D"/>
                </a:solidFill>
                <a:latin typeface="Roboto"/>
                <a:ea typeface="Roboto"/>
                <a:cs typeface="Roboto"/>
              </a:rPr>
              <a:t>, K. A., et al. (2019). An Integrated Analysis </a:t>
            </a:r>
            <a:r>
              <a:rPr lang="nb-NO" sz="1200" err="1">
                <a:solidFill>
                  <a:srgbClr val="0D0D0D"/>
                </a:solidFill>
                <a:latin typeface="Roboto"/>
                <a:ea typeface="Roboto"/>
                <a:cs typeface="Roboto"/>
              </a:rPr>
              <a:t>of</a:t>
            </a:r>
            <a:r>
              <a:rPr lang="nb-NO" sz="1200">
                <a:solidFill>
                  <a:srgbClr val="0D0D0D"/>
                </a:solidFill>
                <a:latin typeface="Roboto"/>
                <a:ea typeface="Roboto"/>
                <a:cs typeface="Roboto"/>
              </a:rPr>
              <a:t> Maternal-</a:t>
            </a:r>
            <a:r>
              <a:rPr lang="nb-NO" sz="1200" err="1">
                <a:solidFill>
                  <a:srgbClr val="0D0D0D"/>
                </a:solidFill>
                <a:latin typeface="Roboto"/>
                <a:ea typeface="Roboto"/>
                <a:cs typeface="Roboto"/>
              </a:rPr>
              <a:t>Infant</a:t>
            </a:r>
            <a:r>
              <a:rPr lang="nb-NO" sz="1200">
                <a:solidFill>
                  <a:srgbClr val="0D0D0D"/>
                </a:solidFill>
                <a:latin typeface="Roboto"/>
                <a:ea typeface="Roboto"/>
                <a:cs typeface="Roboto"/>
              </a:rPr>
              <a:t> </a:t>
            </a:r>
            <a:r>
              <a:rPr lang="nb-NO" sz="1200" err="1">
                <a:solidFill>
                  <a:srgbClr val="0D0D0D"/>
                </a:solidFill>
                <a:latin typeface="Roboto"/>
                <a:ea typeface="Roboto"/>
                <a:cs typeface="Roboto"/>
              </a:rPr>
              <a:t>Sleep</a:t>
            </a:r>
            <a:r>
              <a:rPr lang="nb-NO" sz="1200">
                <a:solidFill>
                  <a:srgbClr val="0D0D0D"/>
                </a:solidFill>
                <a:latin typeface="Roboto"/>
                <a:ea typeface="Roboto"/>
                <a:cs typeface="Roboto"/>
              </a:rPr>
              <a:t>, </a:t>
            </a:r>
            <a:r>
              <a:rPr lang="nb-NO" sz="1200" err="1">
                <a:solidFill>
                  <a:srgbClr val="0D0D0D"/>
                </a:solidFill>
                <a:latin typeface="Roboto"/>
                <a:ea typeface="Roboto"/>
                <a:cs typeface="Roboto"/>
              </a:rPr>
              <a:t>Breastfeeding</a:t>
            </a:r>
            <a:r>
              <a:rPr lang="nb-NO" sz="1200">
                <a:solidFill>
                  <a:srgbClr val="0D0D0D"/>
                </a:solidFill>
                <a:latin typeface="Roboto"/>
                <a:ea typeface="Roboto"/>
                <a:cs typeface="Roboto"/>
              </a:rPr>
              <a:t>, and </a:t>
            </a:r>
            <a:r>
              <a:rPr lang="nb-NO" sz="1200" err="1">
                <a:solidFill>
                  <a:srgbClr val="0D0D0D"/>
                </a:solidFill>
                <a:latin typeface="Roboto"/>
                <a:ea typeface="Roboto"/>
                <a:cs typeface="Roboto"/>
              </a:rPr>
              <a:t>Sudden</a:t>
            </a:r>
            <a:r>
              <a:rPr lang="nb-NO" sz="1200">
                <a:solidFill>
                  <a:srgbClr val="0D0D0D"/>
                </a:solidFill>
                <a:latin typeface="Roboto"/>
                <a:ea typeface="Roboto"/>
                <a:cs typeface="Roboto"/>
              </a:rPr>
              <a:t> </a:t>
            </a:r>
            <a:r>
              <a:rPr lang="nb-NO" sz="1200" err="1">
                <a:solidFill>
                  <a:srgbClr val="0D0D0D"/>
                </a:solidFill>
                <a:latin typeface="Roboto"/>
                <a:ea typeface="Roboto"/>
                <a:cs typeface="Roboto"/>
              </a:rPr>
              <a:t>Infant</a:t>
            </a:r>
            <a:r>
              <a:rPr lang="nb-NO" sz="1200">
                <a:solidFill>
                  <a:srgbClr val="0D0D0D"/>
                </a:solidFill>
                <a:latin typeface="Roboto"/>
                <a:ea typeface="Roboto"/>
                <a:cs typeface="Roboto"/>
              </a:rPr>
              <a:t> Death </a:t>
            </a:r>
            <a:r>
              <a:rPr lang="nb-NO" sz="1200" err="1">
                <a:solidFill>
                  <a:srgbClr val="0D0D0D"/>
                </a:solidFill>
                <a:latin typeface="Roboto"/>
                <a:ea typeface="Roboto"/>
                <a:cs typeface="Roboto"/>
              </a:rPr>
              <a:t>Syndrome</a:t>
            </a:r>
            <a:r>
              <a:rPr lang="nb-NO" sz="1200">
                <a:solidFill>
                  <a:srgbClr val="0D0D0D"/>
                </a:solidFill>
                <a:latin typeface="Roboto"/>
                <a:ea typeface="Roboto"/>
                <a:cs typeface="Roboto"/>
              </a:rPr>
              <a:t> Research </a:t>
            </a:r>
            <a:r>
              <a:rPr lang="nb-NO" sz="1200" err="1">
                <a:solidFill>
                  <a:srgbClr val="0D0D0D"/>
                </a:solidFill>
                <a:latin typeface="Roboto"/>
                <a:ea typeface="Roboto"/>
                <a:cs typeface="Roboto"/>
              </a:rPr>
              <a:t>Supporting</a:t>
            </a:r>
            <a:r>
              <a:rPr lang="nb-NO" sz="1200">
                <a:solidFill>
                  <a:srgbClr val="0D0D0D"/>
                </a:solidFill>
                <a:latin typeface="Roboto"/>
                <a:ea typeface="Roboto"/>
                <a:cs typeface="Roboto"/>
              </a:rPr>
              <a:t> a </a:t>
            </a:r>
            <a:r>
              <a:rPr lang="nb-NO" sz="1200" err="1">
                <a:solidFill>
                  <a:srgbClr val="0D0D0D"/>
                </a:solidFill>
                <a:latin typeface="Roboto"/>
                <a:ea typeface="Roboto"/>
                <a:cs typeface="Roboto"/>
              </a:rPr>
              <a:t>Balanced</a:t>
            </a:r>
            <a:r>
              <a:rPr lang="nb-NO" sz="1200">
                <a:solidFill>
                  <a:srgbClr val="0D0D0D"/>
                </a:solidFill>
                <a:latin typeface="Roboto"/>
                <a:ea typeface="Roboto"/>
                <a:cs typeface="Roboto"/>
              </a:rPr>
              <a:t> </a:t>
            </a:r>
            <a:r>
              <a:rPr lang="nb-NO" sz="1200" err="1">
                <a:solidFill>
                  <a:srgbClr val="0D0D0D"/>
                </a:solidFill>
                <a:latin typeface="Roboto"/>
                <a:ea typeface="Roboto"/>
                <a:cs typeface="Roboto"/>
              </a:rPr>
              <a:t>Discourse</a:t>
            </a:r>
            <a:r>
              <a:rPr lang="nb-NO" sz="1200">
                <a:solidFill>
                  <a:srgbClr val="0D0D0D"/>
                </a:solidFill>
                <a:latin typeface="Roboto"/>
                <a:ea typeface="Roboto"/>
                <a:cs typeface="Roboto"/>
              </a:rPr>
              <a:t>. J </a:t>
            </a:r>
            <a:r>
              <a:rPr lang="nb-NO" sz="1200" err="1">
                <a:solidFill>
                  <a:srgbClr val="0D0D0D"/>
                </a:solidFill>
                <a:latin typeface="Roboto"/>
                <a:ea typeface="Roboto"/>
                <a:cs typeface="Roboto"/>
              </a:rPr>
              <a:t>Hum</a:t>
            </a:r>
            <a:r>
              <a:rPr lang="nb-NO" sz="1200">
                <a:solidFill>
                  <a:srgbClr val="0D0D0D"/>
                </a:solidFill>
                <a:latin typeface="Roboto"/>
                <a:ea typeface="Roboto"/>
                <a:cs typeface="Roboto"/>
              </a:rPr>
              <a:t> </a:t>
            </a:r>
            <a:r>
              <a:rPr lang="nb-NO" sz="1200" err="1">
                <a:solidFill>
                  <a:srgbClr val="0D0D0D"/>
                </a:solidFill>
                <a:latin typeface="Roboto"/>
                <a:ea typeface="Roboto"/>
                <a:cs typeface="Roboto"/>
              </a:rPr>
              <a:t>Lact</a:t>
            </a:r>
            <a:r>
              <a:rPr lang="nb-NO" sz="1200">
                <a:solidFill>
                  <a:srgbClr val="0D0D0D"/>
                </a:solidFill>
                <a:latin typeface="Roboto"/>
                <a:ea typeface="Roboto"/>
                <a:cs typeface="Roboto"/>
              </a:rPr>
              <a:t>, 35(3), 510-520. </a:t>
            </a:r>
            <a:r>
              <a:rPr lang="nb-NO" sz="1200">
                <a:latin typeface="Roboto"/>
                <a:ea typeface="Roboto"/>
                <a:cs typeface="Roboto"/>
                <a:hlinkClick r:id="rId6"/>
              </a:rPr>
              <a:t>https://pubmed.ncbi.nlm.nih.gov/31184521/</a:t>
            </a:r>
            <a:endParaRPr lang="nb-NO">
              <a:latin typeface="Roboto"/>
              <a:ea typeface="Roboto"/>
              <a:cs typeface="Roboto"/>
            </a:endParaRPr>
          </a:p>
          <a:p>
            <a:pPr>
              <a:buNone/>
            </a:pPr>
            <a:r>
              <a:rPr lang="nb-NO" sz="1200">
                <a:solidFill>
                  <a:srgbClr val="0D0D0D"/>
                </a:solidFill>
                <a:latin typeface="Roboto"/>
                <a:ea typeface="Roboto"/>
                <a:cs typeface="Roboto"/>
              </a:rPr>
              <a:t>Moore, E. R., et al. (2016). </a:t>
            </a:r>
            <a:r>
              <a:rPr lang="nb-NO" sz="1200" err="1">
                <a:solidFill>
                  <a:srgbClr val="0D0D0D"/>
                </a:solidFill>
                <a:latin typeface="Roboto"/>
                <a:ea typeface="Roboto"/>
                <a:cs typeface="Roboto"/>
              </a:rPr>
              <a:t>Early</a:t>
            </a:r>
            <a:r>
              <a:rPr lang="nb-NO" sz="1200">
                <a:solidFill>
                  <a:srgbClr val="0D0D0D"/>
                </a:solidFill>
                <a:latin typeface="Roboto"/>
                <a:ea typeface="Roboto"/>
                <a:cs typeface="Roboto"/>
              </a:rPr>
              <a:t> </a:t>
            </a:r>
            <a:r>
              <a:rPr lang="nb-NO" sz="1200" err="1">
                <a:solidFill>
                  <a:srgbClr val="0D0D0D"/>
                </a:solidFill>
                <a:latin typeface="Roboto"/>
                <a:ea typeface="Roboto"/>
                <a:cs typeface="Roboto"/>
              </a:rPr>
              <a:t>skin</a:t>
            </a:r>
            <a:r>
              <a:rPr lang="nb-NO" sz="1200">
                <a:solidFill>
                  <a:srgbClr val="0D0D0D"/>
                </a:solidFill>
                <a:latin typeface="Roboto"/>
                <a:ea typeface="Roboto"/>
                <a:cs typeface="Roboto"/>
              </a:rPr>
              <a:t>-to-</a:t>
            </a:r>
            <a:r>
              <a:rPr lang="nb-NO" sz="1200" err="1">
                <a:solidFill>
                  <a:srgbClr val="0D0D0D"/>
                </a:solidFill>
                <a:latin typeface="Roboto"/>
                <a:ea typeface="Roboto"/>
                <a:cs typeface="Roboto"/>
              </a:rPr>
              <a:t>skin</a:t>
            </a:r>
            <a:r>
              <a:rPr lang="nb-NO" sz="1200">
                <a:solidFill>
                  <a:srgbClr val="0D0D0D"/>
                </a:solidFill>
                <a:latin typeface="Roboto"/>
                <a:ea typeface="Roboto"/>
                <a:cs typeface="Roboto"/>
              </a:rPr>
              <a:t> </a:t>
            </a:r>
            <a:r>
              <a:rPr lang="nb-NO" sz="1200" err="1">
                <a:solidFill>
                  <a:srgbClr val="0D0D0D"/>
                </a:solidFill>
                <a:latin typeface="Roboto"/>
                <a:ea typeface="Roboto"/>
                <a:cs typeface="Roboto"/>
              </a:rPr>
              <a:t>contact</a:t>
            </a:r>
            <a:r>
              <a:rPr lang="nb-NO" sz="1200">
                <a:solidFill>
                  <a:srgbClr val="0D0D0D"/>
                </a:solidFill>
                <a:latin typeface="Roboto"/>
                <a:ea typeface="Roboto"/>
                <a:cs typeface="Roboto"/>
              </a:rPr>
              <a:t> for </a:t>
            </a:r>
            <a:r>
              <a:rPr lang="nb-NO" sz="1200" err="1">
                <a:solidFill>
                  <a:srgbClr val="0D0D0D"/>
                </a:solidFill>
                <a:latin typeface="Roboto"/>
                <a:ea typeface="Roboto"/>
                <a:cs typeface="Roboto"/>
              </a:rPr>
              <a:t>mothers</a:t>
            </a:r>
            <a:r>
              <a:rPr lang="nb-NO" sz="1200">
                <a:solidFill>
                  <a:srgbClr val="0D0D0D"/>
                </a:solidFill>
                <a:latin typeface="Roboto"/>
                <a:ea typeface="Roboto"/>
                <a:cs typeface="Roboto"/>
              </a:rPr>
              <a:t> and </a:t>
            </a:r>
            <a:r>
              <a:rPr lang="nb-NO" sz="1200" err="1">
                <a:solidFill>
                  <a:srgbClr val="0D0D0D"/>
                </a:solidFill>
                <a:latin typeface="Roboto"/>
                <a:ea typeface="Roboto"/>
                <a:cs typeface="Roboto"/>
              </a:rPr>
              <a:t>their</a:t>
            </a:r>
            <a:r>
              <a:rPr lang="nb-NO" sz="1200">
                <a:solidFill>
                  <a:srgbClr val="0D0D0D"/>
                </a:solidFill>
                <a:latin typeface="Roboto"/>
                <a:ea typeface="Roboto"/>
                <a:cs typeface="Roboto"/>
              </a:rPr>
              <a:t> </a:t>
            </a:r>
            <a:r>
              <a:rPr lang="nb-NO" sz="1200" err="1">
                <a:solidFill>
                  <a:srgbClr val="0D0D0D"/>
                </a:solidFill>
                <a:latin typeface="Roboto"/>
                <a:ea typeface="Roboto"/>
                <a:cs typeface="Roboto"/>
              </a:rPr>
              <a:t>healthy</a:t>
            </a:r>
            <a:r>
              <a:rPr lang="nb-NO" sz="1200">
                <a:solidFill>
                  <a:srgbClr val="0D0D0D"/>
                </a:solidFill>
                <a:latin typeface="Roboto"/>
                <a:ea typeface="Roboto"/>
                <a:cs typeface="Roboto"/>
              </a:rPr>
              <a:t> </a:t>
            </a:r>
            <a:r>
              <a:rPr lang="nb-NO" sz="1200" err="1">
                <a:solidFill>
                  <a:srgbClr val="0D0D0D"/>
                </a:solidFill>
                <a:latin typeface="Roboto"/>
                <a:ea typeface="Roboto"/>
                <a:cs typeface="Roboto"/>
              </a:rPr>
              <a:t>newborn</a:t>
            </a:r>
            <a:r>
              <a:rPr lang="nb-NO" sz="1200">
                <a:solidFill>
                  <a:srgbClr val="0D0D0D"/>
                </a:solidFill>
                <a:latin typeface="Roboto"/>
                <a:ea typeface="Roboto"/>
                <a:cs typeface="Roboto"/>
              </a:rPr>
              <a:t> </a:t>
            </a:r>
            <a:r>
              <a:rPr lang="nb-NO" sz="1200" err="1">
                <a:solidFill>
                  <a:srgbClr val="0D0D0D"/>
                </a:solidFill>
                <a:latin typeface="Roboto"/>
                <a:ea typeface="Roboto"/>
                <a:cs typeface="Roboto"/>
              </a:rPr>
              <a:t>nfants</a:t>
            </a:r>
            <a:r>
              <a:rPr lang="nb-NO" sz="1200">
                <a:solidFill>
                  <a:srgbClr val="0D0D0D"/>
                </a:solidFill>
                <a:latin typeface="Roboto"/>
                <a:ea typeface="Roboto"/>
                <a:cs typeface="Roboto"/>
              </a:rPr>
              <a:t>. </a:t>
            </a:r>
            <a:r>
              <a:rPr lang="nb-NO" sz="1200" err="1">
                <a:solidFill>
                  <a:srgbClr val="0D0D0D"/>
                </a:solidFill>
                <a:latin typeface="Roboto"/>
                <a:ea typeface="Roboto"/>
                <a:cs typeface="Roboto"/>
              </a:rPr>
              <a:t>Cochrane</a:t>
            </a:r>
            <a:r>
              <a:rPr lang="nb-NO" sz="1200">
                <a:solidFill>
                  <a:srgbClr val="0D0D0D"/>
                </a:solidFill>
                <a:latin typeface="Roboto"/>
                <a:ea typeface="Roboto"/>
                <a:cs typeface="Roboto"/>
              </a:rPr>
              <a:t> Database </a:t>
            </a:r>
            <a:r>
              <a:rPr lang="nb-NO" sz="1200" err="1">
                <a:solidFill>
                  <a:srgbClr val="0D0D0D"/>
                </a:solidFill>
                <a:latin typeface="Roboto"/>
                <a:ea typeface="Roboto"/>
                <a:cs typeface="Roboto"/>
              </a:rPr>
              <a:t>of</a:t>
            </a:r>
            <a:r>
              <a:rPr lang="nb-NO" sz="1200">
                <a:solidFill>
                  <a:srgbClr val="0D0D0D"/>
                </a:solidFill>
                <a:latin typeface="Roboto"/>
                <a:ea typeface="Roboto"/>
                <a:cs typeface="Roboto"/>
              </a:rPr>
              <a:t> </a:t>
            </a:r>
            <a:r>
              <a:rPr lang="nb-NO" sz="1200" err="1">
                <a:solidFill>
                  <a:srgbClr val="0D0D0D"/>
                </a:solidFill>
                <a:latin typeface="Roboto"/>
                <a:ea typeface="Roboto"/>
                <a:cs typeface="Roboto"/>
              </a:rPr>
              <a:t>Systematic</a:t>
            </a:r>
            <a:r>
              <a:rPr lang="nb-NO" sz="1200">
                <a:solidFill>
                  <a:srgbClr val="0D0D0D"/>
                </a:solidFill>
                <a:latin typeface="Roboto"/>
                <a:ea typeface="Roboto"/>
                <a:cs typeface="Roboto"/>
              </a:rPr>
              <a:t> </a:t>
            </a:r>
            <a:r>
              <a:rPr lang="nb-NO" sz="1200" err="1">
                <a:solidFill>
                  <a:srgbClr val="0D0D0D"/>
                </a:solidFill>
                <a:latin typeface="Roboto"/>
                <a:ea typeface="Roboto"/>
                <a:cs typeface="Roboto"/>
              </a:rPr>
              <a:t>Reviews</a:t>
            </a:r>
            <a:r>
              <a:rPr lang="nb-NO" sz="1200">
                <a:solidFill>
                  <a:srgbClr val="0D0D0D"/>
                </a:solidFill>
                <a:latin typeface="Roboto"/>
                <a:ea typeface="Roboto"/>
                <a:cs typeface="Roboto"/>
              </a:rPr>
              <a:t>. </a:t>
            </a:r>
            <a:r>
              <a:rPr lang="nb-NO" sz="1200">
                <a:latin typeface="Roboto"/>
                <a:ea typeface="Roboto"/>
                <a:cs typeface="Roboto"/>
                <a:hlinkClick r:id="rId7"/>
              </a:rPr>
              <a:t>https://doi.org//10.1002/14651858.CD003519.pub4</a:t>
            </a:r>
            <a:endParaRPr lang="nb-NO">
              <a:latin typeface="Roboto"/>
              <a:ea typeface="Roboto"/>
              <a:cs typeface="Roboto"/>
            </a:endParaRPr>
          </a:p>
          <a:p>
            <a:pPr>
              <a:buNone/>
            </a:pPr>
            <a:r>
              <a:rPr lang="nb-NO" sz="1200" err="1">
                <a:solidFill>
                  <a:srgbClr val="0D0D0D"/>
                </a:solidFill>
                <a:latin typeface="Roboto"/>
                <a:ea typeface="Roboto"/>
                <a:cs typeface="Roboto"/>
              </a:rPr>
              <a:t>Sundhedsstyrelsen</a:t>
            </a:r>
            <a:r>
              <a:rPr lang="nb-NO" sz="1200">
                <a:solidFill>
                  <a:srgbClr val="0D0D0D"/>
                </a:solidFill>
                <a:latin typeface="Roboto"/>
                <a:ea typeface="Roboto"/>
                <a:cs typeface="Roboto"/>
              </a:rPr>
              <a:t>. (2021). Amning – en </a:t>
            </a:r>
            <a:r>
              <a:rPr lang="nb-NO" sz="1200" err="1">
                <a:solidFill>
                  <a:srgbClr val="0D0D0D"/>
                </a:solidFill>
                <a:latin typeface="Roboto"/>
                <a:ea typeface="Roboto"/>
                <a:cs typeface="Roboto"/>
              </a:rPr>
              <a:t>håndbog</a:t>
            </a:r>
            <a:r>
              <a:rPr lang="nb-NO" sz="1200">
                <a:solidFill>
                  <a:srgbClr val="0D0D0D"/>
                </a:solidFill>
                <a:latin typeface="Roboto"/>
                <a:ea typeface="Roboto"/>
                <a:cs typeface="Roboto"/>
              </a:rPr>
              <a:t> for </a:t>
            </a:r>
            <a:r>
              <a:rPr lang="nb-NO" sz="1200" err="1">
                <a:solidFill>
                  <a:srgbClr val="0D0D0D"/>
                </a:solidFill>
                <a:latin typeface="Roboto"/>
                <a:ea typeface="Roboto"/>
                <a:cs typeface="Roboto"/>
              </a:rPr>
              <a:t>sundhedspersonal</a:t>
            </a:r>
            <a:r>
              <a:rPr lang="nb-NO" sz="1200">
                <a:solidFill>
                  <a:srgbClr val="0D0D0D"/>
                </a:solidFill>
                <a:latin typeface="Roboto"/>
                <a:ea typeface="Roboto"/>
                <a:cs typeface="Roboto"/>
              </a:rPr>
              <a:t>. Danmark: </a:t>
            </a:r>
            <a:r>
              <a:rPr lang="nb-NO" sz="1200" err="1">
                <a:solidFill>
                  <a:srgbClr val="0D0D0D"/>
                </a:solidFill>
                <a:latin typeface="Roboto"/>
                <a:ea typeface="Roboto"/>
                <a:cs typeface="Roboto"/>
              </a:rPr>
              <a:t>Sundhedsstyrelsen</a:t>
            </a:r>
            <a:r>
              <a:rPr lang="nb-NO" sz="1200">
                <a:solidFill>
                  <a:srgbClr val="0D0D0D"/>
                </a:solidFill>
                <a:latin typeface="Roboto"/>
                <a:ea typeface="Roboto"/>
                <a:cs typeface="Roboto"/>
              </a:rPr>
              <a:t>. Hentet fra </a:t>
            </a:r>
            <a:r>
              <a:rPr lang="nb-NO" sz="1200">
                <a:latin typeface="Roboto"/>
                <a:ea typeface="Roboto"/>
                <a:cs typeface="Roboto"/>
                <a:hlinkClick r:id="rId8"/>
              </a:rPr>
              <a:t>https://www.sst.dk/-/media/Udgivelser/2018/Amning-h%C3%A5ndbog-for-sundhedspersonale.ashx</a:t>
            </a:r>
            <a:endParaRPr lang="nb-NO">
              <a:latin typeface="Roboto"/>
              <a:ea typeface="Roboto"/>
              <a:cs typeface="Roboto"/>
            </a:endParaRPr>
          </a:p>
          <a:p>
            <a:pPr>
              <a:buNone/>
            </a:pPr>
            <a:r>
              <a:rPr lang="nb-NO" sz="1200" err="1">
                <a:solidFill>
                  <a:srgbClr val="0D0D0D"/>
                </a:solidFill>
                <a:latin typeface="Roboto"/>
                <a:ea typeface="Roboto"/>
                <a:cs typeface="Roboto"/>
              </a:rPr>
              <a:t>Victora</a:t>
            </a:r>
            <a:r>
              <a:rPr lang="nb-NO" sz="1200">
                <a:solidFill>
                  <a:srgbClr val="0D0D0D"/>
                </a:solidFill>
                <a:latin typeface="Roboto"/>
                <a:ea typeface="Roboto"/>
                <a:cs typeface="Roboto"/>
              </a:rPr>
              <a:t>, C., et al. (2016). </a:t>
            </a:r>
            <a:r>
              <a:rPr lang="nb-NO" sz="1200" err="1">
                <a:solidFill>
                  <a:srgbClr val="0D0D0D"/>
                </a:solidFill>
                <a:latin typeface="Roboto"/>
                <a:ea typeface="Roboto"/>
                <a:cs typeface="Roboto"/>
              </a:rPr>
              <a:t>Breastfeeding</a:t>
            </a:r>
            <a:r>
              <a:rPr lang="nb-NO" sz="1200">
                <a:solidFill>
                  <a:srgbClr val="0D0D0D"/>
                </a:solidFill>
                <a:latin typeface="Roboto"/>
                <a:ea typeface="Roboto"/>
                <a:cs typeface="Roboto"/>
              </a:rPr>
              <a:t> in </a:t>
            </a:r>
            <a:r>
              <a:rPr lang="nb-NO" sz="1200" err="1">
                <a:solidFill>
                  <a:srgbClr val="0D0D0D"/>
                </a:solidFill>
                <a:latin typeface="Roboto"/>
                <a:ea typeface="Roboto"/>
                <a:cs typeface="Roboto"/>
              </a:rPr>
              <a:t>the</a:t>
            </a:r>
            <a:r>
              <a:rPr lang="nb-NO" sz="1200">
                <a:solidFill>
                  <a:srgbClr val="0D0D0D"/>
                </a:solidFill>
                <a:latin typeface="Roboto"/>
                <a:ea typeface="Roboto"/>
                <a:cs typeface="Roboto"/>
              </a:rPr>
              <a:t> 21st </a:t>
            </a:r>
            <a:r>
              <a:rPr lang="nb-NO" sz="1200" err="1">
                <a:solidFill>
                  <a:srgbClr val="0D0D0D"/>
                </a:solidFill>
                <a:latin typeface="Roboto"/>
                <a:ea typeface="Roboto"/>
                <a:cs typeface="Roboto"/>
              </a:rPr>
              <a:t>century</a:t>
            </a:r>
            <a:r>
              <a:rPr lang="nb-NO" sz="1200">
                <a:solidFill>
                  <a:srgbClr val="0D0D0D"/>
                </a:solidFill>
                <a:latin typeface="Roboto"/>
                <a:ea typeface="Roboto"/>
                <a:cs typeface="Roboto"/>
              </a:rPr>
              <a:t>: </a:t>
            </a:r>
            <a:r>
              <a:rPr lang="nb-NO" sz="1200" err="1">
                <a:solidFill>
                  <a:srgbClr val="0D0D0D"/>
                </a:solidFill>
                <a:latin typeface="Roboto"/>
                <a:ea typeface="Roboto"/>
                <a:cs typeface="Roboto"/>
              </a:rPr>
              <a:t>Epidemiology</a:t>
            </a:r>
            <a:r>
              <a:rPr lang="nb-NO" sz="1200">
                <a:solidFill>
                  <a:srgbClr val="0D0D0D"/>
                </a:solidFill>
                <a:latin typeface="Roboto"/>
                <a:ea typeface="Roboto"/>
                <a:cs typeface="Roboto"/>
              </a:rPr>
              <a:t>, </a:t>
            </a:r>
            <a:r>
              <a:rPr lang="nb-NO" sz="1200" err="1">
                <a:solidFill>
                  <a:srgbClr val="0D0D0D"/>
                </a:solidFill>
                <a:latin typeface="Roboto"/>
                <a:ea typeface="Roboto"/>
                <a:cs typeface="Roboto"/>
              </a:rPr>
              <a:t>mechanisms</a:t>
            </a:r>
            <a:r>
              <a:rPr lang="nb-NO" sz="1200">
                <a:solidFill>
                  <a:srgbClr val="0D0D0D"/>
                </a:solidFill>
                <a:latin typeface="Roboto"/>
                <a:ea typeface="Roboto"/>
                <a:cs typeface="Roboto"/>
              </a:rPr>
              <a:t>, and </a:t>
            </a:r>
            <a:r>
              <a:rPr lang="nb-NO" sz="1200" err="1">
                <a:solidFill>
                  <a:srgbClr val="0D0D0D"/>
                </a:solidFill>
                <a:latin typeface="Roboto"/>
                <a:ea typeface="Roboto"/>
                <a:cs typeface="Roboto"/>
              </a:rPr>
              <a:t>lifelong</a:t>
            </a:r>
            <a:r>
              <a:rPr lang="nb-NO" sz="1200">
                <a:solidFill>
                  <a:srgbClr val="0D0D0D"/>
                </a:solidFill>
                <a:latin typeface="Roboto"/>
                <a:ea typeface="Roboto"/>
                <a:cs typeface="Roboto"/>
              </a:rPr>
              <a:t> </a:t>
            </a:r>
            <a:r>
              <a:rPr lang="nb-NO" sz="1200" err="1">
                <a:solidFill>
                  <a:srgbClr val="0D0D0D"/>
                </a:solidFill>
                <a:latin typeface="Roboto"/>
                <a:ea typeface="Roboto"/>
                <a:cs typeface="Roboto"/>
              </a:rPr>
              <a:t>effect</a:t>
            </a:r>
            <a:r>
              <a:rPr lang="nb-NO" sz="1200">
                <a:solidFill>
                  <a:srgbClr val="0D0D0D"/>
                </a:solidFill>
                <a:latin typeface="Roboto"/>
                <a:ea typeface="Roboto"/>
                <a:cs typeface="Roboto"/>
              </a:rPr>
              <a:t>. The </a:t>
            </a:r>
            <a:r>
              <a:rPr lang="nb-NO" sz="1200" err="1">
                <a:solidFill>
                  <a:srgbClr val="0D0D0D"/>
                </a:solidFill>
                <a:latin typeface="Roboto"/>
                <a:ea typeface="Roboto"/>
                <a:cs typeface="Roboto"/>
              </a:rPr>
              <a:t>Lancet</a:t>
            </a:r>
            <a:r>
              <a:rPr lang="nb-NO" sz="1200">
                <a:solidFill>
                  <a:srgbClr val="0D0D0D"/>
                </a:solidFill>
                <a:latin typeface="Roboto"/>
                <a:ea typeface="Roboto"/>
                <a:cs typeface="Roboto"/>
              </a:rPr>
              <a:t>, 387, 475-490. </a:t>
            </a:r>
            <a:r>
              <a:rPr lang="nb-NO" sz="1200">
                <a:latin typeface="Roboto"/>
                <a:ea typeface="Roboto"/>
                <a:cs typeface="Roboto"/>
                <a:hlinkClick r:id="rId9"/>
              </a:rPr>
              <a:t>https://pubmed.ncbi.nlm.nih.gov/26869575/</a:t>
            </a:r>
            <a:endParaRPr lang="nb-NO">
              <a:latin typeface="Roboto"/>
              <a:ea typeface="Roboto"/>
              <a:cs typeface="Roboto"/>
            </a:endParaRPr>
          </a:p>
          <a:p>
            <a:pPr>
              <a:buNone/>
            </a:pPr>
            <a:r>
              <a:rPr lang="nb-NO" sz="1200" err="1">
                <a:solidFill>
                  <a:srgbClr val="0D0D0D"/>
                </a:solidFill>
                <a:latin typeface="Roboto"/>
                <a:ea typeface="Roboto"/>
                <a:cs typeface="Roboto"/>
              </a:rPr>
              <a:t>Wambach</a:t>
            </a:r>
            <a:r>
              <a:rPr lang="nb-NO" sz="1200">
                <a:solidFill>
                  <a:srgbClr val="0D0D0D"/>
                </a:solidFill>
                <a:latin typeface="Roboto"/>
                <a:ea typeface="Roboto"/>
                <a:cs typeface="Roboto"/>
              </a:rPr>
              <a:t>, K., &amp; Spencer, B. (2021). </a:t>
            </a:r>
            <a:r>
              <a:rPr lang="nb-NO" sz="1200" err="1">
                <a:solidFill>
                  <a:srgbClr val="0D0D0D"/>
                </a:solidFill>
                <a:latin typeface="Roboto"/>
                <a:ea typeface="Roboto"/>
                <a:cs typeface="Roboto"/>
              </a:rPr>
              <a:t>Breastfeeding</a:t>
            </a:r>
            <a:r>
              <a:rPr lang="nb-NO" sz="1200">
                <a:solidFill>
                  <a:srgbClr val="0D0D0D"/>
                </a:solidFill>
                <a:latin typeface="Roboto"/>
                <a:ea typeface="Roboto"/>
                <a:cs typeface="Roboto"/>
              </a:rPr>
              <a:t> and human </a:t>
            </a:r>
            <a:r>
              <a:rPr lang="nb-NO" sz="1200" err="1">
                <a:solidFill>
                  <a:srgbClr val="0D0D0D"/>
                </a:solidFill>
                <a:latin typeface="Roboto"/>
                <a:ea typeface="Roboto"/>
                <a:cs typeface="Roboto"/>
              </a:rPr>
              <a:t>lactation</a:t>
            </a:r>
            <a:r>
              <a:rPr lang="nb-NO" sz="1200">
                <a:solidFill>
                  <a:srgbClr val="0D0D0D"/>
                </a:solidFill>
                <a:latin typeface="Roboto"/>
                <a:ea typeface="Roboto"/>
                <a:cs typeface="Roboto"/>
              </a:rPr>
              <a:t>. Burlington, Massachusetts: Jones &amp; Bartlett Learning.</a:t>
            </a:r>
            <a:endParaRPr lang="nb-NO">
              <a:latin typeface="Roboto"/>
              <a:ea typeface="Roboto"/>
              <a:cs typeface="Roboto"/>
            </a:endParaRPr>
          </a:p>
          <a:p>
            <a:pPr>
              <a:buNone/>
            </a:pPr>
            <a:r>
              <a:rPr lang="nb-NO" sz="1200">
                <a:solidFill>
                  <a:srgbClr val="0D0D0D"/>
                </a:solidFill>
                <a:latin typeface="Roboto"/>
                <a:ea typeface="Roboto"/>
                <a:cs typeface="Roboto"/>
              </a:rPr>
              <a:t>World Health Organization. (2024). </a:t>
            </a:r>
            <a:r>
              <a:rPr lang="nb-NO" sz="1200" err="1">
                <a:solidFill>
                  <a:srgbClr val="0D0D0D"/>
                </a:solidFill>
                <a:latin typeface="Roboto"/>
                <a:ea typeface="Roboto"/>
                <a:cs typeface="Roboto"/>
              </a:rPr>
              <a:t>Breastfeeding</a:t>
            </a:r>
            <a:r>
              <a:rPr lang="nb-NO" sz="1200">
                <a:solidFill>
                  <a:srgbClr val="0D0D0D"/>
                </a:solidFill>
                <a:latin typeface="Roboto"/>
                <a:ea typeface="Roboto"/>
                <a:cs typeface="Roboto"/>
              </a:rPr>
              <a:t> - </a:t>
            </a:r>
            <a:r>
              <a:rPr lang="nb-NO" sz="1200" err="1">
                <a:solidFill>
                  <a:srgbClr val="0D0D0D"/>
                </a:solidFill>
                <a:latin typeface="Roboto"/>
                <a:ea typeface="Roboto"/>
                <a:cs typeface="Roboto"/>
              </a:rPr>
              <a:t>recommendations</a:t>
            </a:r>
            <a:r>
              <a:rPr lang="nb-NO" sz="1200">
                <a:solidFill>
                  <a:srgbClr val="0D0D0D"/>
                </a:solidFill>
                <a:latin typeface="Roboto"/>
                <a:ea typeface="Roboto"/>
                <a:cs typeface="Roboto"/>
              </a:rPr>
              <a:t>. Hentet fra </a:t>
            </a:r>
            <a:r>
              <a:rPr lang="nb-NO" sz="1200">
                <a:latin typeface="Roboto"/>
                <a:ea typeface="Roboto"/>
                <a:cs typeface="Roboto"/>
                <a:hlinkClick r:id="rId10"/>
              </a:rPr>
              <a:t>https://www.who.int/health-topics/breastfeeding#tab=tab_2</a:t>
            </a:r>
            <a:endParaRPr lang="nb-NO">
              <a:latin typeface="Roboto"/>
              <a:ea typeface="Roboto"/>
              <a:cs typeface="Roboto"/>
            </a:endParaRPr>
          </a:p>
          <a:p>
            <a:pPr>
              <a:buNone/>
            </a:pPr>
            <a:r>
              <a:rPr lang="nb-NO" sz="1200">
                <a:solidFill>
                  <a:srgbClr val="0D0D0D"/>
                </a:solidFill>
                <a:latin typeface="Roboto"/>
                <a:ea typeface="Roboto"/>
                <a:cs typeface="Roboto"/>
              </a:rPr>
              <a:t>World Health Organization &amp; United Nations </a:t>
            </a:r>
            <a:r>
              <a:rPr lang="nb-NO" sz="1200" err="1">
                <a:solidFill>
                  <a:srgbClr val="0D0D0D"/>
                </a:solidFill>
                <a:latin typeface="Roboto"/>
                <a:ea typeface="Roboto"/>
                <a:cs typeface="Roboto"/>
              </a:rPr>
              <a:t>Children's</a:t>
            </a:r>
            <a:r>
              <a:rPr lang="nb-NO" sz="1200">
                <a:solidFill>
                  <a:srgbClr val="0D0D0D"/>
                </a:solidFill>
                <a:latin typeface="Roboto"/>
                <a:ea typeface="Roboto"/>
                <a:cs typeface="Roboto"/>
              </a:rPr>
              <a:t> Fund. (2018). </a:t>
            </a:r>
            <a:r>
              <a:rPr lang="nb-NO" sz="1200" err="1">
                <a:solidFill>
                  <a:srgbClr val="0D0D0D"/>
                </a:solidFill>
                <a:latin typeface="Roboto"/>
                <a:ea typeface="Roboto"/>
                <a:cs typeface="Roboto"/>
              </a:rPr>
              <a:t>Implementation</a:t>
            </a:r>
            <a:r>
              <a:rPr lang="nb-NO" sz="1200">
                <a:solidFill>
                  <a:srgbClr val="0D0D0D"/>
                </a:solidFill>
                <a:latin typeface="Roboto"/>
                <a:ea typeface="Roboto"/>
                <a:cs typeface="Roboto"/>
              </a:rPr>
              <a:t> </a:t>
            </a:r>
            <a:r>
              <a:rPr lang="nb-NO" sz="1200" err="1">
                <a:solidFill>
                  <a:srgbClr val="0D0D0D"/>
                </a:solidFill>
                <a:latin typeface="Roboto"/>
                <a:ea typeface="Roboto"/>
                <a:cs typeface="Roboto"/>
              </a:rPr>
              <a:t>guidance</a:t>
            </a:r>
            <a:r>
              <a:rPr lang="nb-NO" sz="1200">
                <a:solidFill>
                  <a:srgbClr val="0D0D0D"/>
                </a:solidFill>
                <a:latin typeface="Roboto"/>
                <a:ea typeface="Roboto"/>
                <a:cs typeface="Roboto"/>
              </a:rPr>
              <a:t>: </a:t>
            </a:r>
            <a:r>
              <a:rPr lang="nb-NO" sz="1200" err="1">
                <a:solidFill>
                  <a:srgbClr val="0D0D0D"/>
                </a:solidFill>
                <a:latin typeface="Roboto"/>
                <a:ea typeface="Roboto"/>
                <a:cs typeface="Roboto"/>
              </a:rPr>
              <a:t>protecting</a:t>
            </a:r>
            <a:r>
              <a:rPr lang="nb-NO" sz="1200">
                <a:solidFill>
                  <a:srgbClr val="0D0D0D"/>
                </a:solidFill>
                <a:latin typeface="Roboto"/>
                <a:ea typeface="Roboto"/>
                <a:cs typeface="Roboto"/>
              </a:rPr>
              <a:t>, </a:t>
            </a:r>
            <a:r>
              <a:rPr lang="nb-NO" sz="1200" err="1">
                <a:solidFill>
                  <a:srgbClr val="0D0D0D"/>
                </a:solidFill>
                <a:latin typeface="Roboto"/>
                <a:ea typeface="Roboto"/>
                <a:cs typeface="Roboto"/>
              </a:rPr>
              <a:t>promoting</a:t>
            </a:r>
            <a:r>
              <a:rPr lang="nb-NO" sz="1200">
                <a:solidFill>
                  <a:srgbClr val="0D0D0D"/>
                </a:solidFill>
                <a:latin typeface="Roboto"/>
                <a:ea typeface="Roboto"/>
                <a:cs typeface="Roboto"/>
              </a:rPr>
              <a:t> and </a:t>
            </a:r>
            <a:r>
              <a:rPr lang="nb-NO" sz="1200" err="1">
                <a:solidFill>
                  <a:srgbClr val="0D0D0D"/>
                </a:solidFill>
                <a:latin typeface="Roboto"/>
                <a:ea typeface="Roboto"/>
                <a:cs typeface="Roboto"/>
              </a:rPr>
              <a:t>supporting</a:t>
            </a:r>
            <a:r>
              <a:rPr lang="nb-NO" sz="1200">
                <a:solidFill>
                  <a:srgbClr val="0D0D0D"/>
                </a:solidFill>
                <a:latin typeface="Roboto"/>
                <a:ea typeface="Roboto"/>
                <a:cs typeface="Roboto"/>
              </a:rPr>
              <a:t> </a:t>
            </a:r>
            <a:r>
              <a:rPr lang="nb-NO" sz="1200" err="1">
                <a:solidFill>
                  <a:srgbClr val="0D0D0D"/>
                </a:solidFill>
                <a:latin typeface="Roboto"/>
                <a:ea typeface="Roboto"/>
                <a:cs typeface="Roboto"/>
              </a:rPr>
              <a:t>breastfeeding</a:t>
            </a:r>
            <a:r>
              <a:rPr lang="nb-NO" sz="1200">
                <a:solidFill>
                  <a:srgbClr val="0D0D0D"/>
                </a:solidFill>
                <a:latin typeface="Roboto"/>
                <a:ea typeface="Roboto"/>
                <a:cs typeface="Roboto"/>
              </a:rPr>
              <a:t> in </a:t>
            </a:r>
            <a:r>
              <a:rPr lang="nb-NO" sz="1200" err="1">
                <a:solidFill>
                  <a:srgbClr val="0D0D0D"/>
                </a:solidFill>
                <a:latin typeface="Roboto"/>
                <a:ea typeface="Roboto"/>
                <a:cs typeface="Roboto"/>
              </a:rPr>
              <a:t>facilities</a:t>
            </a:r>
            <a:r>
              <a:rPr lang="nb-NO" sz="1200">
                <a:solidFill>
                  <a:srgbClr val="0D0D0D"/>
                </a:solidFill>
                <a:latin typeface="Roboto"/>
                <a:ea typeface="Roboto"/>
                <a:cs typeface="Roboto"/>
              </a:rPr>
              <a:t> providing </a:t>
            </a:r>
            <a:r>
              <a:rPr lang="nb-NO" sz="1200" err="1">
                <a:solidFill>
                  <a:srgbClr val="0D0D0D"/>
                </a:solidFill>
                <a:latin typeface="Roboto"/>
                <a:ea typeface="Roboto"/>
                <a:cs typeface="Roboto"/>
              </a:rPr>
              <a:t>maternity</a:t>
            </a:r>
            <a:r>
              <a:rPr lang="nb-NO" sz="1200">
                <a:solidFill>
                  <a:srgbClr val="0D0D0D"/>
                </a:solidFill>
                <a:latin typeface="Roboto"/>
                <a:ea typeface="Roboto"/>
                <a:cs typeface="Roboto"/>
              </a:rPr>
              <a:t> and </a:t>
            </a:r>
            <a:r>
              <a:rPr lang="nb-NO" sz="1200" err="1">
                <a:solidFill>
                  <a:srgbClr val="0D0D0D"/>
                </a:solidFill>
                <a:latin typeface="Roboto"/>
                <a:ea typeface="Roboto"/>
                <a:cs typeface="Roboto"/>
              </a:rPr>
              <a:t>newborn</a:t>
            </a:r>
            <a:r>
              <a:rPr lang="nb-NO" sz="1200">
                <a:solidFill>
                  <a:srgbClr val="0D0D0D"/>
                </a:solidFill>
                <a:latin typeface="Roboto"/>
                <a:ea typeface="Roboto"/>
                <a:cs typeface="Roboto"/>
              </a:rPr>
              <a:t> services: </a:t>
            </a:r>
            <a:r>
              <a:rPr lang="nb-NO" sz="1200" err="1">
                <a:solidFill>
                  <a:srgbClr val="0D0D0D"/>
                </a:solidFill>
                <a:latin typeface="Roboto"/>
                <a:ea typeface="Roboto"/>
                <a:cs typeface="Roboto"/>
              </a:rPr>
              <a:t>the</a:t>
            </a:r>
            <a:r>
              <a:rPr lang="nb-NO" sz="1200">
                <a:solidFill>
                  <a:srgbClr val="0D0D0D"/>
                </a:solidFill>
                <a:latin typeface="Roboto"/>
                <a:ea typeface="Roboto"/>
                <a:cs typeface="Roboto"/>
              </a:rPr>
              <a:t> </a:t>
            </a:r>
            <a:r>
              <a:rPr lang="nb-NO" sz="1200" err="1">
                <a:solidFill>
                  <a:srgbClr val="0D0D0D"/>
                </a:solidFill>
                <a:latin typeface="Roboto"/>
                <a:ea typeface="Roboto"/>
                <a:cs typeface="Roboto"/>
              </a:rPr>
              <a:t>revised</a:t>
            </a:r>
            <a:r>
              <a:rPr lang="nb-NO" sz="1200">
                <a:solidFill>
                  <a:srgbClr val="0D0D0D"/>
                </a:solidFill>
                <a:latin typeface="Roboto"/>
                <a:ea typeface="Roboto"/>
                <a:cs typeface="Roboto"/>
              </a:rPr>
              <a:t> baby-</a:t>
            </a:r>
            <a:r>
              <a:rPr lang="nb-NO" sz="1200" err="1">
                <a:solidFill>
                  <a:srgbClr val="0D0D0D"/>
                </a:solidFill>
                <a:latin typeface="Roboto"/>
                <a:ea typeface="Roboto"/>
                <a:cs typeface="Roboto"/>
              </a:rPr>
              <a:t>friendly</a:t>
            </a:r>
            <a:r>
              <a:rPr lang="nb-NO" sz="1200">
                <a:solidFill>
                  <a:srgbClr val="0D0D0D"/>
                </a:solidFill>
                <a:latin typeface="Roboto"/>
                <a:ea typeface="Roboto"/>
                <a:cs typeface="Roboto"/>
              </a:rPr>
              <a:t> hospital </a:t>
            </a:r>
            <a:r>
              <a:rPr lang="nb-NO" sz="1200" err="1">
                <a:solidFill>
                  <a:srgbClr val="0D0D0D"/>
                </a:solidFill>
                <a:latin typeface="Roboto"/>
                <a:ea typeface="Roboto"/>
                <a:cs typeface="Roboto"/>
              </a:rPr>
              <a:t>initiative</a:t>
            </a:r>
            <a:r>
              <a:rPr lang="nb-NO" sz="1200">
                <a:solidFill>
                  <a:srgbClr val="0D0D0D"/>
                </a:solidFill>
                <a:latin typeface="Roboto"/>
                <a:ea typeface="Roboto"/>
                <a:cs typeface="Roboto"/>
              </a:rPr>
              <a:t>. </a:t>
            </a:r>
            <a:r>
              <a:rPr lang="nb-NO" sz="1200" err="1">
                <a:solidFill>
                  <a:srgbClr val="0D0D0D"/>
                </a:solidFill>
                <a:latin typeface="Roboto"/>
                <a:ea typeface="Roboto"/>
                <a:cs typeface="Roboto"/>
              </a:rPr>
              <a:t>Geneva</a:t>
            </a:r>
            <a:r>
              <a:rPr lang="nb-NO" sz="1200">
                <a:solidFill>
                  <a:srgbClr val="0D0D0D"/>
                </a:solidFill>
                <a:latin typeface="Roboto"/>
                <a:ea typeface="Roboto"/>
                <a:cs typeface="Roboto"/>
              </a:rPr>
              <a:t>: World Health Organization. </a:t>
            </a:r>
            <a:r>
              <a:rPr lang="nb-NO" sz="1200">
                <a:latin typeface="Roboto"/>
                <a:ea typeface="Roboto"/>
                <a:cs typeface="Roboto"/>
                <a:hlinkClick r:id="rId11"/>
              </a:rPr>
              <a:t>https://apps.who.int/iris/handle/10665/272943</a:t>
            </a:r>
            <a:endParaRPr lang="nb-NO">
              <a:latin typeface="Roboto"/>
              <a:ea typeface="Roboto"/>
              <a:cs typeface="Roboto"/>
            </a:endParaRPr>
          </a:p>
          <a:p>
            <a:pPr marL="0" indent="0">
              <a:buNone/>
            </a:pPr>
            <a:endParaRPr lang="nb-NO"/>
          </a:p>
        </p:txBody>
      </p:sp>
      <p:sp>
        <p:nvSpPr>
          <p:cNvPr id="3" name="Plassholder for dato 2">
            <a:extLst>
              <a:ext uri="{FF2B5EF4-FFF2-40B4-BE49-F238E27FC236}">
                <a16:creationId xmlns:a16="http://schemas.microsoft.com/office/drawing/2014/main" id="{120A789D-AA71-FB9E-AC57-471E29E2D060}"/>
              </a:ext>
            </a:extLst>
          </p:cNvPr>
          <p:cNvSpPr>
            <a:spLocks noGrp="1"/>
          </p:cNvSpPr>
          <p:nvPr>
            <p:ph type="dt" sz="half" idx="10"/>
          </p:nvPr>
        </p:nvSpPr>
        <p:spPr/>
        <p:txBody>
          <a:bodyPr/>
          <a:lstStyle/>
          <a:p>
            <a:fld id="{364FAA2D-0D62-834F-B48A-447C8994F33B}" type="datetime1">
              <a:rPr lang="nb-NO" smtClean="0"/>
              <a:t>23.04.2024</a:t>
            </a:fld>
            <a:endParaRPr lang="nb-NO"/>
          </a:p>
        </p:txBody>
      </p:sp>
      <p:sp>
        <p:nvSpPr>
          <p:cNvPr id="4" name="Plassholder for bunntekst 3">
            <a:extLst>
              <a:ext uri="{FF2B5EF4-FFF2-40B4-BE49-F238E27FC236}">
                <a16:creationId xmlns:a16="http://schemas.microsoft.com/office/drawing/2014/main" id="{F0F7A733-1954-41A3-D04A-99103CFB771E}"/>
              </a:ext>
            </a:extLst>
          </p:cNvPr>
          <p:cNvSpPr>
            <a:spLocks noGrp="1"/>
          </p:cNvSpPr>
          <p:nvPr>
            <p:ph type="ftr" sz="quarter" idx="11"/>
          </p:nvPr>
        </p:nvSpPr>
        <p:spPr/>
        <p:txBody>
          <a:bodyPr/>
          <a:lstStyle/>
          <a:p>
            <a:r>
              <a:rPr lang="nb-NO"/>
              <a:t> Helsedirektoratet</a:t>
            </a:r>
          </a:p>
        </p:txBody>
      </p:sp>
      <p:sp>
        <p:nvSpPr>
          <p:cNvPr id="5" name="Plassholder for lysbildenummer 4">
            <a:extLst>
              <a:ext uri="{FF2B5EF4-FFF2-40B4-BE49-F238E27FC236}">
                <a16:creationId xmlns:a16="http://schemas.microsoft.com/office/drawing/2014/main" id="{3B36CB6C-F6F4-F3BA-8E7D-5C078B4CF538}"/>
              </a:ext>
            </a:extLst>
          </p:cNvPr>
          <p:cNvSpPr>
            <a:spLocks noGrp="1"/>
          </p:cNvSpPr>
          <p:nvPr>
            <p:ph type="sldNum" sz="quarter" idx="12"/>
          </p:nvPr>
        </p:nvSpPr>
        <p:spPr/>
        <p:txBody>
          <a:bodyPr/>
          <a:lstStyle/>
          <a:p>
            <a:fld id="{341FD356-1CC0-514B-B5D9-F98600AAE6F5}" type="slidenum">
              <a:rPr lang="nb-NO" smtClean="0"/>
              <a:pPr/>
              <a:t>48</a:t>
            </a:fld>
            <a:endParaRPr lang="nb-NO"/>
          </a:p>
        </p:txBody>
      </p:sp>
      <p:sp>
        <p:nvSpPr>
          <p:cNvPr id="6" name="TekstSylinder 5">
            <a:extLst>
              <a:ext uri="{FF2B5EF4-FFF2-40B4-BE49-F238E27FC236}">
                <a16:creationId xmlns:a16="http://schemas.microsoft.com/office/drawing/2014/main" id="{A6492D58-A164-F1AC-A13F-5C9B6C9CBCF8}"/>
              </a:ext>
            </a:extLst>
          </p:cNvPr>
          <p:cNvSpPr txBox="1"/>
          <p:nvPr/>
        </p:nvSpPr>
        <p:spPr>
          <a:xfrm>
            <a:off x="803189" y="339810"/>
            <a:ext cx="4705864"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nb-NO" sz="1600" b="1">
                <a:latin typeface="Roboto"/>
                <a:ea typeface="Roboto"/>
                <a:cs typeface="Roboto"/>
              </a:rPr>
              <a:t>Referanseliste</a:t>
            </a:r>
            <a:endParaRPr lang="nb-NO" sz="1600" b="1" err="1">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1989135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B2DEDEF-2AB9-5CD9-CE85-096541526826}"/>
              </a:ext>
            </a:extLst>
          </p:cNvPr>
          <p:cNvSpPr/>
          <p:nvPr/>
        </p:nvSpPr>
        <p:spPr>
          <a:xfrm>
            <a:off x="3670852" y="2888974"/>
            <a:ext cx="5817705" cy="120594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descr="Et bilde som inneholder tekst, logo, Font, Grafikk&#10;&#10;Automatisk generert beskrivelse">
            <a:extLst>
              <a:ext uri="{FF2B5EF4-FFF2-40B4-BE49-F238E27FC236}">
                <a16:creationId xmlns:a16="http://schemas.microsoft.com/office/drawing/2014/main" id="{BF11D796-A570-D67A-0968-0618FC711DB6}"/>
              </a:ext>
            </a:extLst>
          </p:cNvPr>
          <p:cNvPicPr>
            <a:picLocks noChangeAspect="1"/>
          </p:cNvPicPr>
          <p:nvPr/>
        </p:nvPicPr>
        <p:blipFill>
          <a:blip r:embed="rId2"/>
          <a:stretch>
            <a:fillRect/>
          </a:stretch>
        </p:blipFill>
        <p:spPr>
          <a:xfrm>
            <a:off x="4690016" y="3185381"/>
            <a:ext cx="2811967" cy="1819082"/>
          </a:xfrm>
          <a:prstGeom prst="rect">
            <a:avLst/>
          </a:prstGeom>
        </p:spPr>
      </p:pic>
      <p:pic>
        <p:nvPicPr>
          <p:cNvPr id="9" name="Bilde 8" descr="Et bilde som inneholder Font, Grafikk, grafisk design, tekst&#10;&#10;Automatisk generert beskrivelse">
            <a:extLst>
              <a:ext uri="{FF2B5EF4-FFF2-40B4-BE49-F238E27FC236}">
                <a16:creationId xmlns:a16="http://schemas.microsoft.com/office/drawing/2014/main" id="{4D107A37-DCED-1D75-8017-4D4BDAF8EAE6}"/>
              </a:ext>
            </a:extLst>
          </p:cNvPr>
          <p:cNvPicPr>
            <a:picLocks noChangeAspect="1"/>
          </p:cNvPicPr>
          <p:nvPr/>
        </p:nvPicPr>
        <p:blipFill>
          <a:blip r:embed="rId3"/>
          <a:stretch>
            <a:fillRect/>
          </a:stretch>
        </p:blipFill>
        <p:spPr>
          <a:xfrm>
            <a:off x="4010437" y="2348050"/>
            <a:ext cx="4171123" cy="540924"/>
          </a:xfrm>
          <a:prstGeom prst="rect">
            <a:avLst/>
          </a:prstGeom>
        </p:spPr>
      </p:pic>
    </p:spTree>
    <p:extLst>
      <p:ext uri="{BB962C8B-B14F-4D97-AF65-F5344CB8AC3E}">
        <p14:creationId xmlns:p14="http://schemas.microsoft.com/office/powerpoint/2010/main" val="1039745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a:extLst>
              <a:ext uri="{FF2B5EF4-FFF2-40B4-BE49-F238E27FC236}">
                <a16:creationId xmlns:a16="http://schemas.microsoft.com/office/drawing/2014/main" id="{FB47C93F-5956-FEAA-BA94-B51E23037BBC}"/>
              </a:ext>
            </a:extLst>
          </p:cNvPr>
          <p:cNvSpPr>
            <a:spLocks noGrp="1"/>
          </p:cNvSpPr>
          <p:nvPr>
            <p:ph sz="half" idx="1"/>
          </p:nvPr>
        </p:nvSpPr>
        <p:spPr>
          <a:xfrm>
            <a:off x="152401" y="880533"/>
            <a:ext cx="5943600" cy="4726517"/>
          </a:xfrm>
        </p:spPr>
        <p:txBody>
          <a:bodyPr vert="horz" lIns="0" tIns="0" rIns="360000" bIns="0" rtlCol="0" anchor="t">
            <a:normAutofit/>
          </a:bodyPr>
          <a:lstStyle/>
          <a:p>
            <a:pPr marL="0" indent="0" algn="l" rtl="0" fontAlgn="base">
              <a:buNone/>
            </a:pPr>
            <a:r>
              <a:rPr lang="nb-NO" sz="1800" b="1">
                <a:latin typeface="Roboto"/>
                <a:ea typeface="Roboto"/>
                <a:cs typeface="Roboto"/>
              </a:rPr>
              <a:t>Anbefalinger fra Helsedirektoratet</a:t>
            </a:r>
            <a:r>
              <a:rPr lang="en-US" sz="1800" b="1">
                <a:latin typeface="Roboto"/>
                <a:ea typeface="Roboto"/>
                <a:cs typeface="Roboto"/>
              </a:rPr>
              <a:t>​</a:t>
            </a:r>
          </a:p>
          <a:p>
            <a:pPr algn="l" rtl="0" fontAlgn="base"/>
            <a:r>
              <a:rPr lang="nb-NO" sz="1800">
                <a:latin typeface="Roboto"/>
                <a:ea typeface="Roboto"/>
                <a:cs typeface="Roboto"/>
              </a:rPr>
              <a:t>Morsmelk er den beste maten for spedbarnet, og barnet kan trygt få kun morsmelk de første 6 månedene, med tilskudd av D-vitamin, dersom mor og barn trives med det.</a:t>
            </a:r>
            <a:endParaRPr lang="en-US" sz="1800">
              <a:latin typeface="Roboto"/>
              <a:ea typeface="Roboto"/>
              <a:cs typeface="Roboto"/>
            </a:endParaRPr>
          </a:p>
          <a:p>
            <a:pPr algn="l" rtl="0" fontAlgn="base"/>
            <a:r>
              <a:rPr lang="nb-NO" sz="1800">
                <a:latin typeface="Roboto"/>
                <a:ea typeface="Roboto"/>
                <a:cs typeface="Roboto"/>
              </a:rPr>
              <a:t>Barn bør om mulig få morsmelk i hele første leveår og gjerne lenger dersom mor og barn trives med det.</a:t>
            </a:r>
            <a:endParaRPr lang="en-US" sz="1800">
              <a:latin typeface="Roboto"/>
              <a:ea typeface="Roboto"/>
              <a:cs typeface="Roboto"/>
            </a:endParaRPr>
          </a:p>
          <a:p>
            <a:pPr marL="0" indent="0" algn="l" rtl="0" fontAlgn="base">
              <a:buNone/>
            </a:pPr>
            <a:endParaRPr lang="nb-NO" sz="1800"/>
          </a:p>
          <a:p>
            <a:pPr marL="0" indent="0" fontAlgn="base">
              <a:buNone/>
            </a:pPr>
            <a:r>
              <a:rPr lang="nb-NO" sz="1800" b="1">
                <a:latin typeface="Roboto"/>
                <a:ea typeface="Roboto"/>
                <a:cs typeface="Roboto"/>
              </a:rPr>
              <a:t>Anbefalinger fra WHO og UNICEF </a:t>
            </a:r>
          </a:p>
          <a:p>
            <a:pPr marL="0" indent="0" algn="l" rtl="0" fontAlgn="base">
              <a:buNone/>
            </a:pPr>
            <a:r>
              <a:rPr lang="nb-NO" sz="1800">
                <a:latin typeface="Roboto"/>
                <a:ea typeface="Roboto"/>
                <a:cs typeface="Roboto"/>
              </a:rPr>
              <a:t>Fullamming de første 6 måneder</a:t>
            </a:r>
            <a:r>
              <a:rPr lang="en-US" sz="1800">
                <a:latin typeface="Roboto"/>
                <a:ea typeface="Roboto"/>
                <a:cs typeface="Roboto"/>
              </a:rPr>
              <a:t>​</a:t>
            </a:r>
          </a:p>
          <a:p>
            <a:pPr fontAlgn="base"/>
            <a:r>
              <a:rPr lang="nb-NO" sz="1800">
                <a:latin typeface="Roboto"/>
                <a:ea typeface="Roboto"/>
                <a:cs typeface="Roboto"/>
              </a:rPr>
              <a:t>Introduksjon av fast føde ved 6 måneder, sammen med fortsatt amming til 2 år eller mer</a:t>
            </a:r>
            <a:r>
              <a:rPr lang="nb-NO">
                <a:latin typeface="Roboto"/>
                <a:ea typeface="Roboto"/>
                <a:cs typeface="Roboto"/>
              </a:rPr>
              <a:t> </a:t>
            </a:r>
            <a:endParaRPr lang="en-GB"/>
          </a:p>
        </p:txBody>
      </p:sp>
      <p:sp>
        <p:nvSpPr>
          <p:cNvPr id="7" name="Plassholder for lysbildenummer 6">
            <a:extLst>
              <a:ext uri="{FF2B5EF4-FFF2-40B4-BE49-F238E27FC236}">
                <a16:creationId xmlns:a16="http://schemas.microsoft.com/office/drawing/2014/main" id="{CD5FBC89-A0F0-5F9E-F771-1D1056B1C3E9}"/>
              </a:ext>
            </a:extLst>
          </p:cNvPr>
          <p:cNvSpPr>
            <a:spLocks noGrp="1"/>
          </p:cNvSpPr>
          <p:nvPr>
            <p:ph type="sldNum" sz="quarter" idx="12"/>
          </p:nvPr>
        </p:nvSpPr>
        <p:spPr/>
        <p:txBody>
          <a:bodyPr/>
          <a:lstStyle/>
          <a:p>
            <a:fld id="{341FD356-1CC0-514B-B5D9-F98600AAE6F5}" type="slidenum">
              <a:rPr lang="nb-NO" smtClean="0"/>
              <a:t>5</a:t>
            </a:fld>
            <a:endParaRPr lang="nb-NO"/>
          </a:p>
        </p:txBody>
      </p:sp>
      <p:sp>
        <p:nvSpPr>
          <p:cNvPr id="6" name="Plassholder for bunntekst 5">
            <a:extLst>
              <a:ext uri="{FF2B5EF4-FFF2-40B4-BE49-F238E27FC236}">
                <a16:creationId xmlns:a16="http://schemas.microsoft.com/office/drawing/2014/main" id="{1B209164-91CF-462D-D447-40F3514F9A22}"/>
              </a:ext>
            </a:extLst>
          </p:cNvPr>
          <p:cNvSpPr>
            <a:spLocks noGrp="1"/>
          </p:cNvSpPr>
          <p:nvPr>
            <p:ph type="ftr" sz="quarter" idx="11"/>
          </p:nvPr>
        </p:nvSpPr>
        <p:spPr/>
        <p:txBody>
          <a:bodyPr/>
          <a:lstStyle/>
          <a:p>
            <a:r>
              <a:rPr lang="nb-NO"/>
              <a:t> Helsedirektoratet</a:t>
            </a:r>
          </a:p>
        </p:txBody>
      </p:sp>
      <p:pic>
        <p:nvPicPr>
          <p:cNvPr id="19" name="Plassholder for bilde 18">
            <a:extLst>
              <a:ext uri="{FF2B5EF4-FFF2-40B4-BE49-F238E27FC236}">
                <a16:creationId xmlns:a16="http://schemas.microsoft.com/office/drawing/2014/main" id="{6015186B-BBD8-11B5-7126-83043B47D904}"/>
              </a:ext>
            </a:extLst>
          </p:cNvPr>
          <p:cNvPicPr>
            <a:picLocks noGrp="1" noChangeAspect="1"/>
          </p:cNvPicPr>
          <p:nvPr>
            <p:ph type="pic" sz="quarter" idx="13"/>
          </p:nvPr>
        </p:nvPicPr>
        <p:blipFill>
          <a:blip r:embed="rId3"/>
          <a:srcRect l="742" r="742"/>
          <a:stretch>
            <a:fillRect/>
          </a:stretch>
        </p:blipFill>
        <p:spPr/>
      </p:pic>
      <p:sp>
        <p:nvSpPr>
          <p:cNvPr id="20" name="TekstSylinder 19">
            <a:extLst>
              <a:ext uri="{FF2B5EF4-FFF2-40B4-BE49-F238E27FC236}">
                <a16:creationId xmlns:a16="http://schemas.microsoft.com/office/drawing/2014/main" id="{F529E130-8BB5-68DA-6E6F-05676BCB25FA}"/>
              </a:ext>
            </a:extLst>
          </p:cNvPr>
          <p:cNvSpPr txBox="1"/>
          <p:nvPr/>
        </p:nvSpPr>
        <p:spPr>
          <a:xfrm>
            <a:off x="9239865" y="6553524"/>
            <a:ext cx="2952135" cy="184666"/>
          </a:xfrm>
          <a:prstGeom prst="rect">
            <a:avLst/>
          </a:prstGeom>
          <a:noFill/>
        </p:spPr>
        <p:txBody>
          <a:bodyPr wrap="square" lIns="0" tIns="0" rIns="0" bIns="0" rtlCol="0">
            <a:spAutoFit/>
          </a:bodyPr>
          <a:lstStyle/>
          <a:p>
            <a:pPr algn="l"/>
            <a:r>
              <a:rPr lang="nb-NO" sz="1200">
                <a:solidFill>
                  <a:schemeClr val="bg1"/>
                </a:solidFill>
                <a:latin typeface="Roboto" panose="02000000000000000000" pitchFamily="2" charset="0"/>
                <a:ea typeface="Roboto" panose="02000000000000000000" pitchFamily="2" charset="0"/>
                <a:cs typeface="Roboto" panose="02000000000000000000" pitchFamily="2" charset="0"/>
              </a:rPr>
              <a:t>©Helsedirektoratet &amp; Folkehelseinstituttet</a:t>
            </a:r>
          </a:p>
        </p:txBody>
      </p:sp>
    </p:spTree>
    <p:extLst>
      <p:ext uri="{BB962C8B-B14F-4D97-AF65-F5344CB8AC3E}">
        <p14:creationId xmlns:p14="http://schemas.microsoft.com/office/powerpoint/2010/main" val="3935847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Content Placeholder 1">
            <a:extLst>
              <a:ext uri="{FF2B5EF4-FFF2-40B4-BE49-F238E27FC236}">
                <a16:creationId xmlns:a16="http://schemas.microsoft.com/office/drawing/2014/main" id="{EC324D1D-264C-E22C-2AAE-6C5AF05A5492}"/>
              </a:ext>
            </a:extLst>
          </p:cNvPr>
          <p:cNvSpPr>
            <a:spLocks noGrp="1"/>
          </p:cNvSpPr>
          <p:nvPr>
            <p:ph sz="half" idx="1"/>
          </p:nvPr>
        </p:nvSpPr>
        <p:spPr>
          <a:xfrm>
            <a:off x="695325" y="1952625"/>
            <a:ext cx="5400675" cy="4356100"/>
          </a:xfrm>
        </p:spPr>
        <p:txBody>
          <a:bodyPr vert="horz" lIns="0" tIns="0" rIns="360000" bIns="0" rtlCol="0" anchor="t">
            <a:normAutofit/>
          </a:bodyPr>
          <a:lstStyle/>
          <a:p>
            <a:pPr algn="l" rtl="0" fontAlgn="base">
              <a:buFont typeface="Arial" panose="020B0604020202020204" pitchFamily="34" charset="0"/>
              <a:buChar char="•"/>
            </a:pPr>
            <a:endParaRPr lang="en-US"/>
          </a:p>
          <a:p>
            <a:pPr fontAlgn="base"/>
            <a:r>
              <a:rPr lang="en-US">
                <a:latin typeface="Roboto"/>
                <a:ea typeface="Roboto"/>
                <a:cs typeface="Roboto"/>
              </a:rPr>
              <a:t>MBVS sykehus​</a:t>
            </a:r>
          </a:p>
          <a:p>
            <a:pPr algn="l" rtl="0" fontAlgn="base">
              <a:buFont typeface="Arial" panose="020B0604020202020204" pitchFamily="34" charset="0"/>
              <a:buChar char="•"/>
            </a:pPr>
            <a:endParaRPr lang="en-US"/>
          </a:p>
          <a:p>
            <a:pPr fontAlgn="base"/>
            <a:r>
              <a:rPr lang="en-US">
                <a:latin typeface="Roboto"/>
                <a:ea typeface="Roboto"/>
                <a:cs typeface="Roboto"/>
              </a:rPr>
              <a:t>MBVS </a:t>
            </a:r>
            <a:r>
              <a:rPr lang="en-US" err="1">
                <a:latin typeface="Roboto"/>
                <a:ea typeface="Roboto"/>
                <a:cs typeface="Roboto"/>
              </a:rPr>
              <a:t>Ammekyndig</a:t>
            </a:r>
            <a:r>
              <a:rPr lang="en-US">
                <a:latin typeface="Roboto"/>
                <a:ea typeface="Roboto"/>
                <a:cs typeface="Roboto"/>
              </a:rPr>
              <a:t> </a:t>
            </a:r>
            <a:r>
              <a:rPr lang="en-US" err="1">
                <a:latin typeface="Roboto"/>
                <a:ea typeface="Roboto"/>
                <a:cs typeface="Roboto"/>
              </a:rPr>
              <a:t>helsestasjon</a:t>
            </a:r>
            <a:r>
              <a:rPr lang="en-US">
                <a:latin typeface="Roboto"/>
                <a:ea typeface="Roboto"/>
                <a:cs typeface="Roboto"/>
              </a:rPr>
              <a:t>​</a:t>
            </a:r>
          </a:p>
          <a:p>
            <a:pPr algn="l" rtl="0" fontAlgn="base">
              <a:buFont typeface="Arial" panose="020B0604020202020204" pitchFamily="34" charset="0"/>
              <a:buChar char="•"/>
            </a:pPr>
            <a:endParaRPr lang="en-US"/>
          </a:p>
          <a:p>
            <a:pPr fontAlgn="base"/>
            <a:r>
              <a:rPr lang="en-US">
                <a:latin typeface="Roboto"/>
                <a:ea typeface="Roboto"/>
                <a:cs typeface="Roboto"/>
              </a:rPr>
              <a:t>MBVS </a:t>
            </a:r>
            <a:r>
              <a:rPr lang="en-US" err="1">
                <a:latin typeface="Roboto"/>
                <a:ea typeface="Roboto"/>
                <a:cs typeface="Roboto"/>
              </a:rPr>
              <a:t>neonatalavdeling</a:t>
            </a:r>
            <a:r>
              <a:rPr lang="en-US">
                <a:latin typeface="Roboto"/>
                <a:ea typeface="Roboto"/>
                <a:cs typeface="Roboto"/>
              </a:rPr>
              <a:t>​</a:t>
            </a:r>
          </a:p>
          <a:p>
            <a:endParaRPr lang="en-US"/>
          </a:p>
        </p:txBody>
      </p:sp>
      <p:pic>
        <p:nvPicPr>
          <p:cNvPr id="1028" name="Picture 4" descr="Et bilde som inneholder tekst, Menneskeansikt, skjermbilde, person&#10;&#10;Automatisk generert beskrivelse">
            <a:extLst>
              <a:ext uri="{FF2B5EF4-FFF2-40B4-BE49-F238E27FC236}">
                <a16:creationId xmlns:a16="http://schemas.microsoft.com/office/drawing/2014/main" id="{3BA7DF5B-5FBA-F4A2-F814-7A2748A5273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36568" y="1952625"/>
            <a:ext cx="3131624" cy="4356100"/>
          </a:xfrm>
          <a:prstGeom prst="rect">
            <a:avLst/>
          </a:prstGeom>
          <a:solidFill>
            <a:srgbClr val="FFFFFF"/>
          </a:solidFill>
        </p:spPr>
      </p:pic>
      <p:sp>
        <p:nvSpPr>
          <p:cNvPr id="7" name="Plassholder for lysbildenummer 6">
            <a:extLst>
              <a:ext uri="{FF2B5EF4-FFF2-40B4-BE49-F238E27FC236}">
                <a16:creationId xmlns:a16="http://schemas.microsoft.com/office/drawing/2014/main" id="{91CC603A-3A9A-E512-0918-B58425FCFF2D}"/>
              </a:ext>
            </a:extLst>
          </p:cNvPr>
          <p:cNvSpPr>
            <a:spLocks noGrp="1"/>
          </p:cNvSpPr>
          <p:nvPr>
            <p:ph type="sldNum" sz="quarter" idx="12"/>
          </p:nvPr>
        </p:nvSpPr>
        <p:spPr>
          <a:xfrm>
            <a:off x="10417175" y="6308724"/>
            <a:ext cx="1079500" cy="244800"/>
          </a:xfrm>
        </p:spPr>
        <p:txBody>
          <a:bodyPr anchor="b">
            <a:normAutofit/>
          </a:bodyPr>
          <a:lstStyle/>
          <a:p>
            <a:pPr>
              <a:spcAft>
                <a:spcPts val="600"/>
              </a:spcAft>
            </a:pPr>
            <a:fld id="{341FD356-1CC0-514B-B5D9-F98600AAE6F5}" type="slidenum">
              <a:rPr lang="nb-NO" smtClean="0"/>
              <a:pPr>
                <a:spcAft>
                  <a:spcPts val="600"/>
                </a:spcAft>
              </a:pPr>
              <a:t>6</a:t>
            </a:fld>
            <a:endParaRPr lang="nb-NO"/>
          </a:p>
        </p:txBody>
      </p:sp>
      <p:sp>
        <p:nvSpPr>
          <p:cNvPr id="3" name="Tittel 2">
            <a:extLst>
              <a:ext uri="{FF2B5EF4-FFF2-40B4-BE49-F238E27FC236}">
                <a16:creationId xmlns:a16="http://schemas.microsoft.com/office/drawing/2014/main" id="{DD70496A-D7A1-F752-01A6-EE0161F844F6}"/>
              </a:ext>
            </a:extLst>
          </p:cNvPr>
          <p:cNvSpPr>
            <a:spLocks noGrp="1"/>
          </p:cNvSpPr>
          <p:nvPr>
            <p:ph type="title"/>
          </p:nvPr>
        </p:nvSpPr>
        <p:spPr>
          <a:xfrm>
            <a:off x="695324" y="620712"/>
            <a:ext cx="10801349" cy="1044576"/>
          </a:xfrm>
        </p:spPr>
        <p:txBody>
          <a:bodyPr anchor="ctr">
            <a:normAutofit/>
          </a:bodyPr>
          <a:lstStyle/>
          <a:p>
            <a:pPr>
              <a:lnSpc>
                <a:spcPct val="90000"/>
              </a:lnSpc>
            </a:pPr>
            <a:r>
              <a:rPr lang="en-US" err="1"/>
              <a:t>Mor</a:t>
            </a:r>
            <a:r>
              <a:rPr lang="en-US"/>
              <a:t>-barn-</a:t>
            </a:r>
            <a:r>
              <a:rPr lang="en-US" err="1"/>
              <a:t>vennlig</a:t>
            </a:r>
            <a:r>
              <a:rPr lang="en-US"/>
              <a:t> standard​ (MBVS)</a:t>
            </a:r>
            <a:endParaRPr lang="nb-NO"/>
          </a:p>
        </p:txBody>
      </p:sp>
      <p:sp>
        <p:nvSpPr>
          <p:cNvPr id="10" name="TekstSylinder 9">
            <a:extLst>
              <a:ext uri="{FF2B5EF4-FFF2-40B4-BE49-F238E27FC236}">
                <a16:creationId xmlns:a16="http://schemas.microsoft.com/office/drawing/2014/main" id="{369DCD88-0D46-5451-C318-C5C8617D8BBA}"/>
              </a:ext>
            </a:extLst>
          </p:cNvPr>
          <p:cNvSpPr txBox="1"/>
          <p:nvPr/>
        </p:nvSpPr>
        <p:spPr>
          <a:xfrm>
            <a:off x="8206883" y="6368858"/>
            <a:ext cx="2161309" cy="184666"/>
          </a:xfrm>
          <a:prstGeom prst="rect">
            <a:avLst/>
          </a:prstGeom>
          <a:noFill/>
        </p:spPr>
        <p:txBody>
          <a:bodyPr wrap="square" lIns="0" tIns="0" rIns="0" bIns="0" rtlCol="0">
            <a:spAutoFit/>
          </a:bodyPr>
          <a:lstStyle/>
          <a:p>
            <a:pPr algn="r"/>
            <a:r>
              <a:rPr lang="nb-NO" sz="1200">
                <a:latin typeface="Roboto" panose="02000000000000000000" pitchFamily="2" charset="0"/>
                <a:ea typeface="Roboto" panose="02000000000000000000" pitchFamily="2" charset="0"/>
                <a:cs typeface="Roboto" panose="02000000000000000000" pitchFamily="2" charset="0"/>
              </a:rPr>
              <a:t>Bilde: WHO og Unicef</a:t>
            </a:r>
          </a:p>
        </p:txBody>
      </p:sp>
      <p:sp>
        <p:nvSpPr>
          <p:cNvPr id="2" name="Plassholder for bunntekst 1">
            <a:extLst>
              <a:ext uri="{FF2B5EF4-FFF2-40B4-BE49-F238E27FC236}">
                <a16:creationId xmlns:a16="http://schemas.microsoft.com/office/drawing/2014/main" id="{8F8E51EA-E5A3-614E-F59A-4B20A9B437B3}"/>
              </a:ext>
            </a:extLst>
          </p:cNvPr>
          <p:cNvSpPr>
            <a:spLocks noGrp="1"/>
          </p:cNvSpPr>
          <p:nvPr>
            <p:ph type="ftr" sz="quarter" idx="11"/>
          </p:nvPr>
        </p:nvSpPr>
        <p:spPr/>
        <p:txBody>
          <a:bodyPr/>
          <a:lstStyle/>
          <a:p>
            <a:r>
              <a:rPr lang="nb-NO"/>
              <a:t> Helsedirektoratet</a:t>
            </a:r>
          </a:p>
        </p:txBody>
      </p:sp>
    </p:spTree>
    <p:extLst>
      <p:ext uri="{BB962C8B-B14F-4D97-AF65-F5344CB8AC3E}">
        <p14:creationId xmlns:p14="http://schemas.microsoft.com/office/powerpoint/2010/main" val="2520503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DF98EB-C45C-1060-FD53-FA62F49E49F8}"/>
              </a:ext>
            </a:extLst>
          </p:cNvPr>
          <p:cNvSpPr>
            <a:spLocks noGrp="1"/>
          </p:cNvSpPr>
          <p:nvPr>
            <p:ph type="title"/>
          </p:nvPr>
        </p:nvSpPr>
        <p:spPr>
          <a:xfrm>
            <a:off x="1774825" y="1486341"/>
            <a:ext cx="8642350" cy="2381430"/>
          </a:xfrm>
        </p:spPr>
        <p:txBody>
          <a:bodyPr/>
          <a:lstStyle/>
          <a:p>
            <a:r>
              <a:rPr lang="nb-NO">
                <a:latin typeface="Roboto Lt"/>
              </a:rPr>
              <a:t>Morsmelk og amming</a:t>
            </a:r>
            <a:endParaRPr lang="nb-NO"/>
          </a:p>
        </p:txBody>
      </p:sp>
      <p:pic>
        <p:nvPicPr>
          <p:cNvPr id="6" name="Bilde 5" descr="Et bilde som inneholder tekst, logo, Font, Grafikk&#10;&#10;Automatisk generert beskrivelse">
            <a:extLst>
              <a:ext uri="{FF2B5EF4-FFF2-40B4-BE49-F238E27FC236}">
                <a16:creationId xmlns:a16="http://schemas.microsoft.com/office/drawing/2014/main" id="{F743BC89-E2EC-2B1D-CE32-1864CEA87BA8}"/>
              </a:ext>
            </a:extLst>
          </p:cNvPr>
          <p:cNvPicPr>
            <a:picLocks noChangeAspect="1"/>
          </p:cNvPicPr>
          <p:nvPr/>
        </p:nvPicPr>
        <p:blipFill>
          <a:blip r:embed="rId2"/>
          <a:stretch>
            <a:fillRect/>
          </a:stretch>
        </p:blipFill>
        <p:spPr>
          <a:xfrm>
            <a:off x="3705113" y="424088"/>
            <a:ext cx="1254674" cy="811658"/>
          </a:xfrm>
          <a:prstGeom prst="rect">
            <a:avLst/>
          </a:prstGeom>
        </p:spPr>
      </p:pic>
    </p:spTree>
    <p:extLst>
      <p:ext uri="{BB962C8B-B14F-4D97-AF65-F5344CB8AC3E}">
        <p14:creationId xmlns:p14="http://schemas.microsoft.com/office/powerpoint/2010/main" val="1209546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Et bilde som inneholder person, finger, hånd&#10;&#10;Automatisk generert beskrivelse">
            <a:extLst>
              <a:ext uri="{FF2B5EF4-FFF2-40B4-BE49-F238E27FC236}">
                <a16:creationId xmlns:a16="http://schemas.microsoft.com/office/drawing/2014/main" id="{AE6A98FB-F2B6-F268-C4F4-3EDE24F300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7" r="5711"/>
          <a:stretch/>
        </p:blipFill>
        <p:spPr bwMode="auto">
          <a:xfrm>
            <a:off x="20" y="10"/>
            <a:ext cx="6095980" cy="6857990"/>
          </a:xfrm>
          <a:custGeom>
            <a:avLst/>
            <a:gdLst>
              <a:gd name="connsiteX0" fmla="*/ 0 w 6096000"/>
              <a:gd name="connsiteY0" fmla="*/ 0 h 6858000"/>
              <a:gd name="connsiteX1" fmla="*/ 1391920 w 6096000"/>
              <a:gd name="connsiteY1" fmla="*/ 0 h 6858000"/>
              <a:gd name="connsiteX2" fmla="*/ 1391920 w 6096000"/>
              <a:gd name="connsiteY2" fmla="*/ 0 h 6858000"/>
              <a:gd name="connsiteX3" fmla="*/ 4704080 w 6096000"/>
              <a:gd name="connsiteY3" fmla="*/ 0 h 6858000"/>
              <a:gd name="connsiteX4" fmla="*/ 5384780 w 6096000"/>
              <a:gd name="connsiteY4" fmla="*/ 0 h 6858000"/>
              <a:gd name="connsiteX5" fmla="*/ 6096000 w 6096000"/>
              <a:gd name="connsiteY5" fmla="*/ 0 h 6858000"/>
              <a:gd name="connsiteX6" fmla="*/ 6096000 w 6096000"/>
              <a:gd name="connsiteY6" fmla="*/ 711220 h 6858000"/>
              <a:gd name="connsiteX7" fmla="*/ 6096000 w 6096000"/>
              <a:gd name="connsiteY7" fmla="*/ 1391920 h 6858000"/>
              <a:gd name="connsiteX8" fmla="*/ 6096000 w 6096000"/>
              <a:gd name="connsiteY8" fmla="*/ 6146780 h 6858000"/>
              <a:gd name="connsiteX9" fmla="*/ 5384780 w 6096000"/>
              <a:gd name="connsiteY9" fmla="*/ 6858000 h 6858000"/>
              <a:gd name="connsiteX10" fmla="*/ 1391920 w 6096000"/>
              <a:gd name="connsiteY10" fmla="*/ 6858000 h 6858000"/>
              <a:gd name="connsiteX11" fmla="*/ 711220 w 6096000"/>
              <a:gd name="connsiteY11" fmla="*/ 6858000 h 6858000"/>
              <a:gd name="connsiteX12" fmla="*/ 0 w 6096000"/>
              <a:gd name="connsiteY12" fmla="*/ 6858000 h 6858000"/>
              <a:gd name="connsiteX13" fmla="*/ 0 w 6096000"/>
              <a:gd name="connsiteY13" fmla="*/ 5466080 h 6858000"/>
              <a:gd name="connsiteX14" fmla="*/ 0 w 6096000"/>
              <a:gd name="connsiteY14" fmla="*/ 5466080 h 6858000"/>
              <a:gd name="connsiteX15" fmla="*/ 0 w 6096000"/>
              <a:gd name="connsiteY15" fmla="*/ 1391920 h 6858000"/>
              <a:gd name="connsiteX16" fmla="*/ 0 w 6096000"/>
              <a:gd name="connsiteY16" fmla="*/ 13919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6000" h="6858000">
                <a:moveTo>
                  <a:pt x="0" y="0"/>
                </a:moveTo>
                <a:lnTo>
                  <a:pt x="1391920" y="0"/>
                </a:lnTo>
                <a:lnTo>
                  <a:pt x="1391920" y="0"/>
                </a:lnTo>
                <a:lnTo>
                  <a:pt x="4704080" y="0"/>
                </a:lnTo>
                <a:lnTo>
                  <a:pt x="5384780" y="0"/>
                </a:lnTo>
                <a:lnTo>
                  <a:pt x="6096000" y="0"/>
                </a:lnTo>
                <a:lnTo>
                  <a:pt x="6096000" y="711220"/>
                </a:lnTo>
                <a:lnTo>
                  <a:pt x="6096000" y="1391920"/>
                </a:lnTo>
                <a:lnTo>
                  <a:pt x="6096000" y="6146780"/>
                </a:lnTo>
                <a:cubicBezTo>
                  <a:pt x="6096000" y="6539576"/>
                  <a:pt x="5777576" y="6858000"/>
                  <a:pt x="5384780" y="6858000"/>
                </a:cubicBezTo>
                <a:lnTo>
                  <a:pt x="1391920" y="6858000"/>
                </a:lnTo>
                <a:lnTo>
                  <a:pt x="711220" y="6858000"/>
                </a:lnTo>
                <a:lnTo>
                  <a:pt x="0" y="6858000"/>
                </a:lnTo>
                <a:lnTo>
                  <a:pt x="0" y="5466080"/>
                </a:lnTo>
                <a:lnTo>
                  <a:pt x="0" y="5466080"/>
                </a:lnTo>
                <a:lnTo>
                  <a:pt x="0" y="1391920"/>
                </a:lnTo>
                <a:lnTo>
                  <a:pt x="0" y="1391920"/>
                </a:lnTo>
                <a:close/>
              </a:path>
            </a:pathLst>
          </a:custGeom>
          <a:solidFill>
            <a:srgbClr val="FFFFFF"/>
          </a:solidFill>
        </p:spPr>
      </p:pic>
      <p:sp>
        <p:nvSpPr>
          <p:cNvPr id="7" name="Tittel 6">
            <a:extLst>
              <a:ext uri="{FF2B5EF4-FFF2-40B4-BE49-F238E27FC236}">
                <a16:creationId xmlns:a16="http://schemas.microsoft.com/office/drawing/2014/main" id="{CB59D002-2C7C-77D4-065A-BD6F55ABB07E}"/>
              </a:ext>
            </a:extLst>
          </p:cNvPr>
          <p:cNvSpPr>
            <a:spLocks noGrp="1"/>
          </p:cNvSpPr>
          <p:nvPr>
            <p:ph type="title"/>
          </p:nvPr>
        </p:nvSpPr>
        <p:spPr>
          <a:xfrm>
            <a:off x="6096000" y="620713"/>
            <a:ext cx="5400675" cy="1044575"/>
          </a:xfrm>
        </p:spPr>
        <p:txBody>
          <a:bodyPr anchor="ctr">
            <a:normAutofit/>
          </a:bodyPr>
          <a:lstStyle/>
          <a:p>
            <a:r>
              <a:rPr lang="nb-NO" sz="3300"/>
              <a:t>Morsmelk er den beste ernæringen for barnet ditt</a:t>
            </a:r>
          </a:p>
        </p:txBody>
      </p:sp>
      <p:sp>
        <p:nvSpPr>
          <p:cNvPr id="8" name="Plassholder for innhold 7">
            <a:extLst>
              <a:ext uri="{FF2B5EF4-FFF2-40B4-BE49-F238E27FC236}">
                <a16:creationId xmlns:a16="http://schemas.microsoft.com/office/drawing/2014/main" id="{1D64B15E-50AA-A78B-C8FF-14ADFF359F39}"/>
              </a:ext>
            </a:extLst>
          </p:cNvPr>
          <p:cNvSpPr>
            <a:spLocks noGrp="1"/>
          </p:cNvSpPr>
          <p:nvPr>
            <p:ph sz="half" idx="1"/>
          </p:nvPr>
        </p:nvSpPr>
        <p:spPr>
          <a:xfrm>
            <a:off x="6096000" y="1952625"/>
            <a:ext cx="5400675" cy="4356100"/>
          </a:xfrm>
        </p:spPr>
        <p:txBody>
          <a:bodyPr vert="horz" lIns="360000" tIns="0" rIns="0" bIns="0" rtlCol="0" anchor="t">
            <a:normAutofit/>
          </a:bodyPr>
          <a:lstStyle/>
          <a:p>
            <a:pPr fontAlgn="base"/>
            <a:r>
              <a:rPr lang="nb-NO" sz="2400">
                <a:latin typeface="Roboto"/>
                <a:ea typeface="Roboto"/>
                <a:cs typeface="Roboto"/>
              </a:rPr>
              <a:t>Den er nøye tilpasset barnets behov og sikrer optimal vekst og utvikling</a:t>
            </a:r>
            <a:r>
              <a:rPr lang="en-US" sz="2400">
                <a:latin typeface="Roboto"/>
                <a:ea typeface="Roboto"/>
                <a:cs typeface="Roboto"/>
              </a:rPr>
              <a:t>​</a:t>
            </a:r>
          </a:p>
          <a:p>
            <a:pPr rtl="0" fontAlgn="base">
              <a:buFont typeface="Arial" panose="020B0604020202020204" pitchFamily="34" charset="0"/>
              <a:buChar char="•"/>
            </a:pPr>
            <a:endParaRPr lang="nb-NO" sz="2400"/>
          </a:p>
          <a:p>
            <a:pPr fontAlgn="base"/>
            <a:r>
              <a:rPr lang="nb-NO" sz="2400">
                <a:latin typeface="Roboto"/>
                <a:ea typeface="Roboto"/>
                <a:cs typeface="Roboto"/>
              </a:rPr>
              <a:t>En "levende" væske som endrer sammensetning og mengde hele tiden, tilpasset barnets behov</a:t>
            </a:r>
          </a:p>
          <a:p>
            <a:endParaRPr lang="nb-NO"/>
          </a:p>
        </p:txBody>
      </p:sp>
      <p:sp>
        <p:nvSpPr>
          <p:cNvPr id="4" name="Plassholder for lysbildenummer 3">
            <a:extLst>
              <a:ext uri="{FF2B5EF4-FFF2-40B4-BE49-F238E27FC236}">
                <a16:creationId xmlns:a16="http://schemas.microsoft.com/office/drawing/2014/main" id="{0A2CEA45-9C1B-26BD-1C7A-B8CAD37E6495}"/>
              </a:ext>
            </a:extLst>
          </p:cNvPr>
          <p:cNvSpPr>
            <a:spLocks noGrp="1"/>
          </p:cNvSpPr>
          <p:nvPr>
            <p:ph type="sldNum" sz="quarter" idx="12"/>
          </p:nvPr>
        </p:nvSpPr>
        <p:spPr>
          <a:xfrm>
            <a:off x="10417175" y="6308724"/>
            <a:ext cx="1079500" cy="244800"/>
          </a:xfrm>
        </p:spPr>
        <p:txBody>
          <a:bodyPr anchor="b">
            <a:normAutofit/>
          </a:bodyPr>
          <a:lstStyle/>
          <a:p>
            <a:pPr>
              <a:spcAft>
                <a:spcPts val="600"/>
              </a:spcAft>
            </a:pPr>
            <a:fld id="{341FD356-1CC0-514B-B5D9-F98600AAE6F5}" type="slidenum">
              <a:rPr lang="nb-NO" smtClean="0"/>
              <a:pPr>
                <a:spcAft>
                  <a:spcPts val="600"/>
                </a:spcAft>
              </a:pPr>
              <a:t>8</a:t>
            </a:fld>
            <a:endParaRPr lang="nb-NO"/>
          </a:p>
        </p:txBody>
      </p:sp>
    </p:spTree>
    <p:extLst>
      <p:ext uri="{BB962C8B-B14F-4D97-AF65-F5344CB8AC3E}">
        <p14:creationId xmlns:p14="http://schemas.microsoft.com/office/powerpoint/2010/main" val="2168081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C7BF91-54EA-6CA8-DC37-FDE8331089BD}"/>
              </a:ext>
            </a:extLst>
          </p:cNvPr>
          <p:cNvSpPr>
            <a:spLocks noGrp="1"/>
          </p:cNvSpPr>
          <p:nvPr>
            <p:ph type="title"/>
          </p:nvPr>
        </p:nvSpPr>
        <p:spPr/>
        <p:txBody>
          <a:bodyPr/>
          <a:lstStyle/>
          <a:p>
            <a:r>
              <a:rPr lang="nb-NO"/>
              <a:t>Fordeler for mor</a:t>
            </a:r>
          </a:p>
        </p:txBody>
      </p:sp>
      <p:sp>
        <p:nvSpPr>
          <p:cNvPr id="5" name="Plassholder for lysbildenummer 4">
            <a:extLst>
              <a:ext uri="{FF2B5EF4-FFF2-40B4-BE49-F238E27FC236}">
                <a16:creationId xmlns:a16="http://schemas.microsoft.com/office/drawing/2014/main" id="{6F463AA3-8F3E-C606-0355-B6D8BD8012C8}"/>
              </a:ext>
            </a:extLst>
          </p:cNvPr>
          <p:cNvSpPr>
            <a:spLocks noGrp="1"/>
          </p:cNvSpPr>
          <p:nvPr>
            <p:ph type="sldNum" sz="quarter" idx="12"/>
          </p:nvPr>
        </p:nvSpPr>
        <p:spPr/>
        <p:txBody>
          <a:bodyPr/>
          <a:lstStyle/>
          <a:p>
            <a:fld id="{341FD356-1CC0-514B-B5D9-F98600AAE6F5}" type="slidenum">
              <a:rPr lang="nb-NO" smtClean="0"/>
              <a:pPr/>
              <a:t>9</a:t>
            </a:fld>
            <a:endParaRPr lang="nb-NO"/>
          </a:p>
        </p:txBody>
      </p:sp>
      <p:sp>
        <p:nvSpPr>
          <p:cNvPr id="6" name="Plassholder for innhold 5">
            <a:extLst>
              <a:ext uri="{FF2B5EF4-FFF2-40B4-BE49-F238E27FC236}">
                <a16:creationId xmlns:a16="http://schemas.microsoft.com/office/drawing/2014/main" id="{80E18856-AE8E-4E0D-0404-B1EA656A304B}"/>
              </a:ext>
            </a:extLst>
          </p:cNvPr>
          <p:cNvSpPr>
            <a:spLocks noGrp="1"/>
          </p:cNvSpPr>
          <p:nvPr>
            <p:ph sz="quarter" idx="13"/>
          </p:nvPr>
        </p:nvSpPr>
        <p:spPr/>
        <p:txBody>
          <a:bodyPr/>
          <a:lstStyle/>
          <a:p>
            <a:pPr algn="l" rtl="0" fontAlgn="base">
              <a:buFont typeface="Arial" panose="020B0604020202020204" pitchFamily="34" charset="0"/>
              <a:buChar char="•"/>
            </a:pPr>
            <a:endParaRPr lang="nb-NO"/>
          </a:p>
          <a:p>
            <a:pPr algn="l" rtl="0" fontAlgn="base">
              <a:buFont typeface="Arial" panose="020B0604020202020204" pitchFamily="34" charset="0"/>
              <a:buChar char="•"/>
            </a:pPr>
            <a:r>
              <a:rPr lang="nb-NO"/>
              <a:t>Livmoren trekker seg sammen </a:t>
            </a:r>
            <a:r>
              <a:rPr lang="en-US"/>
              <a:t>​</a:t>
            </a:r>
            <a:endParaRPr lang="nb-NO"/>
          </a:p>
          <a:p>
            <a:pPr algn="l" rtl="0" fontAlgn="base">
              <a:buFont typeface="Arial" panose="020B0604020202020204" pitchFamily="34" charset="0"/>
              <a:buChar char="•"/>
            </a:pPr>
            <a:r>
              <a:rPr lang="nb-NO"/>
              <a:t>Utsetter menstruasjon</a:t>
            </a:r>
            <a:r>
              <a:rPr lang="en-US"/>
              <a:t>​</a:t>
            </a:r>
            <a:endParaRPr lang="nb-NO"/>
          </a:p>
          <a:p>
            <a:pPr algn="l" rtl="0" fontAlgn="base">
              <a:buFont typeface="Arial" panose="020B0604020202020204" pitchFamily="34" charset="0"/>
              <a:buChar char="•"/>
            </a:pPr>
            <a:r>
              <a:rPr lang="nb-NO"/>
              <a:t>Positive helseeffekter</a:t>
            </a:r>
            <a:r>
              <a:rPr lang="en-US"/>
              <a:t>​</a:t>
            </a:r>
            <a:endParaRPr lang="nb-NO"/>
          </a:p>
          <a:p>
            <a:pPr algn="l" rtl="0" fontAlgn="base">
              <a:buFont typeface="Arial" panose="020B0604020202020204" pitchFamily="34" charset="0"/>
              <a:buChar char="•"/>
            </a:pPr>
            <a:r>
              <a:rPr lang="nb-NO"/>
              <a:t>Beroligende og avslappende effekt</a:t>
            </a:r>
          </a:p>
        </p:txBody>
      </p:sp>
      <p:sp>
        <p:nvSpPr>
          <p:cNvPr id="3" name="Plassholder for bunntekst 2">
            <a:extLst>
              <a:ext uri="{FF2B5EF4-FFF2-40B4-BE49-F238E27FC236}">
                <a16:creationId xmlns:a16="http://schemas.microsoft.com/office/drawing/2014/main" id="{052C2B06-5C1E-AF96-2A9C-B1A51F7E9F7A}"/>
              </a:ext>
            </a:extLst>
          </p:cNvPr>
          <p:cNvSpPr>
            <a:spLocks noGrp="1"/>
          </p:cNvSpPr>
          <p:nvPr>
            <p:ph type="ftr" sz="quarter" idx="11"/>
          </p:nvPr>
        </p:nvSpPr>
        <p:spPr/>
        <p:txBody>
          <a:bodyPr/>
          <a:lstStyle/>
          <a:p>
            <a:r>
              <a:rPr lang="nb-NO"/>
              <a:t> Helsedirektoratet</a:t>
            </a:r>
          </a:p>
        </p:txBody>
      </p:sp>
    </p:spTree>
    <p:extLst>
      <p:ext uri="{BB962C8B-B14F-4D97-AF65-F5344CB8AC3E}">
        <p14:creationId xmlns:p14="http://schemas.microsoft.com/office/powerpoint/2010/main" val="1269885635"/>
      </p:ext>
    </p:extLst>
  </p:cSld>
  <p:clrMapOvr>
    <a:masterClrMapping/>
  </p:clrMapOvr>
</p:sld>
</file>

<file path=ppt/theme/theme1.xml><?xml version="1.0" encoding="utf-8"?>
<a:theme xmlns:a="http://schemas.openxmlformats.org/drawingml/2006/main" name="Office-tema">
  <a:themeElements>
    <a:clrScheme name="Custom 9">
      <a:dk1>
        <a:srgbClr val="202020"/>
      </a:dk1>
      <a:lt1>
        <a:srgbClr val="FFFFFF"/>
      </a:lt1>
      <a:dk2>
        <a:srgbClr val="504F4F"/>
      </a:dk2>
      <a:lt2>
        <a:srgbClr val="F0F5FF"/>
      </a:lt2>
      <a:accent1>
        <a:srgbClr val="0069E8"/>
      </a:accent1>
      <a:accent2>
        <a:srgbClr val="035169"/>
      </a:accent2>
      <a:accent3>
        <a:srgbClr val="047FA3"/>
      </a:accent3>
      <a:accent4>
        <a:srgbClr val="7C145C"/>
      </a:accent4>
      <a:accent5>
        <a:srgbClr val="366558"/>
      </a:accent5>
      <a:accent6>
        <a:srgbClr val="FFBF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200" dirty="0" err="1" smtClean="0">
            <a:latin typeface="Roboto" panose="02000000000000000000" pitchFamily="2" charset="0"/>
            <a:ea typeface="Roboto" panose="02000000000000000000" pitchFamily="2" charset="0"/>
            <a:cs typeface="Roboto" panose="02000000000000000000" pitchFamily="2" charset="0"/>
          </a:defRPr>
        </a:defPPr>
      </a:lstStyle>
    </a:txDef>
  </a:objectDefaults>
  <a:extraClrSchemeLst/>
  <a:extLst>
    <a:ext uri="{05A4C25C-085E-4340-85A3-A5531E510DB2}">
      <thm15:themeFamily xmlns:thm15="http://schemas.microsoft.com/office/thememl/2012/main" name="Hdir PPT-mal_12.19.2023" id="{E57521EC-D8EC-5548-B414-6181EA4E928E}" vid="{DD68071C-0B35-D04B-B33C-56E9E5808F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1094b2f-f66e-4ae7-82d0-5d48241d6db6">
      <Terms xmlns="http://schemas.microsoft.com/office/infopath/2007/PartnerControls"/>
    </lcf76f155ced4ddcb4097134ff3c332f>
    <TaxCatchAll xmlns="8861d29d-412b-45ba-b4b8-0ddb7c324975" xsi:nil="true"/>
    <SharedWithUsers xmlns="8861d29d-412b-45ba-b4b8-0ddb7c324975">
      <UserInfo>
        <DisplayName>Gry Hay</DisplayName>
        <AccountId>14</AccountId>
        <AccountType/>
      </UserInfo>
      <UserInfo>
        <DisplayName>Anne Bergljot Bærug</DisplayName>
        <AccountId>26</AccountId>
        <AccountType/>
      </UserInfo>
      <UserInfo>
        <DisplayName>Tine Greve</DisplayName>
        <AccountId>33</AccountId>
        <AccountType/>
      </UserInfo>
      <UserInfo>
        <DisplayName>Solveig Thorp Holmsen</DisplayName>
        <AccountId>32</AccountId>
        <AccountType/>
      </UserInfo>
      <UserInfo>
        <DisplayName>Hanne Nissen Bjørnsen</DisplayName>
        <AccountId>55</AccountId>
        <AccountType/>
      </UserInfo>
      <UserInfo>
        <DisplayName>Ann-Magrit Lona</DisplayName>
        <AccountId>29</AccountId>
        <AccountType/>
      </UserInfo>
      <UserInfo>
        <DisplayName>Ellen Margrethe Carlsen</DisplayName>
        <AccountId>44</AccountId>
        <AccountType/>
      </UserInfo>
      <UserInfo>
        <DisplayName>Maria Cecilie Stivang</DisplayName>
        <AccountId>61</AccountId>
        <AccountType/>
      </UserInfo>
      <UserInfo>
        <DisplayName>Rita Lill Lindbak</DisplayName>
        <AccountId>21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1A1F0435BE151B40957917E6A073C744" ma:contentTypeVersion="14" ma:contentTypeDescription="Opprett et nytt dokument." ma:contentTypeScope="" ma:versionID="75cc363b3869559bddadb516ca20ee75">
  <xsd:schema xmlns:xsd="http://www.w3.org/2001/XMLSchema" xmlns:xs="http://www.w3.org/2001/XMLSchema" xmlns:p="http://schemas.microsoft.com/office/2006/metadata/properties" xmlns:ns2="81094b2f-f66e-4ae7-82d0-5d48241d6db6" xmlns:ns3="8861d29d-412b-45ba-b4b8-0ddb7c324975" targetNamespace="http://schemas.microsoft.com/office/2006/metadata/properties" ma:root="true" ma:fieldsID="895570d4294e136d54b2b4a8b5cc509b" ns2:_="" ns3:_="">
    <xsd:import namespace="81094b2f-f66e-4ae7-82d0-5d48241d6db6"/>
    <xsd:import namespace="8861d29d-412b-45ba-b4b8-0ddb7c32497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094b2f-f66e-4ae7-82d0-5d48241d6d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Bildemerkelapper" ma:readOnly="false" ma:fieldId="{5cf76f15-5ced-4ddc-b409-7134ff3c332f}" ma:taxonomyMulti="true" ma:sspId="44bd27e2-62de-4af1-85f7-19d8bf2bfc53"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61d29d-412b-45ba-b4b8-0ddb7c324975"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19" nillable="true" ma:displayName="Taxonomy Catch All Column" ma:hidden="true" ma:list="{2a539ae5-ff62-46bc-81b3-7af418393cfc}" ma:internalName="TaxCatchAll" ma:showField="CatchAllData" ma:web="8861d29d-412b-45ba-b4b8-0ddb7c3249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D59543-24EF-43E5-944C-4A8DBCFE88FD}">
  <ds:schemaRefs>
    <ds:schemaRef ds:uri="http://schemas.microsoft.com/office/infopath/2007/PartnerControls"/>
    <ds:schemaRef ds:uri="http://purl.org/dc/elements/1.1/"/>
    <ds:schemaRef ds:uri="8861d29d-412b-45ba-b4b8-0ddb7c324975"/>
    <ds:schemaRef ds:uri="http://schemas.microsoft.com/office/2006/metadata/properties"/>
    <ds:schemaRef ds:uri="http://purl.org/dc/terms/"/>
    <ds:schemaRef ds:uri="http://schemas.microsoft.com/office/2006/documentManagement/types"/>
    <ds:schemaRef ds:uri="http://purl.org/dc/dcmitype/"/>
    <ds:schemaRef ds:uri="http://schemas.openxmlformats.org/package/2006/metadata/core-properties"/>
    <ds:schemaRef ds:uri="81094b2f-f66e-4ae7-82d0-5d48241d6db6"/>
    <ds:schemaRef ds:uri="http://www.w3.org/XML/1998/namespace"/>
  </ds:schemaRefs>
</ds:datastoreItem>
</file>

<file path=customXml/itemProps2.xml><?xml version="1.0" encoding="utf-8"?>
<ds:datastoreItem xmlns:ds="http://schemas.openxmlformats.org/officeDocument/2006/customXml" ds:itemID="{0C96612A-63BF-46F8-9A88-6BD266E63985}">
  <ds:schemaRefs>
    <ds:schemaRef ds:uri="81094b2f-f66e-4ae7-82d0-5d48241d6db6"/>
    <ds:schemaRef ds:uri="8861d29d-412b-45ba-b4b8-0ddb7c3249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79A84F4-7979-4E35-B3D0-5C44FF0059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Office-tema</Template>
  <TotalTime>0</TotalTime>
  <Words>6468</Words>
  <Application>Microsoft Office PowerPoint</Application>
  <PresentationFormat>Widescreen</PresentationFormat>
  <Paragraphs>529</Paragraphs>
  <Slides>49</Slides>
  <Notes>38</Notes>
  <HiddenSlides>0</HiddenSlides>
  <MMClips>7</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49</vt:i4>
      </vt:variant>
    </vt:vector>
  </HeadingPairs>
  <TitlesOfParts>
    <vt:vector size="56" baseType="lpstr">
      <vt:lpstr>Arial</vt:lpstr>
      <vt:lpstr>Arial,Sans-Serif</vt:lpstr>
      <vt:lpstr>Calibri</vt:lpstr>
      <vt:lpstr>Roboto</vt:lpstr>
      <vt:lpstr>Roboto Lt</vt:lpstr>
      <vt:lpstr>Times</vt:lpstr>
      <vt:lpstr>Office-tema</vt:lpstr>
      <vt:lpstr>Informasjon til kursholdere </vt:lpstr>
      <vt:lpstr>Ammeskole</vt:lpstr>
      <vt:lpstr>PowerPoint-presentasjon</vt:lpstr>
      <vt:lpstr>Anbefalinger</vt:lpstr>
      <vt:lpstr>PowerPoint-presentasjon</vt:lpstr>
      <vt:lpstr>Mor-barn-vennlig standard​ (MBVS)</vt:lpstr>
      <vt:lpstr>Morsmelk og amming</vt:lpstr>
      <vt:lpstr>Morsmelk er den beste ernæringen for barnet ditt</vt:lpstr>
      <vt:lpstr>Fordeler for mor</vt:lpstr>
      <vt:lpstr>Fordeler for barn</vt:lpstr>
      <vt:lpstr>Forandringer i brystet i svangerskapet</vt:lpstr>
      <vt:lpstr>Forandringer i brystet i svangerskapet</vt:lpstr>
      <vt:lpstr>En god ammestart og hud-mot-hud</vt:lpstr>
      <vt:lpstr>Den første kontakten</vt:lpstr>
      <vt:lpstr>En god ammestart </vt:lpstr>
      <vt:lpstr>​Hud-mot-hud​</vt:lpstr>
      <vt:lpstr>​Hud-mot-hud​</vt:lpstr>
      <vt:lpstr>Melkeproduksjon og brystspreng</vt:lpstr>
      <vt:lpstr>Melkeproduksjon </vt:lpstr>
      <vt:lpstr>Selvregulering </vt:lpstr>
      <vt:lpstr>PowerPoint-presentasjon</vt:lpstr>
      <vt:lpstr>Husk dette:</vt:lpstr>
      <vt:lpstr>PowerPoint-presentasjon</vt:lpstr>
      <vt:lpstr>PowerPoint-presentasjon</vt:lpstr>
      <vt:lpstr>Tegn på sult, sugetak og ammestillinger</vt:lpstr>
      <vt:lpstr>PowerPoint-presentasjon</vt:lpstr>
      <vt:lpstr>Barnets reflekser – for et godt sugetak</vt:lpstr>
      <vt:lpstr>PowerPoint-presentasjon</vt:lpstr>
      <vt:lpstr>Ammestillinger</vt:lpstr>
      <vt:lpstr>Ammestillinger</vt:lpstr>
      <vt:lpstr>PowerPoint-presentasjon</vt:lpstr>
      <vt:lpstr>Video om ammestillinger</vt:lpstr>
      <vt:lpstr>Flere videoer om ammestillinger </vt:lpstr>
      <vt:lpstr>PowerPoint-presentasjon</vt:lpstr>
      <vt:lpstr>Kveldsuro og samsoving</vt:lpstr>
      <vt:lpstr>Kveldsuro: vanlig hos nyfødte</vt:lpstr>
      <vt:lpstr>PowerPoint-presentasjon</vt:lpstr>
      <vt:lpstr>Jeg kan sove sammen med  foreldrene mine dersom:</vt:lpstr>
      <vt:lpstr>Trivselstegn</vt:lpstr>
      <vt:lpstr>Trivselstegn</vt:lpstr>
      <vt:lpstr>PowerPoint-presentasjon</vt:lpstr>
      <vt:lpstr>Morsmelkerstatning</vt:lpstr>
      <vt:lpstr>Morsmelkerstatning (MME)</vt:lpstr>
      <vt:lpstr>PowerPoint-presentasjon</vt:lpstr>
      <vt:lpstr>Nyttige nettsteder</vt:lpstr>
      <vt:lpstr>PowerPoint-presentasjon</vt:lpstr>
      <vt:lpstr>Referanser</vt:lpstr>
      <vt:lpstr>PowerPoint-presentasjon</vt:lpstr>
      <vt:lpstr>PowerPoint-presentasjon</vt:lpstr>
    </vt:vector>
  </TitlesOfParts>
  <Company>Helsedirektoratet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Ammeskole</dc:title>
  <dc:subject>MBVS</dc:subject>
  <dc:creator>Ann-Magrit Lona</dc:creator>
  <cp:lastModifiedBy>Rita Lill Lindbak</cp:lastModifiedBy>
  <cp:revision>2</cp:revision>
  <dcterms:created xsi:type="dcterms:W3CDTF">2024-03-22T11:46:20Z</dcterms:created>
  <dcterms:modified xsi:type="dcterms:W3CDTF">2024-04-23T15:11:20Z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0x0101001A1F0435BE151B40957917E6A073C744</vt:lpwstr>
  </property>
  <property fmtid="{D5CDD505-2E9C-101B-9397-08002B2CF9AE}" pid="3" name="MediaServiceImageTags">
    <vt:lpwstr/>
  </property>
</Properties>
</file>