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648" r:id="rId5"/>
  </p:sldMasterIdLst>
  <p:notesMasterIdLst>
    <p:notesMasterId r:id="rId24"/>
  </p:notesMasterIdLst>
  <p:sldIdLst>
    <p:sldId id="383" r:id="rId6"/>
    <p:sldId id="364" r:id="rId7"/>
    <p:sldId id="366" r:id="rId8"/>
    <p:sldId id="367" r:id="rId9"/>
    <p:sldId id="368" r:id="rId10"/>
    <p:sldId id="369" r:id="rId11"/>
    <p:sldId id="370" r:id="rId12"/>
    <p:sldId id="373" r:id="rId13"/>
    <p:sldId id="371" r:id="rId14"/>
    <p:sldId id="372" r:id="rId15"/>
    <p:sldId id="376" r:id="rId16"/>
    <p:sldId id="374" r:id="rId17"/>
    <p:sldId id="377" r:id="rId18"/>
    <p:sldId id="378" r:id="rId19"/>
    <p:sldId id="379" r:id="rId20"/>
    <p:sldId id="382" r:id="rId21"/>
    <p:sldId id="380" r:id="rId22"/>
    <p:sldId id="340" r:id="rId23"/>
  </p:sldIdLst>
  <p:sldSz cx="12192000" cy="6858000"/>
  <p:notesSz cx="6794500" cy="9906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865101-FC73-A47A-A726-C933A819A77C}" name="Mari Mette Eriksen" initials="ME" userId="S::mari.mette.eriksen@helsedir.no::f546c889-7036-47f8-9652-80a9ba8e8da3" providerId="AD"/>
  <p188:author id="{A5528332-0A77-1848-4BD2-53F4C5AD4B86}" name="Helene Barone" initials="HB" userId="S::helene.barone@helsedir.no::3bf55260-467e-4f70-83ca-8985a238d902" providerId="AD"/>
  <p188:author id="{DD74CF60-79DF-FC62-3C83-2293AF5BC6CD}" name="Mari Mette Eriksen" initials="MME" userId="S::Mari.Mette.Eriksen@helsedir.no::f546c889-7036-47f8-9652-80a9ba8e8da3" providerId="AD"/>
  <p188:author id="{663FCAF2-0202-9D05-58EC-C8BFA1BEEF5F}" name="Hanne Elisabet Strømsvik" initials="HES" userId="S::Hanne.Elisabet.Stromsvik@helsedir.no::6b7832e8-5161-46a2-844e-29f8950f30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326"/>
    <a:srgbClr val="E04002"/>
    <a:srgbClr val="FD6326"/>
    <a:srgbClr val="E00002"/>
    <a:srgbClr val="FF911C"/>
    <a:srgbClr val="FF9102"/>
    <a:srgbClr val="049ECD"/>
    <a:srgbClr val="047FA4"/>
    <a:srgbClr val="BA218B"/>
    <a:srgbClr val="B91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B670A-5CDC-8D79-2425-B7AF072A0862}" v="1" dt="2025-01-30T10:18:43.864"/>
    <p1510:client id="{9AB3B87C-0043-98FA-3085-4166CBD71E17}" v="1" dt="2025-01-31T07:31:32.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D4751-A3B2-814E-B8BD-241BB84AF4E8}" type="doc">
      <dgm:prSet loTypeId="urn:microsoft.com/office/officeart/2005/8/layout/process1" loCatId="" qsTypeId="urn:microsoft.com/office/officeart/2005/8/quickstyle/simple1" qsCatId="simple" csTypeId="urn:microsoft.com/office/officeart/2005/8/colors/accent1_2" csCatId="accent1" phldr="1"/>
      <dgm:spPr/>
    </dgm:pt>
    <dgm:pt modelId="{40AF7062-6A65-B948-9C42-D2B496EB90B9}">
      <dgm:prSet phldrT="[Tekst]"/>
      <dgm:spPr/>
      <dgm:t>
        <a:bodyPr/>
        <a:lstStyle/>
        <a:p>
          <a:r>
            <a:rPr lang="nb-NO"/>
            <a:t>Henvisning</a:t>
          </a:r>
        </a:p>
      </dgm:t>
    </dgm:pt>
    <dgm:pt modelId="{C1A83113-8FCC-6343-ABC9-BA305CB64459}" type="parTrans" cxnId="{E1264662-343E-9C46-A960-EB7B39268532}">
      <dgm:prSet/>
      <dgm:spPr/>
      <dgm:t>
        <a:bodyPr/>
        <a:lstStyle/>
        <a:p>
          <a:endParaRPr lang="nb-NO"/>
        </a:p>
      </dgm:t>
    </dgm:pt>
    <dgm:pt modelId="{B41493CB-F60E-7C4F-B548-2B80EB45BC18}" type="sibTrans" cxnId="{E1264662-343E-9C46-A960-EB7B39268532}">
      <dgm:prSet/>
      <dgm:spPr/>
      <dgm:t>
        <a:bodyPr/>
        <a:lstStyle/>
        <a:p>
          <a:endParaRPr lang="nb-NO"/>
        </a:p>
      </dgm:t>
    </dgm:pt>
    <dgm:pt modelId="{DC426D1E-C267-8D47-A7DA-6C336A98BD14}">
      <dgm:prSet phldrT="[Tekst]"/>
      <dgm:spPr/>
      <dgm:t>
        <a:bodyPr/>
        <a:lstStyle/>
        <a:p>
          <a:r>
            <a:rPr lang="nb-NO"/>
            <a:t>Første samtale</a:t>
          </a:r>
        </a:p>
      </dgm:t>
    </dgm:pt>
    <dgm:pt modelId="{16FEDA7E-5968-E246-87B2-0FF55B24A237}" type="parTrans" cxnId="{0AF1EC8E-D2C8-E747-BE91-2D701718DD33}">
      <dgm:prSet/>
      <dgm:spPr/>
      <dgm:t>
        <a:bodyPr/>
        <a:lstStyle/>
        <a:p>
          <a:endParaRPr lang="nb-NO"/>
        </a:p>
      </dgm:t>
    </dgm:pt>
    <dgm:pt modelId="{C53128B3-B785-5C4B-8531-7A5F0F69E3D5}" type="sibTrans" cxnId="{0AF1EC8E-D2C8-E747-BE91-2D701718DD33}">
      <dgm:prSet/>
      <dgm:spPr/>
      <dgm:t>
        <a:bodyPr/>
        <a:lstStyle/>
        <a:p>
          <a:endParaRPr lang="nb-NO"/>
        </a:p>
      </dgm:t>
    </dgm:pt>
    <dgm:pt modelId="{87A5D604-588F-BE41-9A71-668FFC8B0A42}">
      <dgm:prSet phldrT="[Tekst]"/>
      <dgm:spPr/>
      <dgm:t>
        <a:bodyPr/>
        <a:lstStyle/>
        <a:p>
          <a:r>
            <a:rPr lang="nb-NO"/>
            <a:t>Utredning</a:t>
          </a:r>
        </a:p>
      </dgm:t>
    </dgm:pt>
    <dgm:pt modelId="{B3D9CF30-690E-244F-8E59-E755522299DA}" type="parTrans" cxnId="{5B7C8014-1B9D-484E-A41A-D486B3E370FA}">
      <dgm:prSet/>
      <dgm:spPr/>
      <dgm:t>
        <a:bodyPr/>
        <a:lstStyle/>
        <a:p>
          <a:endParaRPr lang="nb-NO"/>
        </a:p>
      </dgm:t>
    </dgm:pt>
    <dgm:pt modelId="{F76BCCFB-E16B-784D-92D3-F2D1D825AA69}" type="sibTrans" cxnId="{5B7C8014-1B9D-484E-A41A-D486B3E370FA}">
      <dgm:prSet/>
      <dgm:spPr/>
      <dgm:t>
        <a:bodyPr/>
        <a:lstStyle/>
        <a:p>
          <a:endParaRPr lang="nb-NO"/>
        </a:p>
      </dgm:t>
    </dgm:pt>
    <dgm:pt modelId="{DE9F6010-CBF7-1047-B343-B5A16C6E33E8}">
      <dgm:prSet/>
      <dgm:spPr/>
      <dgm:t>
        <a:bodyPr/>
        <a:lstStyle/>
        <a:p>
          <a:r>
            <a:rPr lang="nb-NO">
              <a:solidFill>
                <a:schemeClr val="bg1"/>
              </a:solidFill>
            </a:rPr>
            <a:t>Plan for behandling</a:t>
          </a:r>
        </a:p>
      </dgm:t>
    </dgm:pt>
    <dgm:pt modelId="{EE6CC0DF-EBD9-6841-A508-1D7D3455006F}" type="parTrans" cxnId="{175AB04D-991B-314B-8476-3CDB9597F83B}">
      <dgm:prSet/>
      <dgm:spPr/>
      <dgm:t>
        <a:bodyPr/>
        <a:lstStyle/>
        <a:p>
          <a:endParaRPr lang="nb-NO"/>
        </a:p>
      </dgm:t>
    </dgm:pt>
    <dgm:pt modelId="{E9BE30CB-4F65-F142-99CA-B7B615B3FC7D}" type="sibTrans" cxnId="{175AB04D-991B-314B-8476-3CDB9597F83B}">
      <dgm:prSet/>
      <dgm:spPr/>
      <dgm:t>
        <a:bodyPr/>
        <a:lstStyle/>
        <a:p>
          <a:endParaRPr lang="nb-NO"/>
        </a:p>
      </dgm:t>
    </dgm:pt>
    <dgm:pt modelId="{19F53E36-237B-E04C-A7F8-BC6782BD53F4}" type="pres">
      <dgm:prSet presAssocID="{EDBD4751-A3B2-814E-B8BD-241BB84AF4E8}" presName="Name0" presStyleCnt="0">
        <dgm:presLayoutVars>
          <dgm:dir/>
          <dgm:resizeHandles val="exact"/>
        </dgm:presLayoutVars>
      </dgm:prSet>
      <dgm:spPr/>
    </dgm:pt>
    <dgm:pt modelId="{D160BE99-E83B-8946-90EE-63DAF00D9E94}" type="pres">
      <dgm:prSet presAssocID="{40AF7062-6A65-B948-9C42-D2B496EB90B9}" presName="node" presStyleLbl="node1" presStyleIdx="0" presStyleCnt="4">
        <dgm:presLayoutVars>
          <dgm:bulletEnabled val="1"/>
        </dgm:presLayoutVars>
      </dgm:prSet>
      <dgm:spPr/>
    </dgm:pt>
    <dgm:pt modelId="{360E4464-989B-6749-B375-61A20721CA61}" type="pres">
      <dgm:prSet presAssocID="{B41493CB-F60E-7C4F-B548-2B80EB45BC18}" presName="sibTrans" presStyleLbl="sibTrans2D1" presStyleIdx="0" presStyleCnt="3"/>
      <dgm:spPr/>
    </dgm:pt>
    <dgm:pt modelId="{2182EB92-AA79-3245-AF2F-502F8A0FC6AE}" type="pres">
      <dgm:prSet presAssocID="{B41493CB-F60E-7C4F-B548-2B80EB45BC18}" presName="connectorText" presStyleLbl="sibTrans2D1" presStyleIdx="0" presStyleCnt="3"/>
      <dgm:spPr/>
    </dgm:pt>
    <dgm:pt modelId="{A0E9F895-932A-5649-923F-9B429C8D61E3}" type="pres">
      <dgm:prSet presAssocID="{DC426D1E-C267-8D47-A7DA-6C336A98BD14}" presName="node" presStyleLbl="node1" presStyleIdx="1" presStyleCnt="4">
        <dgm:presLayoutVars>
          <dgm:bulletEnabled val="1"/>
        </dgm:presLayoutVars>
      </dgm:prSet>
      <dgm:spPr/>
    </dgm:pt>
    <dgm:pt modelId="{345E6BED-C7ED-1843-AE45-E62864132E45}" type="pres">
      <dgm:prSet presAssocID="{C53128B3-B785-5C4B-8531-7A5F0F69E3D5}" presName="sibTrans" presStyleLbl="sibTrans2D1" presStyleIdx="1" presStyleCnt="3"/>
      <dgm:spPr/>
    </dgm:pt>
    <dgm:pt modelId="{D6A61405-8E8D-AE43-9D39-13428AFC35BD}" type="pres">
      <dgm:prSet presAssocID="{C53128B3-B785-5C4B-8531-7A5F0F69E3D5}" presName="connectorText" presStyleLbl="sibTrans2D1" presStyleIdx="1" presStyleCnt="3"/>
      <dgm:spPr/>
    </dgm:pt>
    <dgm:pt modelId="{B1BF30A3-9172-6348-97C3-D85E9CF85A7A}" type="pres">
      <dgm:prSet presAssocID="{87A5D604-588F-BE41-9A71-668FFC8B0A42}" presName="node" presStyleLbl="node1" presStyleIdx="2" presStyleCnt="4">
        <dgm:presLayoutVars>
          <dgm:bulletEnabled val="1"/>
        </dgm:presLayoutVars>
      </dgm:prSet>
      <dgm:spPr/>
    </dgm:pt>
    <dgm:pt modelId="{A0551E87-7F33-8143-BDD2-018623FBEC4C}" type="pres">
      <dgm:prSet presAssocID="{F76BCCFB-E16B-784D-92D3-F2D1D825AA69}" presName="sibTrans" presStyleLbl="sibTrans2D1" presStyleIdx="2" presStyleCnt="3"/>
      <dgm:spPr/>
    </dgm:pt>
    <dgm:pt modelId="{1A17D538-CD71-E945-9079-604D762D8F56}" type="pres">
      <dgm:prSet presAssocID="{F76BCCFB-E16B-784D-92D3-F2D1D825AA69}" presName="connectorText" presStyleLbl="sibTrans2D1" presStyleIdx="2" presStyleCnt="3"/>
      <dgm:spPr/>
    </dgm:pt>
    <dgm:pt modelId="{FFBD668E-1042-B940-B9A3-FA5490DF651A}" type="pres">
      <dgm:prSet presAssocID="{DE9F6010-CBF7-1047-B343-B5A16C6E33E8}" presName="node" presStyleLbl="node1" presStyleIdx="3" presStyleCnt="4">
        <dgm:presLayoutVars>
          <dgm:bulletEnabled val="1"/>
        </dgm:presLayoutVars>
      </dgm:prSet>
      <dgm:spPr/>
    </dgm:pt>
  </dgm:ptLst>
  <dgm:cxnLst>
    <dgm:cxn modelId="{5B7C8014-1B9D-484E-A41A-D486B3E370FA}" srcId="{EDBD4751-A3B2-814E-B8BD-241BB84AF4E8}" destId="{87A5D604-588F-BE41-9A71-668FFC8B0A42}" srcOrd="2" destOrd="0" parTransId="{B3D9CF30-690E-244F-8E59-E755522299DA}" sibTransId="{F76BCCFB-E16B-784D-92D3-F2D1D825AA69}"/>
    <dgm:cxn modelId="{D09D231F-02A5-6D42-BB23-250CDB68EF74}" type="presOf" srcId="{B41493CB-F60E-7C4F-B548-2B80EB45BC18}" destId="{360E4464-989B-6749-B375-61A20721CA61}" srcOrd="0" destOrd="0" presId="urn:microsoft.com/office/officeart/2005/8/layout/process1"/>
    <dgm:cxn modelId="{BD8A6C1F-0913-6846-8EC0-C7BD98B1D78E}" type="presOf" srcId="{DE9F6010-CBF7-1047-B343-B5A16C6E33E8}" destId="{FFBD668E-1042-B940-B9A3-FA5490DF651A}" srcOrd="0" destOrd="0" presId="urn:microsoft.com/office/officeart/2005/8/layout/process1"/>
    <dgm:cxn modelId="{87D08B2F-3BA3-AC44-B56C-50DB929D10E6}" type="presOf" srcId="{40AF7062-6A65-B948-9C42-D2B496EB90B9}" destId="{D160BE99-E83B-8946-90EE-63DAF00D9E94}" srcOrd="0" destOrd="0" presId="urn:microsoft.com/office/officeart/2005/8/layout/process1"/>
    <dgm:cxn modelId="{3A19DB30-5029-0942-B720-EA8F422E5598}" type="presOf" srcId="{87A5D604-588F-BE41-9A71-668FFC8B0A42}" destId="{B1BF30A3-9172-6348-97C3-D85E9CF85A7A}" srcOrd="0" destOrd="0" presId="urn:microsoft.com/office/officeart/2005/8/layout/process1"/>
    <dgm:cxn modelId="{E1264662-343E-9C46-A960-EB7B39268532}" srcId="{EDBD4751-A3B2-814E-B8BD-241BB84AF4E8}" destId="{40AF7062-6A65-B948-9C42-D2B496EB90B9}" srcOrd="0" destOrd="0" parTransId="{C1A83113-8FCC-6343-ABC9-BA305CB64459}" sibTransId="{B41493CB-F60E-7C4F-B548-2B80EB45BC18}"/>
    <dgm:cxn modelId="{175AB04D-991B-314B-8476-3CDB9597F83B}" srcId="{EDBD4751-A3B2-814E-B8BD-241BB84AF4E8}" destId="{DE9F6010-CBF7-1047-B343-B5A16C6E33E8}" srcOrd="3" destOrd="0" parTransId="{EE6CC0DF-EBD9-6841-A508-1D7D3455006F}" sibTransId="{E9BE30CB-4F65-F142-99CA-B7B615B3FC7D}"/>
    <dgm:cxn modelId="{AA4EC07C-398C-2247-A7BE-9D376102666B}" type="presOf" srcId="{C53128B3-B785-5C4B-8531-7A5F0F69E3D5}" destId="{D6A61405-8E8D-AE43-9D39-13428AFC35BD}" srcOrd="1" destOrd="0" presId="urn:microsoft.com/office/officeart/2005/8/layout/process1"/>
    <dgm:cxn modelId="{D41F9085-B27A-EE4E-ADD9-E181CC0B8E6D}" type="presOf" srcId="{B41493CB-F60E-7C4F-B548-2B80EB45BC18}" destId="{2182EB92-AA79-3245-AF2F-502F8A0FC6AE}" srcOrd="1" destOrd="0" presId="urn:microsoft.com/office/officeart/2005/8/layout/process1"/>
    <dgm:cxn modelId="{0AF1EC8E-D2C8-E747-BE91-2D701718DD33}" srcId="{EDBD4751-A3B2-814E-B8BD-241BB84AF4E8}" destId="{DC426D1E-C267-8D47-A7DA-6C336A98BD14}" srcOrd="1" destOrd="0" parTransId="{16FEDA7E-5968-E246-87B2-0FF55B24A237}" sibTransId="{C53128B3-B785-5C4B-8531-7A5F0F69E3D5}"/>
    <dgm:cxn modelId="{D0F9719F-7A75-794E-B8D5-5215766DAF75}" type="presOf" srcId="{C53128B3-B785-5C4B-8531-7A5F0F69E3D5}" destId="{345E6BED-C7ED-1843-AE45-E62864132E45}" srcOrd="0" destOrd="0" presId="urn:microsoft.com/office/officeart/2005/8/layout/process1"/>
    <dgm:cxn modelId="{02C8529F-7A3F-0D44-87F8-E5A7CF19B6F7}" type="presOf" srcId="{EDBD4751-A3B2-814E-B8BD-241BB84AF4E8}" destId="{19F53E36-237B-E04C-A7F8-BC6782BD53F4}" srcOrd="0" destOrd="0" presId="urn:microsoft.com/office/officeart/2005/8/layout/process1"/>
    <dgm:cxn modelId="{B2B0B3D3-E99C-064C-9049-C714B1C0C90C}" type="presOf" srcId="{DC426D1E-C267-8D47-A7DA-6C336A98BD14}" destId="{A0E9F895-932A-5649-923F-9B429C8D61E3}" srcOrd="0" destOrd="0" presId="urn:microsoft.com/office/officeart/2005/8/layout/process1"/>
    <dgm:cxn modelId="{B1A796D4-D0CC-E44F-8BFB-08CC122044AB}" type="presOf" srcId="{F76BCCFB-E16B-784D-92D3-F2D1D825AA69}" destId="{1A17D538-CD71-E945-9079-604D762D8F56}" srcOrd="1" destOrd="0" presId="urn:microsoft.com/office/officeart/2005/8/layout/process1"/>
    <dgm:cxn modelId="{D12AADEA-A344-1A4C-92D2-8A0FC1FD1D4D}" type="presOf" srcId="{F76BCCFB-E16B-784D-92D3-F2D1D825AA69}" destId="{A0551E87-7F33-8143-BDD2-018623FBEC4C}" srcOrd="0" destOrd="0" presId="urn:microsoft.com/office/officeart/2005/8/layout/process1"/>
    <dgm:cxn modelId="{5891D9EC-0435-2C4A-9930-812DF4CBF6D8}" type="presParOf" srcId="{19F53E36-237B-E04C-A7F8-BC6782BD53F4}" destId="{D160BE99-E83B-8946-90EE-63DAF00D9E94}" srcOrd="0" destOrd="0" presId="urn:microsoft.com/office/officeart/2005/8/layout/process1"/>
    <dgm:cxn modelId="{24B7ACC9-9E62-AD47-84EA-FC290F1414D0}" type="presParOf" srcId="{19F53E36-237B-E04C-A7F8-BC6782BD53F4}" destId="{360E4464-989B-6749-B375-61A20721CA61}" srcOrd="1" destOrd="0" presId="urn:microsoft.com/office/officeart/2005/8/layout/process1"/>
    <dgm:cxn modelId="{66959CB8-D700-5741-AD71-FB8A8B44C733}" type="presParOf" srcId="{360E4464-989B-6749-B375-61A20721CA61}" destId="{2182EB92-AA79-3245-AF2F-502F8A0FC6AE}" srcOrd="0" destOrd="0" presId="urn:microsoft.com/office/officeart/2005/8/layout/process1"/>
    <dgm:cxn modelId="{E2B8123F-C73D-B94C-96AA-40E43E42B691}" type="presParOf" srcId="{19F53E36-237B-E04C-A7F8-BC6782BD53F4}" destId="{A0E9F895-932A-5649-923F-9B429C8D61E3}" srcOrd="2" destOrd="0" presId="urn:microsoft.com/office/officeart/2005/8/layout/process1"/>
    <dgm:cxn modelId="{106BC408-4318-3844-B981-1295F81639F3}" type="presParOf" srcId="{19F53E36-237B-E04C-A7F8-BC6782BD53F4}" destId="{345E6BED-C7ED-1843-AE45-E62864132E45}" srcOrd="3" destOrd="0" presId="urn:microsoft.com/office/officeart/2005/8/layout/process1"/>
    <dgm:cxn modelId="{CBA76FFF-BB0C-2341-8BD8-9851DE679E01}" type="presParOf" srcId="{345E6BED-C7ED-1843-AE45-E62864132E45}" destId="{D6A61405-8E8D-AE43-9D39-13428AFC35BD}" srcOrd="0" destOrd="0" presId="urn:microsoft.com/office/officeart/2005/8/layout/process1"/>
    <dgm:cxn modelId="{01C73617-6D9F-194E-B0FD-533AB4296DBA}" type="presParOf" srcId="{19F53E36-237B-E04C-A7F8-BC6782BD53F4}" destId="{B1BF30A3-9172-6348-97C3-D85E9CF85A7A}" srcOrd="4" destOrd="0" presId="urn:microsoft.com/office/officeart/2005/8/layout/process1"/>
    <dgm:cxn modelId="{8ED591CD-ACA0-FE4C-BFC1-ECB4EDC824BB}" type="presParOf" srcId="{19F53E36-237B-E04C-A7F8-BC6782BD53F4}" destId="{A0551E87-7F33-8143-BDD2-018623FBEC4C}" srcOrd="5" destOrd="0" presId="urn:microsoft.com/office/officeart/2005/8/layout/process1"/>
    <dgm:cxn modelId="{084CDE02-2658-2C47-82FC-AE521F8352ED}" type="presParOf" srcId="{A0551E87-7F33-8143-BDD2-018623FBEC4C}" destId="{1A17D538-CD71-E945-9079-604D762D8F56}" srcOrd="0" destOrd="0" presId="urn:microsoft.com/office/officeart/2005/8/layout/process1"/>
    <dgm:cxn modelId="{36A5117E-C307-AA46-B7F1-112C5B01C48F}" type="presParOf" srcId="{19F53E36-237B-E04C-A7F8-BC6782BD53F4}" destId="{FFBD668E-1042-B940-B9A3-FA5490DF651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0BE99-E83B-8946-90EE-63DAF00D9E94}">
      <dsp:nvSpPr>
        <dsp:cNvPr id="0" name=""/>
        <dsp:cNvSpPr/>
      </dsp:nvSpPr>
      <dsp:spPr>
        <a:xfrm>
          <a:off x="4272" y="1521623"/>
          <a:ext cx="1867943" cy="1120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Henvisning</a:t>
          </a:r>
        </a:p>
      </dsp:txBody>
      <dsp:txXfrm>
        <a:off x="37098" y="1554449"/>
        <a:ext cx="1802291" cy="1055114"/>
      </dsp:txXfrm>
    </dsp:sp>
    <dsp:sp modelId="{360E4464-989B-6749-B375-61A20721CA61}">
      <dsp:nvSpPr>
        <dsp:cNvPr id="0" name=""/>
        <dsp:cNvSpPr/>
      </dsp:nvSpPr>
      <dsp:spPr>
        <a:xfrm>
          <a:off x="2059009" y="1850381"/>
          <a:ext cx="396003" cy="4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b-NO" sz="2000" kern="1200"/>
        </a:p>
      </dsp:txBody>
      <dsp:txXfrm>
        <a:off x="2059009" y="1943031"/>
        <a:ext cx="277202" cy="277949"/>
      </dsp:txXfrm>
    </dsp:sp>
    <dsp:sp modelId="{A0E9F895-932A-5649-923F-9B429C8D61E3}">
      <dsp:nvSpPr>
        <dsp:cNvPr id="0" name=""/>
        <dsp:cNvSpPr/>
      </dsp:nvSpPr>
      <dsp:spPr>
        <a:xfrm>
          <a:off x="2619392" y="1521623"/>
          <a:ext cx="1867943" cy="1120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Første samtale</a:t>
          </a:r>
        </a:p>
      </dsp:txBody>
      <dsp:txXfrm>
        <a:off x="2652218" y="1554449"/>
        <a:ext cx="1802291" cy="1055114"/>
      </dsp:txXfrm>
    </dsp:sp>
    <dsp:sp modelId="{345E6BED-C7ED-1843-AE45-E62864132E45}">
      <dsp:nvSpPr>
        <dsp:cNvPr id="0" name=""/>
        <dsp:cNvSpPr/>
      </dsp:nvSpPr>
      <dsp:spPr>
        <a:xfrm>
          <a:off x="4674130" y="1850381"/>
          <a:ext cx="396003" cy="4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b-NO" sz="2000" kern="1200"/>
        </a:p>
      </dsp:txBody>
      <dsp:txXfrm>
        <a:off x="4674130" y="1943031"/>
        <a:ext cx="277202" cy="277949"/>
      </dsp:txXfrm>
    </dsp:sp>
    <dsp:sp modelId="{B1BF30A3-9172-6348-97C3-D85E9CF85A7A}">
      <dsp:nvSpPr>
        <dsp:cNvPr id="0" name=""/>
        <dsp:cNvSpPr/>
      </dsp:nvSpPr>
      <dsp:spPr>
        <a:xfrm>
          <a:off x="5234513" y="1521623"/>
          <a:ext cx="1867943" cy="1120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Utredning</a:t>
          </a:r>
        </a:p>
      </dsp:txBody>
      <dsp:txXfrm>
        <a:off x="5267339" y="1554449"/>
        <a:ext cx="1802291" cy="1055114"/>
      </dsp:txXfrm>
    </dsp:sp>
    <dsp:sp modelId="{A0551E87-7F33-8143-BDD2-018623FBEC4C}">
      <dsp:nvSpPr>
        <dsp:cNvPr id="0" name=""/>
        <dsp:cNvSpPr/>
      </dsp:nvSpPr>
      <dsp:spPr>
        <a:xfrm>
          <a:off x="7289251" y="1850381"/>
          <a:ext cx="396003" cy="4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b-NO" sz="2000" kern="1200"/>
        </a:p>
      </dsp:txBody>
      <dsp:txXfrm>
        <a:off x="7289251" y="1943031"/>
        <a:ext cx="277202" cy="277949"/>
      </dsp:txXfrm>
    </dsp:sp>
    <dsp:sp modelId="{FFBD668E-1042-B940-B9A3-FA5490DF651A}">
      <dsp:nvSpPr>
        <dsp:cNvPr id="0" name=""/>
        <dsp:cNvSpPr/>
      </dsp:nvSpPr>
      <dsp:spPr>
        <a:xfrm>
          <a:off x="7849634" y="1521623"/>
          <a:ext cx="1867943" cy="1120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solidFill>
                <a:schemeClr val="bg1"/>
              </a:solidFill>
            </a:rPr>
            <a:t>Plan for behandling</a:t>
          </a:r>
        </a:p>
      </dsp:txBody>
      <dsp:txXfrm>
        <a:off x="7882460" y="1554449"/>
        <a:ext cx="1802291" cy="10551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5DEAB89-3ED6-BA48-8C18-5986538B881E}" type="datetimeFigureOut">
              <a:rPr lang="nb-NO" smtClean="0"/>
              <a:t>31.01.2025</a:t>
            </a:fld>
            <a:endParaRPr lang="nb-NO"/>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8219993-DBB6-024A-9B4C-46A2DD21F3A5}" type="slidenum">
              <a:rPr lang="nb-NO" smtClean="0"/>
              <a:t>‹#›</a:t>
            </a:fld>
            <a:endParaRPr lang="nb-NO"/>
          </a:p>
        </p:txBody>
      </p:sp>
    </p:spTree>
    <p:extLst>
      <p:ext uri="{BB962C8B-B14F-4D97-AF65-F5344CB8AC3E}">
        <p14:creationId xmlns:p14="http://schemas.microsoft.com/office/powerpoint/2010/main" val="195521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lsedirektoratet.no/rundskriv/pasient-og-brukerrettighetsloven-med-kommentar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a typeface="Calibri"/>
                <a:cs typeface="+mn-lt"/>
              </a:rPr>
            </a:br>
            <a:r>
              <a:rPr lang="nb-NO" dirty="0"/>
              <a:t>Presentasjonen er utarbeidet av Helsedirektoratet i samarbeid med representanter fra direktoratets Brukerråd for psykisk helse rus (</a:t>
            </a:r>
            <a:r>
              <a:rPr lang="nb-NO" dirty="0" err="1"/>
              <a:t>Brukerrop</a:t>
            </a:r>
            <a:r>
              <a:rPr lang="nb-NO" dirty="0"/>
              <a:t>).</a:t>
            </a:r>
            <a:br>
              <a:rPr lang="nb-NO" dirty="0">
                <a:cs typeface="+mn-lt"/>
              </a:rPr>
            </a:br>
            <a:r>
              <a:rPr lang="nb-NO" dirty="0"/>
              <a:t>Hovedmålgruppe</a:t>
            </a:r>
            <a:r>
              <a:rPr lang="en-US" dirty="0"/>
              <a:t> </a:t>
            </a:r>
            <a:r>
              <a:rPr lang="nb-NO" dirty="0"/>
              <a:t>for presentasjonen er bruker- og pårørendeorganisasjoner, som kan ta den i bruk ved undervisning eller rådgivning.</a:t>
            </a:r>
            <a:br>
              <a:rPr lang="nb-NO" dirty="0">
                <a:cs typeface="+mn-lt"/>
              </a:rPr>
            </a:br>
            <a:r>
              <a:rPr lang="nb-NO" dirty="0"/>
              <a:t>De </a:t>
            </a:r>
            <a:r>
              <a:rPr lang="en-US" dirty="0" err="1"/>
              <a:t>kan</a:t>
            </a:r>
            <a:r>
              <a:rPr lang="en-US" dirty="0"/>
              <a:t> </a:t>
            </a:r>
            <a:r>
              <a:rPr lang="en-US" dirty="0" err="1"/>
              <a:t>tilpasse</a:t>
            </a:r>
            <a:r>
              <a:rPr lang="en-US" dirty="0"/>
              <a:t> </a:t>
            </a:r>
            <a:r>
              <a:rPr lang="en-US" dirty="0" err="1"/>
              <a:t>presentasjonen</a:t>
            </a:r>
            <a:r>
              <a:rPr lang="en-US" dirty="0"/>
              <a:t> til </a:t>
            </a:r>
            <a:r>
              <a:rPr lang="en-US" dirty="0" err="1"/>
              <a:t>eget</a:t>
            </a:r>
            <a:r>
              <a:rPr lang="en-US" dirty="0"/>
              <a:t> bruk (</a:t>
            </a:r>
            <a:r>
              <a:rPr lang="en-US" dirty="0" err="1"/>
              <a:t>navn</a:t>
            </a:r>
            <a:r>
              <a:rPr lang="en-US" dirty="0"/>
              <a:t>, </a:t>
            </a:r>
            <a:r>
              <a:rPr lang="en-US" dirty="0" err="1"/>
              <a:t>rolle</a:t>
            </a:r>
            <a:r>
              <a:rPr lang="en-US" dirty="0"/>
              <a:t>, </a:t>
            </a:r>
            <a:r>
              <a:rPr lang="en-US" dirty="0" err="1"/>
              <a:t>organisasjon</a:t>
            </a:r>
            <a:r>
              <a:rPr lang="en-US" dirty="0"/>
              <a:t> </a:t>
            </a:r>
            <a:r>
              <a:rPr lang="en-US" dirty="0" err="1"/>
              <a:t>m.m.</a:t>
            </a:r>
            <a:r>
              <a:rPr lang="en-US" dirty="0"/>
              <a:t>)</a:t>
            </a:r>
            <a:br>
              <a:rPr lang="en-US" dirty="0">
                <a:ea typeface="Calibri"/>
                <a:cs typeface="+mn-lt"/>
              </a:rPr>
            </a:b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38219993-DBB6-024A-9B4C-46A2DD21F3A5}" type="slidenum">
              <a:rPr lang="nb-NO" smtClean="0"/>
              <a:t>1</a:t>
            </a:fld>
            <a:endParaRPr lang="nb-NO"/>
          </a:p>
        </p:txBody>
      </p:sp>
    </p:spTree>
    <p:extLst>
      <p:ext uri="{BB962C8B-B14F-4D97-AF65-F5344CB8AC3E}">
        <p14:creationId xmlns:p14="http://schemas.microsoft.com/office/powerpoint/2010/main" val="145104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10</a:t>
            </a:fld>
            <a:endParaRPr lang="nb-NO"/>
          </a:p>
        </p:txBody>
      </p:sp>
    </p:spTree>
    <p:extLst>
      <p:ext uri="{BB962C8B-B14F-4D97-AF65-F5344CB8AC3E}">
        <p14:creationId xmlns:p14="http://schemas.microsoft.com/office/powerpoint/2010/main" val="40207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Hvis du trenger hjelp fra flere tjenester over lang tid, har du rett til å få en individuell plan. </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En individuell plan er ikke det samme som behandlingsplanen din. Det kan hende at du har flere planer fra før; en behandlingsplan, en tiltaksplan, en kriseplan, osv. En individuell plan er «planen over alle planer». Alle de andre planene dine bør inngå som del av din individuelle plan.</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Det er dine ønsker og behov som utgjør innholdet i planen. Planen behøver ikke være omfattende hvis du ikke ønsker det. Mange velger å sette opp sine viktigste ønsker for fremtiden, hva som må til for å nå de og hvem som skal kobles på for at de skal få det til. Dine pårørende og eventuelt andre i nettverket ditt kan være viktige medspillere i utarbeidelsen av din individuelle plan.</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Du skal få en egen koordinator for planen din. I samarbeid med deg, skal hen følge opp at det som står i planen din blir gjort. </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Sammen med deg, kaller koordinatoren for din individuelle plan inn til møter og sørger for at de forskjellige tjenestene som skal hjelpe deg samarbeider godt. Dette kan for eksempel være NAV, fastlegen, kommunal rustjeneste og/eller psykologen fra DPS. Disse møtene kaller vi samarbeidsmøter. Dine pårørende og eventuelt andre i nettverket ditt kan også være med i disse møtene og kan være viktige medspillere.</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Uansett om du har bruk for hjelp fra både kommunen og spesialisthelsetjenesten, er det kommunen sitt ansvar å sørge for at du får utarbeidet en individuell plan og at du får hjelp til å koordinere arbeidet. Spesialisthelsetjenesten skal si fra til kommunen om du har rett til individuell plan.</a:t>
            </a:r>
          </a:p>
          <a:p>
            <a:endParaRPr lang="nb-NO" i="0"/>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11</a:t>
            </a:fld>
            <a:endParaRPr lang="nb-NO"/>
          </a:p>
        </p:txBody>
      </p:sp>
    </p:spTree>
    <p:extLst>
      <p:ext uri="{BB962C8B-B14F-4D97-AF65-F5344CB8AC3E}">
        <p14:creationId xmlns:p14="http://schemas.microsoft.com/office/powerpoint/2010/main" val="292797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Symbol" panose="05050102010706020507" pitchFamily="18" charset="2"/>
              <a:buNone/>
            </a:pPr>
            <a:r>
              <a:rPr lang="nb-NO" sz="1200" i="0" dirty="0">
                <a:effectLst/>
                <a:latin typeface="Calibri"/>
                <a:ea typeface="Calibri"/>
                <a:cs typeface="Calibri"/>
              </a:rPr>
              <a:t>Klinikken eller sykehuset der du mottar behandling har ansvar for å legge til rette for:</a:t>
            </a:r>
          </a:p>
          <a:p>
            <a:pPr marL="342900" lvl="0" indent="-342900">
              <a:buFont typeface="Symbol" panose="05050102010706020507" pitchFamily="18" charset="2"/>
              <a:buChar char=""/>
            </a:pPr>
            <a:r>
              <a:rPr lang="nb-NO" dirty="0">
                <a:latin typeface="Calibri"/>
                <a:ea typeface="Calibri"/>
                <a:cs typeface="Calibri"/>
              </a:rPr>
              <a:t>Godt</a:t>
            </a:r>
            <a:r>
              <a:rPr lang="nb-NO" sz="1200" i="0" dirty="0">
                <a:effectLst/>
                <a:latin typeface="Calibri"/>
                <a:ea typeface="Calibri"/>
                <a:cs typeface="Calibri"/>
              </a:rPr>
              <a:t> samarbeid </a:t>
            </a:r>
            <a:r>
              <a:rPr lang="nb-NO" sz="1800" dirty="0">
                <a:effectLst/>
                <a:latin typeface="Calibri"/>
                <a:ea typeface="Calibri"/>
                <a:cs typeface="Calibri"/>
              </a:rPr>
              <a:t>innad i spesialisthelsetjenesten, samt mellom spesialisthelsetjenesten og kommunale helse- og omsorgstjenester og kommunale velferdstjenester, inkludert oppvekstsektor, NAV, fengsel og barnevern.</a:t>
            </a:r>
          </a:p>
          <a:p>
            <a:pPr marL="342900" indent="-342900">
              <a:lnSpc>
                <a:spcPct val="107000"/>
              </a:lnSpc>
              <a:buFont typeface="Symbol" panose="05050102010706020507" pitchFamily="18" charset="2"/>
              <a:buChar char=""/>
            </a:pPr>
            <a:r>
              <a:rPr lang="nb-NO" sz="1800" dirty="0">
                <a:solidFill>
                  <a:srgbClr val="000000"/>
                </a:solidFill>
                <a:latin typeface="Calibri"/>
                <a:ea typeface="Calibri"/>
                <a:cs typeface="Calibri"/>
              </a:rPr>
              <a:t>Å organisere</a:t>
            </a:r>
            <a:r>
              <a:rPr lang="nb-NO" sz="1800" dirty="0">
                <a:solidFill>
                  <a:srgbClr val="000000"/>
                </a:solidFill>
                <a:effectLst/>
                <a:latin typeface="Calibri"/>
                <a:ea typeface="Calibri"/>
                <a:cs typeface="Calibri"/>
              </a:rPr>
              <a:t> forløpskoordinering som sørger for helhetlige og forutsigbare forløp uten unødig ventetid og med samarbeid mellom alle involverte </a:t>
            </a:r>
            <a:r>
              <a:rPr lang="nb-NO" sz="1800" dirty="0">
                <a:solidFill>
                  <a:srgbClr val="000000"/>
                </a:solidFill>
                <a:latin typeface="Calibri"/>
                <a:ea typeface="Calibri"/>
                <a:cs typeface="Calibri"/>
              </a:rPr>
              <a:t>instanser</a:t>
            </a:r>
            <a:endParaRPr lang="nb-NO" dirty="0">
              <a:solidFill>
                <a:srgbClr val="000000"/>
              </a:solidFill>
              <a:latin typeface="Calibri"/>
              <a:ea typeface="Calibri"/>
              <a:cs typeface="Calibri"/>
            </a:endParaRPr>
          </a:p>
          <a:p>
            <a:pPr marL="342900" indent="-342900">
              <a:lnSpc>
                <a:spcPct val="107000"/>
              </a:lnSpc>
              <a:buFont typeface="Symbol" panose="05050102010706020507" pitchFamily="18" charset="2"/>
              <a:buChar char=""/>
            </a:pPr>
            <a:r>
              <a:rPr lang="nb-NO" dirty="0">
                <a:solidFill>
                  <a:srgbClr val="000000"/>
                </a:solidFill>
                <a:latin typeface="Calibri"/>
                <a:ea typeface="Calibri"/>
                <a:cs typeface="Calibri"/>
              </a:rPr>
              <a:t>Behandleren</a:t>
            </a:r>
            <a:r>
              <a:rPr lang="nb-NO" sz="1200" i="0" dirty="0">
                <a:effectLst/>
                <a:latin typeface="Calibri"/>
                <a:ea typeface="Calibri"/>
                <a:cs typeface="Calibri"/>
              </a:rPr>
              <a:t> din skal sørge for at hjelpen du mottar blir koordinert med andre tjenester</a:t>
            </a:r>
            <a:r>
              <a:rPr lang="nb-NO" dirty="0">
                <a:latin typeface="Calibri"/>
                <a:ea typeface="Calibri"/>
                <a:cs typeface="Calibri"/>
              </a:rPr>
              <a:t>.</a:t>
            </a:r>
            <a:endParaRPr lang="nb-NO" sz="1200" i="0" dirty="0">
              <a:effectLst/>
              <a:latin typeface="Calibri" panose="020F0502020204030204" pitchFamily="34" charset="0"/>
              <a:ea typeface="Calibri" panose="020F0502020204030204" pitchFamily="34" charset="0"/>
              <a:cs typeface="Calibri"/>
            </a:endParaRP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12</a:t>
            </a:fld>
            <a:endParaRPr lang="nb-NO"/>
          </a:p>
        </p:txBody>
      </p:sp>
    </p:spTree>
    <p:extLst>
      <p:ext uri="{BB962C8B-B14F-4D97-AF65-F5344CB8AC3E}">
        <p14:creationId xmlns:p14="http://schemas.microsoft.com/office/powerpoint/2010/main" val="428850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Du skal kjenne deg trygg på at behandlingen din virker og at den er tilpasset dine behov. Derfor er det viktig å evaluere dette regelmessig. </a:t>
            </a:r>
          </a:p>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Når dere evaluerer, skal du og behandleren din vurdere om du opplever bedring, om du er fornøyd med hjelpen du får og om utviklingen er slik du ønsker. </a:t>
            </a:r>
          </a:p>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Når dere evaluerer, se fremover. Hva er viktig å få på plass i tiden som kommer? Hva bør du jobbe mer med? Hvem bør dere kontakte for å hjelpe til med å tilrettelegge for hverdagen din nå? Eller etter avsluttet behandling?</a:t>
            </a:r>
          </a:p>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Hvis du ikke opplever at du samarbeider godt med behandleren din, bør dere snakke om det og vurdere om du bør få en ny behandler. Om mulig bør du få etterkommet ønske om kjønn på behandler.</a:t>
            </a:r>
          </a:p>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Hvis du synes det er en vanskelig samtale, kan du ha med deg en pårørende/likeperson. Du kan også si fra til en annen person i systemet som du føler deg trygg på. </a:t>
            </a:r>
          </a:p>
          <a:p>
            <a:pPr marL="342900" lvl="0" indent="-342900">
              <a:buFont typeface="Symbol" panose="05050102010706020507" pitchFamily="18" charset="2"/>
              <a:buChar char=""/>
            </a:pPr>
            <a:r>
              <a:rPr lang="nb-NO" sz="2400" i="0">
                <a:effectLst/>
                <a:latin typeface="Calibri" panose="020F0502020204030204" pitchFamily="34" charset="0"/>
                <a:ea typeface="Calibri" panose="020F0502020204030204" pitchFamily="34" charset="0"/>
                <a:cs typeface="Times New Roman" panose="02020603050405020304" pitchFamily="18" charset="0"/>
              </a:rPr>
              <a:t>Disse evalueringssamtalene skal hjelpe deg og behandleren din å finne ut om dere skal justere planen din. Du og behandleren din kan også invitere andre deltakere som dere tenker er viktige eller som har en kompetanse som behandleren din ikke har. </a:t>
            </a:r>
          </a:p>
          <a:p>
            <a:endParaRPr lang="nb-NO" i="0"/>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13</a:t>
            </a:fld>
            <a:endParaRPr lang="nb-NO"/>
          </a:p>
        </p:txBody>
      </p:sp>
    </p:spTree>
    <p:extLst>
      <p:ext uri="{BB962C8B-B14F-4D97-AF65-F5344CB8AC3E}">
        <p14:creationId xmlns:p14="http://schemas.microsoft.com/office/powerpoint/2010/main" val="248516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14</a:t>
            </a:fld>
            <a:endParaRPr lang="nb-NO"/>
          </a:p>
        </p:txBody>
      </p:sp>
    </p:spTree>
    <p:extLst>
      <p:ext uri="{BB962C8B-B14F-4D97-AF65-F5344CB8AC3E}">
        <p14:creationId xmlns:p14="http://schemas.microsoft.com/office/powerpoint/2010/main" val="220104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Symbol" panose="05050102010706020507" pitchFamily="18" charset="2"/>
              <a:buChar char=""/>
            </a:pPr>
            <a:r>
              <a:rPr lang="nb-NO" sz="1200" i="0" dirty="0">
                <a:effectLst/>
                <a:latin typeface="Calibri" panose="020F0502020204030204" pitchFamily="34" charset="0"/>
                <a:ea typeface="Calibri" panose="020F0502020204030204" pitchFamily="34" charset="0"/>
                <a:cs typeface="Times New Roman" panose="02020603050405020304" pitchFamily="18" charset="0"/>
              </a:rPr>
              <a:t>Som nevnt, skal du kjenne deg trygg på at behandlingen din virker. Det er viktig at du opplever å bli bedre.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nb-NO" sz="1200" i="0" dirty="0">
                <a:effectLst/>
                <a:latin typeface="Calibri" panose="020F0502020204030204" pitchFamily="34" charset="0"/>
                <a:ea typeface="Calibri" panose="020F0502020204030204" pitchFamily="34" charset="0"/>
                <a:cs typeface="Times New Roman" panose="02020603050405020304" pitchFamily="18" charset="0"/>
              </a:rPr>
              <a:t>Du skal få mulighet til å gi tilbakemelding på hvordan du opplever behandlingen generelt. Disse tilbakemeldingene kaller vi </a:t>
            </a:r>
            <a:r>
              <a:rPr lang="nb-NO" sz="1200" i="0" dirty="0" err="1">
                <a:effectLst/>
                <a:latin typeface="Calibri" panose="020F0502020204030204" pitchFamily="34" charset="0"/>
                <a:ea typeface="Calibri" panose="020F0502020204030204" pitchFamily="34" charset="0"/>
                <a:cs typeface="Times New Roman" panose="02020603050405020304" pitchFamily="18" charset="0"/>
              </a:rPr>
              <a:t>feed</a:t>
            </a:r>
            <a:r>
              <a:rPr lang="nb-NO" sz="1200" i="0" dirty="0">
                <a:effectLst/>
                <a:latin typeface="Calibri" panose="020F0502020204030204" pitchFamily="34" charset="0"/>
                <a:ea typeface="Calibri" panose="020F0502020204030204" pitchFamily="34" charset="0"/>
                <a:cs typeface="Times New Roman" panose="02020603050405020304" pitchFamily="18" charset="0"/>
              </a:rPr>
              <a:t>-back. Forskjellige behandlingssteder bruker kanskje forskjellige digitale tilbakemeldingssystem. Du skal uansett få tilbud om å bruke det verktøyet de har.</a:t>
            </a:r>
          </a:p>
          <a:p>
            <a:pPr marL="342900" lvl="0" indent="-342900">
              <a:buFont typeface="Symbol" panose="05050102010706020507" pitchFamily="18" charset="2"/>
              <a:buChar char=""/>
            </a:pPr>
            <a:r>
              <a:rPr lang="nb-NO" sz="1200" i="0" dirty="0">
                <a:effectLst/>
                <a:latin typeface="Calibri" panose="020F0502020204030204" pitchFamily="34" charset="0"/>
                <a:ea typeface="Calibri" panose="020F0502020204030204" pitchFamily="34" charset="0"/>
                <a:cs typeface="Times New Roman" panose="02020603050405020304" pitchFamily="18" charset="0"/>
              </a:rPr>
              <a:t>Du skal kunne gi tilbakemelding på hjelpen du får slik at du og behandleren din kan tilpasse den bedre til dine behov.</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15</a:t>
            </a:fld>
            <a:endParaRPr lang="nb-NO"/>
          </a:p>
        </p:txBody>
      </p:sp>
    </p:spTree>
    <p:extLst>
      <p:ext uri="{BB962C8B-B14F-4D97-AF65-F5344CB8AC3E}">
        <p14:creationId xmlns:p14="http://schemas.microsoft.com/office/powerpoint/2010/main" val="294591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Du vil få tilbud om en avsluttende samtale med din behandler.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Her vil du kunne få gi tilbakemelding om hvordan du opplevde tilbudet, om du har opplevd bedring og om du er tilfreds med behandlingen</a:t>
            </a:r>
          </a:p>
          <a:p>
            <a:endParaRPr lang="nb-NO" dirty="0"/>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16</a:t>
            </a:fld>
            <a:endParaRPr lang="nb-NO"/>
          </a:p>
        </p:txBody>
      </p:sp>
    </p:spTree>
    <p:extLst>
      <p:ext uri="{BB962C8B-B14F-4D97-AF65-F5344CB8AC3E}">
        <p14:creationId xmlns:p14="http://schemas.microsoft.com/office/powerpoint/2010/main" val="378011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Du skal også få informasjon om hvilke bruker- og pårørendeorganisasjoner som finnes på psykisk helse- og rusfeltet. Brukerorganisasjoner kan nemlig være en viktig kilde til informasjon og støtte for deg. Disse tilbyr både hjelpetelefoner, chatrom, rådgivning, m.m.</a:t>
            </a:r>
            <a:r>
              <a:rPr lang="nb-NO" sz="1200" dirty="0">
                <a:effectLst/>
                <a:latin typeface="+mn-lt"/>
              </a:rPr>
              <a:t> </a:t>
            </a:r>
          </a:p>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Brukerorganisasjonene er drevet av brukere som har egenerfaring med psykisk helse og rusutfordringer. Her kan du få hjelp og støtte fra likepersoner, informasjon om dine rettigheter eller hjelp til å klage. Det finnes også regionale og brukerstyrte sentre med tilbud om aktivitet og rådgivning. </a:t>
            </a:r>
            <a:r>
              <a:rPr lang="nb-NO" sz="1200" dirty="0">
                <a:effectLst/>
                <a:latin typeface="+mn-lt"/>
              </a:rPr>
              <a:t> </a:t>
            </a:r>
          </a:p>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Likepersonsarbeid betyr at du kan få råd og støtte fra noen som selv har erfaring med rus og/eller psykiske plager.</a:t>
            </a:r>
            <a:r>
              <a:rPr lang="nb-NO" sz="1200" dirty="0">
                <a:effectLst/>
                <a:latin typeface="+mn-lt"/>
              </a:rPr>
              <a:t> </a:t>
            </a:r>
          </a:p>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Hvis du opplever at rettighetene dine ikke blir ivaretatt eller at du blir dårlig behandlet, kan pasient- og brukerombudet vurdere saken din og gi råd om hva du bør gjøre videre. </a:t>
            </a:r>
            <a:r>
              <a:rPr lang="nb-NO" sz="1200" dirty="0">
                <a:effectLst/>
                <a:latin typeface="+mn-lt"/>
              </a:rPr>
              <a:t> </a:t>
            </a:r>
          </a:p>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Ikke minst, finnes det mange steder du kan ringe hvis du trenger støtte og råd eller bare trenger noen å snakke med.</a:t>
            </a:r>
            <a:r>
              <a:rPr lang="nb-NO" sz="1200" dirty="0">
                <a:effectLst/>
                <a:latin typeface="+mn-lt"/>
              </a:rPr>
              <a:t> </a:t>
            </a:r>
          </a:p>
          <a:p>
            <a:pPr rtl="0" fontAlgn="ctr">
              <a:spcBef>
                <a:spcPts val="0"/>
              </a:spcBef>
              <a:spcAft>
                <a:spcPts val="0"/>
              </a:spcAft>
              <a:buFont typeface="Arial" panose="020B0604020202020204" pitchFamily="34" charset="0"/>
              <a:buChar char="•"/>
            </a:pPr>
            <a:r>
              <a:rPr lang="nb-NO" sz="1200" dirty="0">
                <a:solidFill>
                  <a:srgbClr val="000000"/>
                </a:solidFill>
                <a:effectLst/>
                <a:latin typeface="+mn-lt"/>
              </a:rPr>
              <a:t>Du finner informasjon om bruker- og pårørendeorganisasjoner, landets pasient- og brukerombud og hjelpetelefoner på helsenorge.no.</a:t>
            </a:r>
            <a:endParaRPr lang="nb-NO" sz="1200" dirty="0">
              <a:effectLst/>
              <a:latin typeface="+mn-lt"/>
            </a:endParaRPr>
          </a:p>
          <a:p>
            <a:endParaRPr lang="nb-NO" sz="1200" i="0" dirty="0">
              <a:latin typeface="+mn-lt"/>
            </a:endParaRP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17</a:t>
            </a:fld>
            <a:endParaRPr lang="nb-NO"/>
          </a:p>
        </p:txBody>
      </p:sp>
    </p:spTree>
    <p:extLst>
      <p:ext uri="{BB962C8B-B14F-4D97-AF65-F5344CB8AC3E}">
        <p14:creationId xmlns:p14="http://schemas.microsoft.com/office/powerpoint/2010/main" val="83360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18</a:t>
            </a:fld>
            <a:endParaRPr lang="nb-NO"/>
          </a:p>
        </p:txBody>
      </p:sp>
    </p:spTree>
    <p:extLst>
      <p:ext uri="{BB962C8B-B14F-4D97-AF65-F5344CB8AC3E}">
        <p14:creationId xmlns:p14="http://schemas.microsoft.com/office/powerpoint/2010/main" val="210054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informasjon for de som benytter presentasjonen: </a:t>
            </a:r>
          </a:p>
          <a:p>
            <a:r>
              <a:rPr lang="nb-NO" dirty="0"/>
              <a:t>Rundskrivet til pasient- og brukerrettighetsloven vil ha nyttige suppleringer til alle deler av denne PPT’ en: </a:t>
            </a:r>
            <a:r>
              <a:rPr lang="nb-NO" dirty="0">
                <a:hlinkClick r:id="rId3"/>
              </a:rPr>
              <a:t>https://www.helsedirektoratet.no/rundskriv/pasient-og-brukerrettighetsloven-med-kommentarer</a:t>
            </a:r>
            <a:r>
              <a:rPr lang="nb-NO" dirty="0"/>
              <a:t>. </a:t>
            </a:r>
            <a:endParaRPr lang="nb-NO" dirty="0">
              <a:ea typeface="Calibri"/>
              <a:cs typeface="Calibri"/>
            </a:endParaRPr>
          </a:p>
          <a:p>
            <a:r>
              <a:rPr lang="nb-NO" dirty="0"/>
              <a:t>Kapittel 3 om rett til medvirkning og informasjon og kapittel 4 om samtykke til helsehjelp vil være sentrale. De gir ulike eksempler som kan være nyttige for å illustrere rettigheter. </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2</a:t>
            </a:fld>
            <a:endParaRPr lang="nb-NO"/>
          </a:p>
        </p:txBody>
      </p:sp>
    </p:spTree>
    <p:extLst>
      <p:ext uri="{BB962C8B-B14F-4D97-AF65-F5344CB8AC3E}">
        <p14:creationId xmlns:p14="http://schemas.microsoft.com/office/powerpoint/2010/main" val="12367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3</a:t>
            </a:fld>
            <a:endParaRPr lang="nb-NO"/>
          </a:p>
        </p:txBody>
      </p:sp>
    </p:spTree>
    <p:extLst>
      <p:ext uri="{BB962C8B-B14F-4D97-AF65-F5344CB8AC3E}">
        <p14:creationId xmlns:p14="http://schemas.microsoft.com/office/powerpoint/2010/main" val="287219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tabLst>
                <a:tab pos="228600" algn="l"/>
              </a:tabLst>
            </a:pPr>
            <a:r>
              <a:rPr lang="nb-NO" dirty="0"/>
              <a:t>Det er fastlegen din / den som henviser deg som har ansvar for å fylle ut og sende henvisningen din. </a:t>
            </a:r>
            <a:r>
              <a:rPr lang="en-US" dirty="0"/>
              <a:t> </a:t>
            </a:r>
            <a:endParaRPr lang="nb-NO" sz="2400" dirty="0">
              <a:latin typeface="Calibri"/>
              <a:ea typeface="Calibri"/>
              <a:cs typeface="Calibri"/>
            </a:endParaRPr>
          </a:p>
          <a:p>
            <a:pPr>
              <a:tabLst>
                <a:tab pos="228600" algn="l"/>
              </a:tabLst>
            </a:pPr>
            <a:r>
              <a:rPr lang="nb-NO" dirty="0"/>
              <a:t>Du bør medvirke til det som skal stå i henvisningen. Du bør lese og godkjenne henvisningen før den sendes. Du bør også be om å få en kopi av henvisningen din.</a:t>
            </a:r>
            <a:r>
              <a:rPr lang="en-US" dirty="0"/>
              <a:t> </a:t>
            </a:r>
            <a:endParaRPr lang="nb-NO" dirty="0">
              <a:ea typeface="Calibri" panose="020F0502020204030204"/>
              <a:cs typeface="Calibri" panose="020F0502020204030204"/>
            </a:endParaRPr>
          </a:p>
          <a:p>
            <a:pPr>
              <a:buFont typeface="Arial" panose="05050102010706020507" pitchFamily="18" charset="2"/>
              <a:buNone/>
              <a:tabLst>
                <a:tab pos="228600" algn="l"/>
              </a:tabLst>
            </a:pPr>
            <a:r>
              <a:rPr lang="nb-NO" dirty="0"/>
              <a:t>Du kan velge behandlingssted. Det betyr at du har rett til å velge hvor du vil motta behandling. Du kan be den som henviser deg om å legge inn ønsket behandlingssted inn i henvisningen.</a:t>
            </a:r>
            <a:r>
              <a:rPr lang="en-US" dirty="0"/>
              <a:t> </a:t>
            </a:r>
            <a:endParaRPr lang="nb-NO" dirty="0"/>
          </a:p>
          <a:p>
            <a:pPr>
              <a:tabLst>
                <a:tab pos="228600" algn="l"/>
              </a:tabLst>
            </a:pPr>
            <a:r>
              <a:rPr lang="nb-NO" dirty="0"/>
              <a:t>Det er regler om hvor lang tid det skal ta fra fastlegen din sender henvisningen til du skal få vurdert din rett til helsehjelp og få en dato for behandlingsstart. Dette skal ta maksimalt 10 virkedager. Hvis det tar mer tid, kan du klage.</a:t>
            </a:r>
            <a:r>
              <a:rPr lang="en-US" dirty="0"/>
              <a:t> </a:t>
            </a:r>
            <a:endParaRPr lang="nb-NO" dirty="0">
              <a:ea typeface="Calibri" panose="020F0502020204030204"/>
              <a:cs typeface="Calibri" panose="020F0502020204030204"/>
            </a:endParaRPr>
          </a:p>
          <a:p>
            <a:pPr>
              <a:tabLst>
                <a:tab pos="228600" algn="l"/>
              </a:tabLst>
            </a:pPr>
            <a:r>
              <a:rPr lang="nb-NO" dirty="0"/>
              <a:t>Når du mottar beskjed om at du har fått time til behandling, starter selve pasientforløpet for deg.</a:t>
            </a:r>
            <a:r>
              <a:rPr lang="en-US" dirty="0"/>
              <a:t> </a:t>
            </a:r>
            <a:endParaRPr lang="nb-NO" dirty="0">
              <a:ea typeface="Calibri" panose="020F0502020204030204"/>
              <a:cs typeface="Calibri" panose="020F0502020204030204"/>
            </a:endParaRPr>
          </a:p>
          <a:p>
            <a:pPr>
              <a:tabLst>
                <a:tab pos="228600" algn="l"/>
              </a:tabLst>
            </a:pPr>
            <a:r>
              <a:rPr lang="nb-NO" dirty="0"/>
              <a:t>Fastlegen din eller den som følger deg opp i kommunen, har ansvar for at du får nødvendig oppfølging mens du venter på eventuell start av behandling i spesialisthelsetjenesten. De skal også gi deg tilbud om videre oppfølging hvis du får avslag på henvisningen din til</a:t>
            </a:r>
            <a:r>
              <a:rPr lang="nb-NO" sz="1200" i="0" dirty="0">
                <a:effectLst/>
                <a:latin typeface="+mn-lt"/>
                <a:ea typeface="Calibri"/>
                <a:cs typeface="Calibri"/>
              </a:rPr>
              <a:t> </a:t>
            </a:r>
            <a:r>
              <a:rPr lang="nb-NO" sz="2400" i="0" dirty="0">
                <a:effectLst/>
                <a:latin typeface="Calibri"/>
                <a:ea typeface="Calibri"/>
                <a:cs typeface="Calibri"/>
              </a:rPr>
              <a:t>spesialisthelsetjenesten. </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4</a:t>
            </a:fld>
            <a:endParaRPr lang="nb-NO"/>
          </a:p>
        </p:txBody>
      </p:sp>
    </p:spTree>
    <p:extLst>
      <p:ext uri="{BB962C8B-B14F-4D97-AF65-F5344CB8AC3E}">
        <p14:creationId xmlns:p14="http://schemas.microsoft.com/office/powerpoint/2010/main" val="63916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Symbol,Sans-Serif" panose="05050102010706020507" pitchFamily="18" charset="2"/>
              <a:buChar char=""/>
            </a:pPr>
            <a:r>
              <a:rPr lang="nb-NO"/>
              <a:t>Når spesialisthelsetjenesten har gjort vurderingen om at du har rett til helsehjelp, vil du få en innkalling til din første samtale med behandler i spesialisthelsetjenesten. Du kan ha med pårørende/likeperson til samtalen dersom du ønsker det. </a:t>
            </a:r>
            <a:endParaRPr lang="en-US"/>
          </a:p>
          <a:p>
            <a:pPr marL="342900" indent="-342900">
              <a:buFont typeface="Symbol,Sans-Serif" panose="05050102010706020507" pitchFamily="18" charset="2"/>
              <a:buChar char=""/>
            </a:pPr>
            <a:r>
              <a:rPr lang="nb-NO"/>
              <a:t>Du bør tenke over om det er flere i familien som er eller vil bli berørt av dine utfordringer. Bør de få informasjon om noe? Hva slags informasjon om deg er det greit at de får? Hvem bør gi informasjonen og når bør den gis?</a:t>
            </a:r>
            <a:endParaRPr lang="en-US"/>
          </a:p>
          <a:p>
            <a:pPr marL="342900" indent="-342900">
              <a:buFont typeface="Symbol" panose="05050102010706020507" pitchFamily="18" charset="2"/>
              <a:buChar char=""/>
            </a:pPr>
            <a:r>
              <a:rPr lang="nb-NO"/>
              <a:t>Behandler vil også spørre deg om du har omsorg for barn eller om du bor sammen med mindreårige søsken. Dette gjør de for å sikre at barnet eller barna blir ivaretatt mens du er i behandling og oppfølging, og eventuelt for å kunne gi de og deg tilbud om ekstra hjelp og støtte mens du er i behandling.</a:t>
            </a:r>
            <a:endParaRPr lang="nb-NO" sz="1700">
              <a:latin typeface="Calibri"/>
              <a:ea typeface="Calibri"/>
              <a:cs typeface="Calibri"/>
            </a:endParaRPr>
          </a:p>
          <a:p>
            <a:pPr marL="342900" indent="-342900">
              <a:buFont typeface="Symbol" panose="05050102010706020507" pitchFamily="18" charset="2"/>
              <a:buChar char=""/>
            </a:pPr>
            <a:endParaRPr lang="nb-NO" sz="1700">
              <a:latin typeface="Calibri"/>
              <a:ea typeface="Calibri"/>
              <a:cs typeface="Calibri"/>
            </a:endParaRPr>
          </a:p>
          <a:p>
            <a:pPr lvl="0"/>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5</a:t>
            </a:fld>
            <a:endParaRPr lang="nb-NO"/>
          </a:p>
        </p:txBody>
      </p:sp>
    </p:spTree>
    <p:extLst>
      <p:ext uri="{BB962C8B-B14F-4D97-AF65-F5344CB8AC3E}">
        <p14:creationId xmlns:p14="http://schemas.microsoft.com/office/powerpoint/2010/main" val="129618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9993-DBB6-024A-9B4C-46A2DD21F3A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93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Etter den første samtalen, gjennomfører du og behandleren din en utredning. </a:t>
            </a:r>
          </a:p>
          <a:p>
            <a:pPr marL="342900" lvl="0" indent="-342900">
              <a:lnSpc>
                <a:spcPct val="107000"/>
              </a:lnSpc>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I en utredning kartlegger dere hva som er hovedutfordringene dine og hvordan du fungerer i hverdagen. Dere utforsker også hva som kan være bakgrunnen for at du har det slik du har det.</a:t>
            </a:r>
          </a:p>
          <a:p>
            <a:pPr marL="342900" lvl="0" indent="-342900">
              <a:lnSpc>
                <a:spcPct val="107000"/>
              </a:lnSpc>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En utredning gjøres kort eller den kan bestå av flere samtaler mellom deg og behandleren din. Hvor lang tid det tar avhenger av hva du utredes for. </a:t>
            </a:r>
          </a:p>
          <a:p>
            <a:pPr marL="342900" lvl="0" indent="-342900">
              <a:lnSpc>
                <a:spcPct val="107000"/>
              </a:lnSpc>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Når utredningen er ferdig, skal behandleren ta en klinisk beslutning. En klinisk beslutning er en faglig vurdering av hvilke behandlingsbehov du har og behandler sørger for at du får medvirke i beslutningen. </a:t>
            </a:r>
          </a:p>
          <a:p>
            <a:pPr marL="342900" lvl="0" indent="-342900">
              <a:lnSpc>
                <a:spcPct val="107000"/>
              </a:lnSpc>
              <a:spcAft>
                <a:spcPts val="800"/>
              </a:spcAft>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Det er viktig at du spør hvis det er noe du lurer på og at du sier fra hvis det er noe i beslutningen som du ikke kjenner deg igjen i.</a:t>
            </a:r>
          </a:p>
          <a:p>
            <a:endParaRPr lang="nb-NO" i="0"/>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7</a:t>
            </a:fld>
            <a:endParaRPr lang="nb-NO"/>
          </a:p>
        </p:txBody>
      </p:sp>
    </p:spTree>
    <p:extLst>
      <p:ext uri="{BB962C8B-B14F-4D97-AF65-F5344CB8AC3E}">
        <p14:creationId xmlns:p14="http://schemas.microsoft.com/office/powerpoint/2010/main" val="6542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Det er viktig at du er med på å vurdere hvilken behandlingsform du tror passer best for deg. Involver gjerne dine nærmeste pårørende i denne prosessen. </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Hvilke behandlingsformer du har tilgang på avhenger av behandlingsstedet ditt og hvilke behandlingstilbud de har. For å kunne ta gode valg, må du ha god informasjon om tilbudet på behandlingsstedet du velger.</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Det finnes mange forskjellige behandlingsformer. Det kan for eksempel være gruppeterapi, individuell samtaleterapi, medikamentell behandling, familiebehandling, osv.</a:t>
            </a:r>
          </a:p>
          <a:p>
            <a:pPr marL="342900" lvl="0" indent="-342900">
              <a:buFont typeface="Symbol" panose="05050102010706020507" pitchFamily="18" charset="2"/>
              <a:buChar char=""/>
            </a:pPr>
            <a:r>
              <a:rPr lang="nb-NO" sz="1200" i="0">
                <a:effectLst/>
                <a:latin typeface="Calibri" panose="020F0502020204030204" pitchFamily="34" charset="0"/>
                <a:ea typeface="Calibri" panose="020F0502020204030204" pitchFamily="34" charset="0"/>
                <a:cs typeface="Times New Roman" panose="02020603050405020304" pitchFamily="18" charset="0"/>
              </a:rPr>
              <a:t>Det kan hende at du allerede har gjort deg noen erfaringer med forskjellige behandlingsformer. Hvis erfaringene dine er positive, kan det være fristende å velge det samme igjen selv om det kan være klokt å prøve noe nytt. Lytt til rådene som behandleren din gir deg før du velger behandlingsform. </a:t>
            </a:r>
            <a:endParaRPr lang="nb-NO" sz="1200" b="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8</a:t>
            </a:fld>
            <a:endParaRPr lang="nb-NO"/>
          </a:p>
        </p:txBody>
      </p:sp>
    </p:spTree>
    <p:extLst>
      <p:ext uri="{BB962C8B-B14F-4D97-AF65-F5344CB8AC3E}">
        <p14:creationId xmlns:p14="http://schemas.microsoft.com/office/powerpoint/2010/main" val="295705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Symbol,Sans-Serif" panose="05050102010706020507" pitchFamily="18" charset="2"/>
              <a:buChar char=""/>
            </a:pPr>
            <a:r>
              <a:rPr lang="nb-NO"/>
              <a:t>Etter at behandleren din har tatt en klinisk beslutning, kan dere begynne samarbeidet med å lage behandlingsplanen din. </a:t>
            </a:r>
            <a:endParaRPr lang="en-US"/>
          </a:p>
          <a:p>
            <a:pPr marL="342900" indent="-342900">
              <a:buFont typeface="Symbol,Sans-Serif" panose="05050102010706020507" pitchFamily="18" charset="2"/>
              <a:buChar char=""/>
            </a:pPr>
            <a:r>
              <a:rPr lang="nb-NO"/>
              <a:t>En behandlingsplan er en plan for behandlingen din. Det er din plan. Det betyr at det er dine behov som styrer innholdet i planen. Derfor er det viktig at du deltar aktivt i arbeidet med å lage den, slik at du får eierskap til din egen behandling.</a:t>
            </a:r>
            <a:endParaRPr lang="en-US"/>
          </a:p>
          <a:p>
            <a:pPr marL="342900" indent="-342900">
              <a:buFont typeface="Symbol,Sans-Serif" panose="05050102010706020507" pitchFamily="18" charset="2"/>
              <a:buChar char=""/>
            </a:pPr>
            <a:r>
              <a:rPr lang="nb-NO"/>
              <a:t>Som fagperson har din behandler kunnskap om hva som er gode metoder for å jobbe med din problematikk. Du vil få informasjon om forskjellige behandlingsformer</a:t>
            </a:r>
            <a:r>
              <a:rPr lang="nb-NO" b="1"/>
              <a:t> </a:t>
            </a:r>
            <a:r>
              <a:rPr lang="nb-NO"/>
              <a:t>og tiltak og behandleren din vil foreslå hva som kan være den beste hjelpen. Husk at du har muligheten til å komme med egne ønsker.</a:t>
            </a:r>
            <a:endParaRPr lang="en-US"/>
          </a:p>
          <a:p>
            <a:pPr marL="342900" indent="-342900">
              <a:buFont typeface="Symbol,Sans-Serif" panose="05050102010706020507" pitchFamily="18" charset="2"/>
              <a:buChar char=""/>
            </a:pPr>
            <a:r>
              <a:rPr lang="nb-NO"/>
              <a:t>Snakk gjerne med dine nærmeste pårørende i denne prosessen. Behandlingen din skal også ivareta et familieperspektiv og eventuelt sikre at dine barn og/eller mindreårige søsken blir godt ivaretatt. </a:t>
            </a:r>
            <a:endParaRPr lang="en-US"/>
          </a:p>
          <a:p>
            <a:pPr marL="342900" indent="-342900">
              <a:buFont typeface="Symbol,Sans-Serif" panose="05050102010706020507" pitchFamily="18" charset="2"/>
              <a:buChar char=""/>
            </a:pPr>
            <a:r>
              <a:rPr lang="nb-NO"/>
              <a:t>I samarbeid med behandler bør du sette opp noen mål for behandlingen din. Det er du som bestemmer hva disse målene skal være. Du og behandleren din kommer til å snakke om disse målene jevnlig, for å vurdere om du er på rett vei og om målet fremdeles er riktig og viktig for deg. </a:t>
            </a:r>
            <a:endParaRPr lang="en-US"/>
          </a:p>
          <a:p>
            <a:pPr marL="342900" indent="-342900">
              <a:buFont typeface="Symbol,Sans-Serif" panose="05050102010706020507" pitchFamily="18" charset="2"/>
              <a:buChar char=""/>
            </a:pPr>
            <a:r>
              <a:rPr lang="nb-NO"/>
              <a:t>Hvis du og behandleren din er uenige om hvilke mål som er det beste for din behandling, må det skrives inn i journalen din slik at uenigheten synliggjøres. </a:t>
            </a:r>
          </a:p>
          <a:p>
            <a:endParaRPr lang="nb-NO" i="0"/>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9</a:t>
            </a:fld>
            <a:endParaRPr lang="nb-NO"/>
          </a:p>
        </p:txBody>
      </p:sp>
    </p:spTree>
    <p:extLst>
      <p:ext uri="{BB962C8B-B14F-4D97-AF65-F5344CB8AC3E}">
        <p14:creationId xmlns:p14="http://schemas.microsoft.com/office/powerpoint/2010/main" val="1099768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30994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31.01.2025</a:t>
            </a:fld>
            <a:endParaRPr lang="nb-NO"/>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9571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68910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31.01.2025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a:t>Sett inn tittel for skjermopplesing</a:t>
            </a:r>
          </a:p>
        </p:txBody>
      </p:sp>
    </p:spTree>
    <p:extLst>
      <p:ext uri="{BB962C8B-B14F-4D97-AF65-F5344CB8AC3E}">
        <p14:creationId xmlns:p14="http://schemas.microsoft.com/office/powerpoint/2010/main" val="281667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nb-NO"/>
              <a:t>Klikk ikonet for å legge til en tabell</a:t>
            </a:r>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520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nb-NO"/>
              <a:t>Klikk på ikonet for å legge til et bilde</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31.01.2025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214218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nb-NO"/>
              <a:t>Klikk for å redigere tittelstil</a:t>
            </a:r>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310570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nb-NO"/>
              <a:t>Klikk for å redigere tittelstil</a:t>
            </a:r>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46051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nb-NO"/>
              <a:t>Klikk for å redigere tittelstil</a:t>
            </a:r>
          </a:p>
        </p:txBody>
      </p:sp>
    </p:spTree>
    <p:extLst>
      <p:ext uri="{BB962C8B-B14F-4D97-AF65-F5344CB8AC3E}">
        <p14:creationId xmlns:p14="http://schemas.microsoft.com/office/powerpoint/2010/main" val="4261638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191678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a:p>
            <a:pPr lvl="1"/>
            <a:r>
              <a:rPr lang="nb-NO"/>
              <a:t>Andre nivå</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nb-NO"/>
              <a:t>Klikk for å redigere tekststiler i malen</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31.01.2025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27280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engelsk">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Et bilde som inneholder tekst, Font, Grafikk, skjermbilde&#10;&#10;Automatisk generert beskrivelse">
            <a:extLst>
              <a:ext uri="{FF2B5EF4-FFF2-40B4-BE49-F238E27FC236}">
                <a16:creationId xmlns:a16="http://schemas.microsoft.com/office/drawing/2014/main" id="{8C0AD9CB-DF95-7D27-53BB-376F0CB6159B}"/>
              </a:ext>
            </a:extLst>
          </p:cNvPr>
          <p:cNvPicPr>
            <a:picLocks noChangeAspect="1"/>
          </p:cNvPicPr>
          <p:nvPr userDrawn="1"/>
        </p:nvPicPr>
        <p:blipFill>
          <a:blip r:embed="rId2"/>
          <a:stretch>
            <a:fillRect/>
          </a:stretch>
        </p:blipFill>
        <p:spPr>
          <a:xfrm>
            <a:off x="1576794" y="656223"/>
            <a:ext cx="3110817" cy="526105"/>
          </a:xfrm>
          <a:prstGeom prst="rect">
            <a:avLst/>
          </a:prstGeom>
        </p:spPr>
      </p:pic>
    </p:spTree>
    <p:extLst>
      <p:ext uri="{BB962C8B-B14F-4D97-AF65-F5344CB8AC3E}">
        <p14:creationId xmlns:p14="http://schemas.microsoft.com/office/powerpoint/2010/main" val="197192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nb-NO"/>
              <a:t>Klikk på ikonet for å legge til et bilde</a:t>
            </a:r>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120507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nb-NO"/>
              <a:t>Klikk for å redigere tittelstil</a:t>
            </a:r>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237331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nb-NO"/>
              <a:t>Klikk for å redigere tittelstil</a:t>
            </a:r>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159410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416709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2435546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676676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engelsk">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Et bilde som inneholder tekst, Font, Grafikk, skjermbilde&#10;&#10;Automatisk generert beskrivelse">
            <a:extLst>
              <a:ext uri="{FF2B5EF4-FFF2-40B4-BE49-F238E27FC236}">
                <a16:creationId xmlns:a16="http://schemas.microsoft.com/office/drawing/2014/main" id="{8C0AD9CB-DF95-7D27-53BB-376F0CB6159B}"/>
              </a:ext>
            </a:extLst>
          </p:cNvPr>
          <p:cNvPicPr>
            <a:picLocks noChangeAspect="1"/>
          </p:cNvPicPr>
          <p:nvPr userDrawn="1"/>
        </p:nvPicPr>
        <p:blipFill>
          <a:blip r:embed="rId2"/>
          <a:stretch>
            <a:fillRect/>
          </a:stretch>
        </p:blipFill>
        <p:spPr>
          <a:xfrm>
            <a:off x="1576794" y="656223"/>
            <a:ext cx="3110817" cy="526105"/>
          </a:xfrm>
          <a:prstGeom prst="rect">
            <a:avLst/>
          </a:prstGeom>
        </p:spPr>
      </p:pic>
    </p:spTree>
    <p:extLst>
      <p:ext uri="{BB962C8B-B14F-4D97-AF65-F5344CB8AC3E}">
        <p14:creationId xmlns:p14="http://schemas.microsoft.com/office/powerpoint/2010/main" val="4143376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ttelside, lo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4186221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643175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Clr>
                <a:schemeClr val="bg2"/>
              </a:buClr>
              <a:buFont typeface="+mj-lt"/>
              <a:buAutoNum type="arabicPeriod"/>
              <a:tabLst/>
              <a:defRPr>
                <a:solidFill>
                  <a:schemeClr val="bg1"/>
                </a:solidFill>
              </a:defRPr>
            </a:lvl1pPr>
            <a:lvl2pPr marL="630000" indent="-268288">
              <a:buClr>
                <a:schemeClr val="bg2"/>
              </a:buClr>
              <a:tabLst/>
              <a:defRPr>
                <a:solidFill>
                  <a:schemeClr val="bg1"/>
                </a:solidFill>
              </a:defRPr>
            </a:lvl2pPr>
            <a:lvl3pPr marL="809625" indent="-180000">
              <a:buClr>
                <a:schemeClr val="bg2"/>
              </a:buClr>
              <a:tabLst/>
              <a:defRPr>
                <a:solidFill>
                  <a:schemeClr val="bg1"/>
                </a:solidFill>
              </a:defRPr>
            </a:lvl3pPr>
            <a:lvl4pPr marL="990000" indent="-219075">
              <a:buClr>
                <a:schemeClr val="bg2"/>
              </a:buClr>
              <a:tabLst/>
              <a:defRPr>
                <a:solidFill>
                  <a:schemeClr val="bg1"/>
                </a:solidFill>
              </a:defRPr>
            </a:lvl4pPr>
            <a:lvl5pPr marL="1150938" indent="-171450">
              <a:buClr>
                <a:schemeClr val="bg2"/>
              </a:buClr>
              <a:tabLst/>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lvl1pPr>
              <a:defRPr>
                <a:solidFill>
                  <a:schemeClr val="bg2"/>
                </a:solidFill>
              </a:defRPr>
            </a:lvl1pPr>
          </a:lstStyle>
          <a:p>
            <a:fld id="{9F55B06F-5D80-114F-9B38-484F4E16F0D6}" type="datetime1">
              <a:rPr lang="nb-NO" smtClean="0"/>
              <a:pPr/>
              <a:t>31.01.2025</a:t>
            </a:fld>
            <a:endParaRPr lang="nb-NO"/>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a:xfrm>
            <a:off x="1055688" y="10733159"/>
            <a:ext cx="7200900" cy="244800"/>
          </a:xfrm>
        </p:spPr>
        <p:txBody>
          <a:bodyPr/>
          <a:lstStyle>
            <a:lvl1pPr>
              <a:defRPr>
                <a:solidFill>
                  <a:schemeClr val="bg2"/>
                </a:solidFill>
              </a:defRPr>
            </a:lvl1pPr>
          </a:lstStyle>
          <a:p>
            <a:endParaRPr lang="nb-NO"/>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lvl1pPr>
              <a:defRPr>
                <a:solidFill>
                  <a:schemeClr val="bg2"/>
                </a:solidFill>
              </a:defRPr>
            </a:lvl1pPr>
          </a:lstStyle>
          <a:p>
            <a:fld id="{341FD356-1CC0-514B-B5D9-F98600AAE6F5}" type="slidenum">
              <a:rPr lang="nb-NO" smtClean="0"/>
              <a:pPr/>
              <a:t>‹#›</a:t>
            </a:fld>
            <a:endParaRPr lang="nb-NO"/>
          </a:p>
        </p:txBody>
      </p:sp>
      <p:pic>
        <p:nvPicPr>
          <p:cNvPr id="3" name="Grafikk 2">
            <a:extLst>
              <a:ext uri="{FF2B5EF4-FFF2-40B4-BE49-F238E27FC236}">
                <a16:creationId xmlns:a16="http://schemas.microsoft.com/office/drawing/2014/main" id="{D1988DD9-348C-F6B2-D474-DE0B281D42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324435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ttelside, lo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794110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31.01.2025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3805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094715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31.01.2025</a:t>
            </a:fld>
            <a:endParaRPr lang="nb-NO"/>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0924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1928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31.01.2025</a:t>
            </a:fld>
            <a:endParaRPr lang="nb-NO"/>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21595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80214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31.01.2025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a:t>Sett inn tittel for skjermopplesing</a:t>
            </a:r>
          </a:p>
        </p:txBody>
      </p:sp>
    </p:spTree>
    <p:extLst>
      <p:ext uri="{BB962C8B-B14F-4D97-AF65-F5344CB8AC3E}">
        <p14:creationId xmlns:p14="http://schemas.microsoft.com/office/powerpoint/2010/main" val="664575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nb-NO"/>
              <a:t>Klikk ikonet for å legge til en tabell</a:t>
            </a:r>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22313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nb-NO"/>
              <a:t>Klikk på ikonet for å legge til et bilde</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31.01.2025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780339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nb-NO"/>
              <a:t>Klikk for å redigere tittelstil</a:t>
            </a:r>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8890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28746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nb-NO"/>
              <a:t>Klikk for å redigere tittelstil</a:t>
            </a:r>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318185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nb-NO"/>
              <a:t>Klikk for å redigere tittelstil</a:t>
            </a:r>
          </a:p>
        </p:txBody>
      </p:sp>
    </p:spTree>
    <p:extLst>
      <p:ext uri="{BB962C8B-B14F-4D97-AF65-F5344CB8AC3E}">
        <p14:creationId xmlns:p14="http://schemas.microsoft.com/office/powerpoint/2010/main" val="1321478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720687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a:p>
            <a:pPr lvl="1"/>
            <a:r>
              <a:rPr lang="nb-NO"/>
              <a:t>Andre nivå</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nb-NO"/>
              <a:t>Klikk for å redigere tekststiler i malen</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31.01.2025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082426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nb-NO"/>
              <a:t>Klikk på ikonet for å legge til et bilde</a:t>
            </a:r>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570500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nb-NO"/>
              <a:t>Klikk for å redigere tittelstil</a:t>
            </a:r>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183187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nb-NO"/>
              <a:t>Klikk for å redigere tittelstil</a:t>
            </a:r>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31.01.2025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651695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2857522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124204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nb-NO"/>
              <a:t>Klikk for å redigere tittelstil</a:t>
            </a:r>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Clr>
                <a:schemeClr val="bg2"/>
              </a:buClr>
              <a:buFont typeface="+mj-lt"/>
              <a:buAutoNum type="arabicPeriod"/>
              <a:tabLst/>
              <a:defRPr>
                <a:solidFill>
                  <a:schemeClr val="bg1"/>
                </a:solidFill>
              </a:defRPr>
            </a:lvl1pPr>
            <a:lvl2pPr marL="630000" indent="-268288">
              <a:buClr>
                <a:schemeClr val="bg2"/>
              </a:buClr>
              <a:tabLst/>
              <a:defRPr>
                <a:solidFill>
                  <a:schemeClr val="bg1"/>
                </a:solidFill>
              </a:defRPr>
            </a:lvl2pPr>
            <a:lvl3pPr marL="809625" indent="-180000">
              <a:buClr>
                <a:schemeClr val="bg2"/>
              </a:buClr>
              <a:tabLst/>
              <a:defRPr>
                <a:solidFill>
                  <a:schemeClr val="bg1"/>
                </a:solidFill>
              </a:defRPr>
            </a:lvl3pPr>
            <a:lvl4pPr marL="990000" indent="-219075">
              <a:buClr>
                <a:schemeClr val="bg2"/>
              </a:buClr>
              <a:tabLst/>
              <a:defRPr>
                <a:solidFill>
                  <a:schemeClr val="bg1"/>
                </a:solidFill>
              </a:defRPr>
            </a:lvl4pPr>
            <a:lvl5pPr marL="1150938" indent="-171450">
              <a:buClr>
                <a:schemeClr val="bg2"/>
              </a:buClr>
              <a:tabLst/>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lvl1pPr>
              <a:defRPr>
                <a:solidFill>
                  <a:schemeClr val="bg2"/>
                </a:solidFill>
              </a:defRPr>
            </a:lvl1pPr>
          </a:lstStyle>
          <a:p>
            <a:fld id="{9F55B06F-5D80-114F-9B38-484F4E16F0D6}" type="datetime1">
              <a:rPr lang="nb-NO" smtClean="0"/>
              <a:pPr/>
              <a:t>31.01.2025</a:t>
            </a:fld>
            <a:endParaRPr lang="nb-NO"/>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a:xfrm>
            <a:off x="1055688" y="10733159"/>
            <a:ext cx="7200900" cy="244800"/>
          </a:xfrm>
        </p:spPr>
        <p:txBody>
          <a:bodyPr/>
          <a:lstStyle>
            <a:lvl1pPr>
              <a:defRPr>
                <a:solidFill>
                  <a:schemeClr val="bg2"/>
                </a:solidFill>
              </a:defRPr>
            </a:lvl1pPr>
          </a:lstStyle>
          <a:p>
            <a:endParaRPr lang="nb-NO"/>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lvl1pPr>
              <a:defRPr>
                <a:solidFill>
                  <a:schemeClr val="bg2"/>
                </a:solidFill>
              </a:defRPr>
            </a:lvl1pPr>
          </a:lstStyle>
          <a:p>
            <a:fld id="{341FD356-1CC0-514B-B5D9-F98600AAE6F5}" type="slidenum">
              <a:rPr lang="nb-NO" smtClean="0"/>
              <a:pPr/>
              <a:t>‹#›</a:t>
            </a:fld>
            <a:endParaRPr lang="nb-NO"/>
          </a:p>
        </p:txBody>
      </p:sp>
      <p:pic>
        <p:nvPicPr>
          <p:cNvPr id="3" name="Grafikk 2">
            <a:extLst>
              <a:ext uri="{FF2B5EF4-FFF2-40B4-BE49-F238E27FC236}">
                <a16:creationId xmlns:a16="http://schemas.microsoft.com/office/drawing/2014/main" id="{D1988DD9-348C-F6B2-D474-DE0B281D42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1628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31.01.2025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66338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7422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31.01.2025</a:t>
            </a:fld>
            <a:endParaRPr lang="nb-NO"/>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50936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31.01.2025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4831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31.01.2025</a:t>
            </a:fld>
            <a:endParaRPr lang="nb-NO"/>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a:p>
        </p:txBody>
      </p:sp>
    </p:spTree>
    <p:extLst>
      <p:ext uri="{BB962C8B-B14F-4D97-AF65-F5344CB8AC3E}">
        <p14:creationId xmlns:p14="http://schemas.microsoft.com/office/powerpoint/2010/main" val="3038577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orient="horz" pos="3974">
          <p15:clr>
            <a:srgbClr val="F26B43"/>
          </p15:clr>
        </p15:guide>
        <p15:guide id="5" orient="horz" pos="1049">
          <p15:clr>
            <a:srgbClr val="F26B43"/>
          </p15:clr>
        </p15:guide>
        <p15:guide id="6" pos="7469">
          <p15:clr>
            <a:srgbClr val="F26B43"/>
          </p15:clr>
        </p15:guide>
        <p15:guide id="7" pos="1572">
          <p15:clr>
            <a:srgbClr val="F26B43"/>
          </p15:clr>
        </p15:guide>
        <p15:guide id="8" pos="5654">
          <p15:clr>
            <a:srgbClr val="F26B43"/>
          </p15:clr>
        </p15:guide>
        <p15:guide id="9" pos="1118">
          <p15:clr>
            <a:srgbClr val="9FCC3B"/>
          </p15:clr>
        </p15:guide>
        <p15:guide id="10" pos="3386">
          <p15:clr>
            <a:srgbClr val="F26B43"/>
          </p15:clr>
        </p15:guide>
        <p15:guide id="11" pos="6562">
          <p15:clr>
            <a:srgbClr val="9FCC3B"/>
          </p15:clr>
        </p15:guide>
        <p15:guide id="12" pos="4747">
          <p15:clr>
            <a:srgbClr val="F26B43"/>
          </p15:clr>
        </p15:guide>
        <p15:guide id="13" pos="665">
          <p15:clr>
            <a:srgbClr val="F26B43"/>
          </p15:clr>
        </p15:guide>
        <p15:guide id="14" pos="6992">
          <p15:clr>
            <a:srgbClr val="F26B43"/>
          </p15:clr>
        </p15:guide>
        <p15:guide id="15" pos="6108">
          <p15:clr>
            <a:srgbClr val="F26B43"/>
          </p15:clr>
        </p15:guide>
        <p15:guide id="16" pos="5201">
          <p15:clr>
            <a:srgbClr val="F26B43"/>
          </p15:clr>
        </p15:guide>
        <p15:guide id="17" pos="4294">
          <p15:clr>
            <a:srgbClr val="F26B43"/>
          </p15:clr>
        </p15:guide>
        <p15:guide id="18" pos="2933">
          <p15:clr>
            <a:srgbClr val="F26B43"/>
          </p15:clr>
        </p15:guide>
        <p15:guide id="19" pos="2479">
          <p15:clr>
            <a:srgbClr val="F26B43"/>
          </p15:clr>
        </p15:guide>
        <p15:guide id="20" pos="2026">
          <p15:clr>
            <a:srgbClr val="F26B43"/>
          </p15:clr>
        </p15:guide>
        <p15:guide id="21" pos="438">
          <p15:clr>
            <a:srgbClr val="F26B43"/>
          </p15:clr>
        </p15:guide>
        <p15:guide id="22" pos="7242">
          <p15:clr>
            <a:srgbClr val="F26B43"/>
          </p15:clr>
        </p15:guide>
        <p15:guide id="23" orient="horz" pos="210">
          <p15:clr>
            <a:srgbClr val="F26B43"/>
          </p15:clr>
        </p15:guide>
        <p15:guide id="24" orient="horz" pos="4110">
          <p15:clr>
            <a:srgbClr val="F26B43"/>
          </p15:clr>
        </p15:guide>
        <p15:guide id="25" orient="horz" pos="1230">
          <p15:clr>
            <a:srgbClr val="F26B43"/>
          </p15:clr>
        </p15:guide>
        <p15:guide id="26" orient="horz" pos="39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31.01.2025</a:t>
            </a:fld>
            <a:endParaRPr lang="nb-NO"/>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a:p>
        </p:txBody>
      </p:sp>
    </p:spTree>
    <p:extLst>
      <p:ext uri="{BB962C8B-B14F-4D97-AF65-F5344CB8AC3E}">
        <p14:creationId xmlns:p14="http://schemas.microsoft.com/office/powerpoint/2010/main" val="2628544871"/>
      </p:ext>
    </p:extLst>
  </p:cSld>
  <p:clrMap bg1="lt1" tx1="dk1" bg2="lt2" tx2="dk2" accent1="accent1" accent2="accent2" accent3="accent3" accent4="accent4" accent5="accent5" accent6="accent6" hlink="hlink" folHlink="folHlink"/>
  <p:sldLayoutIdLst>
    <p:sldLayoutId id="2147483682" r:id="rId1"/>
    <p:sldLayoutId id="2147483727" r:id="rId2"/>
    <p:sldLayoutId id="2147483686" r:id="rId3"/>
    <p:sldLayoutId id="2147483723" r:id="rId4"/>
    <p:sldLayoutId id="2147483690" r:id="rId5"/>
    <p:sldLayoutId id="2147483722" r:id="rId6"/>
    <p:sldLayoutId id="2147483652" r:id="rId7"/>
    <p:sldLayoutId id="2147483653" r:id="rId8"/>
    <p:sldLayoutId id="2147483662" r:id="rId9"/>
    <p:sldLayoutId id="2147483663" r:id="rId10"/>
    <p:sldLayoutId id="2147483693" r:id="rId11"/>
    <p:sldLayoutId id="2147483726" r:id="rId12"/>
    <p:sldLayoutId id="2147483694" r:id="rId13"/>
    <p:sldLayoutId id="2147483696" r:id="rId14"/>
    <p:sldLayoutId id="2147483664" r:id="rId15"/>
    <p:sldLayoutId id="2147483673" r:id="rId16"/>
    <p:sldLayoutId id="2147483668" r:id="rId17"/>
    <p:sldLayoutId id="2147483724" r:id="rId18"/>
    <p:sldLayoutId id="2147483675" r:id="rId19"/>
    <p:sldLayoutId id="2147483676" r:id="rId20"/>
    <p:sldLayoutId id="2147483698" r:id="rId21"/>
    <p:sldLayoutId id="2147483699" r:id="rId22"/>
    <p:sldLayoutId id="2147483695" r:id="rId23"/>
    <p:sldLayoutId id="2147483725"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974" userDrawn="1">
          <p15:clr>
            <a:srgbClr val="F26B43"/>
          </p15:clr>
        </p15:guide>
        <p15:guide id="5" orient="horz" pos="1049" userDrawn="1">
          <p15:clr>
            <a:srgbClr val="F26B43"/>
          </p15:clr>
        </p15:guide>
        <p15:guide id="6" pos="7469" userDrawn="1">
          <p15:clr>
            <a:srgbClr val="F26B43"/>
          </p15:clr>
        </p15:guide>
        <p15:guide id="7" pos="1572" userDrawn="1">
          <p15:clr>
            <a:srgbClr val="F26B43"/>
          </p15:clr>
        </p15:guide>
        <p15:guide id="8" pos="5654" userDrawn="1">
          <p15:clr>
            <a:srgbClr val="F26B43"/>
          </p15:clr>
        </p15:guide>
        <p15:guide id="9" pos="1118" userDrawn="1">
          <p15:clr>
            <a:srgbClr val="9FCC3B"/>
          </p15:clr>
        </p15:guide>
        <p15:guide id="10" pos="3386" userDrawn="1">
          <p15:clr>
            <a:srgbClr val="F26B43"/>
          </p15:clr>
        </p15:guide>
        <p15:guide id="11" pos="6562" userDrawn="1">
          <p15:clr>
            <a:srgbClr val="9FCC3B"/>
          </p15:clr>
        </p15:guide>
        <p15:guide id="12" pos="4747" userDrawn="1">
          <p15:clr>
            <a:srgbClr val="F26B43"/>
          </p15:clr>
        </p15:guide>
        <p15:guide id="13" pos="665" userDrawn="1">
          <p15:clr>
            <a:srgbClr val="F26B43"/>
          </p15:clr>
        </p15:guide>
        <p15:guide id="14" pos="6992" userDrawn="1">
          <p15:clr>
            <a:srgbClr val="F26B43"/>
          </p15:clr>
        </p15:guide>
        <p15:guide id="15" pos="6108" userDrawn="1">
          <p15:clr>
            <a:srgbClr val="F26B43"/>
          </p15:clr>
        </p15:guide>
        <p15:guide id="16" pos="5201" userDrawn="1">
          <p15:clr>
            <a:srgbClr val="F26B43"/>
          </p15:clr>
        </p15:guide>
        <p15:guide id="17" pos="4294" userDrawn="1">
          <p15:clr>
            <a:srgbClr val="F26B43"/>
          </p15:clr>
        </p15:guide>
        <p15:guide id="18" pos="2933" userDrawn="1">
          <p15:clr>
            <a:srgbClr val="F26B43"/>
          </p15:clr>
        </p15:guide>
        <p15:guide id="19" pos="2479" userDrawn="1">
          <p15:clr>
            <a:srgbClr val="F26B43"/>
          </p15:clr>
        </p15:guide>
        <p15:guide id="20" pos="2026" userDrawn="1">
          <p15:clr>
            <a:srgbClr val="F26B43"/>
          </p15:clr>
        </p15:guide>
        <p15:guide id="21" pos="438" userDrawn="1">
          <p15:clr>
            <a:srgbClr val="F26B43"/>
          </p15:clr>
        </p15:guide>
        <p15:guide id="22" pos="7242" userDrawn="1">
          <p15:clr>
            <a:srgbClr val="F26B43"/>
          </p15:clr>
        </p15:guide>
        <p15:guide id="23" orient="horz" pos="210" userDrawn="1">
          <p15:clr>
            <a:srgbClr val="F26B43"/>
          </p15:clr>
        </p15:guide>
        <p15:guide id="24" orient="horz" pos="4110" userDrawn="1">
          <p15:clr>
            <a:srgbClr val="F26B43"/>
          </p15:clr>
        </p15:guide>
        <p15:guide id="25" orient="horz" pos="1230" userDrawn="1">
          <p15:clr>
            <a:srgbClr val="F26B43"/>
          </p15:clr>
        </p15:guide>
        <p15:guide id="26"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9B3557-5FD4-E57B-44FB-1290D47A5A15}"/>
              </a:ext>
            </a:extLst>
          </p:cNvPr>
          <p:cNvSpPr>
            <a:spLocks noGrp="1"/>
          </p:cNvSpPr>
          <p:nvPr>
            <p:ph type="title"/>
          </p:nvPr>
        </p:nvSpPr>
        <p:spPr>
          <a:xfrm>
            <a:off x="1774825" y="1230223"/>
            <a:ext cx="8642350" cy="2381430"/>
          </a:xfrm>
        </p:spPr>
        <p:txBody>
          <a:bodyPr/>
          <a:lstStyle/>
          <a:p>
            <a:r>
              <a:rPr lang="nb-NO">
                <a:solidFill>
                  <a:prstClr val="white"/>
                </a:solidFill>
                <a:latin typeface="Arial"/>
                <a:ea typeface="Roboto Light"/>
                <a:cs typeface="Roboto Light"/>
              </a:rPr>
              <a:t>Nasjonale pasientforløp for psykisk helse og rus</a:t>
            </a:r>
            <a:endParaRPr lang="nb-NO">
              <a:solidFill>
                <a:prstClr val="white"/>
              </a:solidFill>
            </a:endParaRPr>
          </a:p>
        </p:txBody>
      </p:sp>
      <p:sp>
        <p:nvSpPr>
          <p:cNvPr id="7" name="Plassholder for tekst 6">
            <a:extLst>
              <a:ext uri="{FF2B5EF4-FFF2-40B4-BE49-F238E27FC236}">
                <a16:creationId xmlns:a16="http://schemas.microsoft.com/office/drawing/2014/main" id="{E3AC3D7F-8697-A252-A3E5-5F45CD96215F}"/>
              </a:ext>
            </a:extLst>
          </p:cNvPr>
          <p:cNvSpPr>
            <a:spLocks noGrp="1"/>
          </p:cNvSpPr>
          <p:nvPr>
            <p:ph type="body" sz="quarter" idx="14"/>
          </p:nvPr>
        </p:nvSpPr>
        <p:spPr/>
        <p:txBody>
          <a:bodyPr vert="horz" lIns="0" tIns="0" rIns="0" bIns="0" rtlCol="0" anchor="t">
            <a:normAutofit/>
          </a:bodyPr>
          <a:lstStyle/>
          <a:p>
            <a:pPr marL="342900" indent="-342900">
              <a:buFont typeface="Calibri" panose="020B0604020202020204" pitchFamily="34" charset="0"/>
              <a:buChar char="-"/>
            </a:pPr>
            <a:r>
              <a:rPr lang="nb-NO">
                <a:solidFill>
                  <a:prstClr val="white"/>
                </a:solidFill>
                <a:latin typeface="Arial"/>
                <a:ea typeface="Roboto"/>
                <a:cs typeface="Roboto"/>
              </a:rPr>
              <a:t>En introduksjon</a:t>
            </a:r>
            <a:endParaRPr lang="nb-NO">
              <a:solidFill>
                <a:prstClr val="white"/>
              </a:solidFill>
              <a:latin typeface="Arial"/>
            </a:endParaRPr>
          </a:p>
        </p:txBody>
      </p:sp>
      <p:sp>
        <p:nvSpPr>
          <p:cNvPr id="6" name="Plassholder for tekst 5">
            <a:extLst>
              <a:ext uri="{FF2B5EF4-FFF2-40B4-BE49-F238E27FC236}">
                <a16:creationId xmlns:a16="http://schemas.microsoft.com/office/drawing/2014/main" id="{26D74D00-62C8-0707-7EE3-0B9A82B4F125}"/>
              </a:ext>
            </a:extLst>
          </p:cNvPr>
          <p:cNvSpPr>
            <a:spLocks noGrp="1"/>
          </p:cNvSpPr>
          <p:nvPr>
            <p:ph type="body" sz="quarter" idx="13"/>
          </p:nvPr>
        </p:nvSpPr>
        <p:spPr/>
        <p:txBody>
          <a:bodyPr>
            <a:noAutofit/>
          </a:bodyPr>
          <a:lstStyle/>
          <a:p>
            <a:pPr defTabSz="914355">
              <a:defRPr/>
            </a:pPr>
            <a:r>
              <a:rPr lang="nb-NO"/>
              <a:t>NAVN, ROLLE, ORGANISASJON</a:t>
            </a:r>
          </a:p>
          <a:p>
            <a:endParaRPr lang="nb-NO"/>
          </a:p>
        </p:txBody>
      </p:sp>
    </p:spTree>
    <p:extLst>
      <p:ext uri="{BB962C8B-B14F-4D97-AF65-F5344CB8AC3E}">
        <p14:creationId xmlns:p14="http://schemas.microsoft.com/office/powerpoint/2010/main" val="138628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276763-0E9A-DCC7-4C4D-2A5B62597B8C}"/>
              </a:ext>
            </a:extLst>
          </p:cNvPr>
          <p:cNvSpPr>
            <a:spLocks noGrp="1"/>
          </p:cNvSpPr>
          <p:nvPr>
            <p:ph type="title"/>
          </p:nvPr>
        </p:nvSpPr>
        <p:spPr/>
        <p:txBody>
          <a:bodyPr/>
          <a:lstStyle/>
          <a:p>
            <a:r>
              <a:rPr lang="nb-NO"/>
              <a:t>En behandlingsplan skal inneholde</a:t>
            </a:r>
          </a:p>
        </p:txBody>
      </p:sp>
      <p:sp>
        <p:nvSpPr>
          <p:cNvPr id="3" name="Plassholder for innhold 2">
            <a:extLst>
              <a:ext uri="{FF2B5EF4-FFF2-40B4-BE49-F238E27FC236}">
                <a16:creationId xmlns:a16="http://schemas.microsoft.com/office/drawing/2014/main" id="{62A11B9C-8963-5208-EBEA-8258FD78D568}"/>
              </a:ext>
            </a:extLst>
          </p:cNvPr>
          <p:cNvSpPr>
            <a:spLocks noGrp="1"/>
          </p:cNvSpPr>
          <p:nvPr>
            <p:ph idx="1"/>
          </p:nvPr>
        </p:nvSpPr>
        <p:spPr/>
        <p:txBody>
          <a:bodyPr vert="horz" lIns="0" tIns="0" rIns="0" bIns="0" rtlCol="0" anchor="t">
            <a:normAutofit/>
          </a:bodyPr>
          <a:lstStyle/>
          <a:p>
            <a:pPr marL="342900" indent="-342900">
              <a:buFont typeface="Symbol" panose="05050102010706020507" pitchFamily="18" charset="2"/>
              <a:buChar char=""/>
            </a:pPr>
            <a:r>
              <a:rPr lang="nb-NO" sz="2000" dirty="0">
                <a:ea typeface="Calibri"/>
                <a:cs typeface="Times New Roman"/>
              </a:rPr>
              <a:t>Hva som er målet med behandlingen din</a:t>
            </a:r>
            <a:endParaRPr lang="nb-NO" sz="2000" dirty="0">
              <a:effectLst/>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nb-NO" sz="2000" dirty="0">
                <a:ea typeface="Calibri"/>
                <a:cs typeface="Times New Roman"/>
              </a:rPr>
              <a:t>Hva slags behandling du vil motta, ulike behandlingsformer og tiltak</a:t>
            </a:r>
          </a:p>
          <a:p>
            <a:pPr marL="342900" indent="-342900">
              <a:buFont typeface="Symbol" panose="05050102010706020507" pitchFamily="18" charset="2"/>
              <a:buChar char=""/>
            </a:pPr>
            <a:r>
              <a:rPr lang="nb-NO" sz="2000" dirty="0">
                <a:ea typeface="Roboto"/>
                <a:cs typeface="Roboto"/>
              </a:rPr>
              <a:t>Rammene for behandlingen, for eksempel hvor ofte du skal snakke med behandleren og hvor lenge behandlingen skal vare </a:t>
            </a:r>
            <a:endParaRPr lang="nb-NO" sz="2000" dirty="0">
              <a:ea typeface="Calibri"/>
              <a:cs typeface="Times New Roman"/>
            </a:endParaRPr>
          </a:p>
          <a:p>
            <a:pPr marL="342900" indent="-342900">
              <a:buFont typeface="Symbol" panose="05050102010706020507" pitchFamily="18" charset="2"/>
              <a:buChar char=""/>
            </a:pPr>
            <a:r>
              <a:rPr lang="nb-NO" sz="2000" dirty="0">
                <a:ea typeface="Calibri"/>
                <a:cs typeface="Times New Roman"/>
              </a:rPr>
              <a:t>Om du trenger hjelp fra andre tjenester</a:t>
            </a:r>
          </a:p>
          <a:p>
            <a:pPr marL="342900" lvl="0" indent="-342900">
              <a:buFont typeface="Symbol" panose="05050102010706020507" pitchFamily="18" charset="2"/>
              <a:buChar char=""/>
            </a:pPr>
            <a:r>
              <a:rPr lang="nb-NO" sz="2000" dirty="0">
                <a:ea typeface="Calibri"/>
                <a:cs typeface="Times New Roman"/>
              </a:rPr>
              <a:t>Ditt</a:t>
            </a:r>
            <a:r>
              <a:rPr lang="nb-NO" sz="2000" dirty="0">
                <a:effectLst/>
                <a:ea typeface="Calibri"/>
                <a:cs typeface="Times New Roman"/>
              </a:rPr>
              <a:t> ansvar for å følge opp behandlingen</a:t>
            </a:r>
          </a:p>
          <a:p>
            <a:pPr marL="342900" indent="-342900">
              <a:buFont typeface="Symbol" panose="05050102010706020507" pitchFamily="18" charset="2"/>
              <a:buChar char=""/>
            </a:pPr>
            <a:r>
              <a:rPr lang="nb-NO" sz="2000" dirty="0">
                <a:ea typeface="Roboto"/>
                <a:cs typeface="Roboto"/>
              </a:rPr>
              <a:t>Plan for evaluering av behandlingen</a:t>
            </a:r>
            <a:endParaRPr lang="nb-NO" sz="2000" dirty="0">
              <a:ea typeface="Calibri"/>
              <a:cs typeface="Times New Roman"/>
            </a:endParaRPr>
          </a:p>
          <a:p>
            <a:pPr marL="342900" lvl="0" indent="-342900">
              <a:buFont typeface="Symbol" panose="05050102010706020507" pitchFamily="18" charset="2"/>
              <a:buChar char=""/>
            </a:pPr>
            <a:r>
              <a:rPr lang="nb-NO" sz="2000" dirty="0">
                <a:ea typeface="Calibri"/>
                <a:cs typeface="Times New Roman"/>
              </a:rPr>
              <a:t>K</a:t>
            </a:r>
            <a:r>
              <a:rPr lang="nb-NO" sz="2000" dirty="0">
                <a:effectLst/>
                <a:ea typeface="Calibri"/>
                <a:cs typeface="Times New Roman"/>
              </a:rPr>
              <a:t>riterier for avslutning av behandling</a:t>
            </a:r>
          </a:p>
          <a:p>
            <a:pPr lvl="0"/>
            <a:endParaRPr lang="nb-NO" dirty="0">
              <a:latin typeface="+mj-lt"/>
            </a:endParaRPr>
          </a:p>
          <a:p>
            <a:endParaRPr lang="nb-NO" dirty="0"/>
          </a:p>
        </p:txBody>
      </p:sp>
      <p:sp>
        <p:nvSpPr>
          <p:cNvPr id="4" name="Plassholder for lysbildenummer 3">
            <a:extLst>
              <a:ext uri="{FF2B5EF4-FFF2-40B4-BE49-F238E27FC236}">
                <a16:creationId xmlns:a16="http://schemas.microsoft.com/office/drawing/2014/main" id="{F24D7804-5409-2CD2-1898-101B5D83972C}"/>
              </a:ext>
            </a:extLst>
          </p:cNvPr>
          <p:cNvSpPr>
            <a:spLocks noGrp="1"/>
          </p:cNvSpPr>
          <p:nvPr>
            <p:ph type="sldNum" sz="quarter" idx="12"/>
          </p:nvPr>
        </p:nvSpPr>
        <p:spPr/>
        <p:txBody>
          <a:bodyPr/>
          <a:lstStyle/>
          <a:p>
            <a:fld id="{B34EDD09-BF3E-D547-AB07-D5CB3C7C5447}" type="slidenum">
              <a:rPr lang="nb-NO" smtClean="0"/>
              <a:t>10</a:t>
            </a:fld>
            <a:endParaRPr lang="nb-NO"/>
          </a:p>
        </p:txBody>
      </p:sp>
    </p:spTree>
    <p:extLst>
      <p:ext uri="{BB962C8B-B14F-4D97-AF65-F5344CB8AC3E}">
        <p14:creationId xmlns:p14="http://schemas.microsoft.com/office/powerpoint/2010/main" val="365144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1FAA4B8-FB7D-9AF2-C122-570262B6A8E7}"/>
              </a:ext>
            </a:extLst>
          </p:cNvPr>
          <p:cNvSpPr>
            <a:spLocks noGrp="1"/>
          </p:cNvSpPr>
          <p:nvPr>
            <p:ph sz="half" idx="1"/>
          </p:nvPr>
        </p:nvSpPr>
        <p:spPr/>
        <p:txBody>
          <a:bodyPr/>
          <a:lstStyle/>
          <a:p>
            <a:pPr marL="0" indent="0">
              <a:buNone/>
            </a:pPr>
            <a:r>
              <a:rPr lang="nb-NO" dirty="0"/>
              <a:t>Hvis du har behov for flere tjenester over lang tid, har du rett til å få utarbeidet en individuell plan. </a:t>
            </a:r>
          </a:p>
          <a:p>
            <a:pPr marL="0" indent="0">
              <a:buNone/>
            </a:pPr>
            <a:endParaRPr lang="nb-NO" dirty="0"/>
          </a:p>
          <a:p>
            <a:pPr marL="0" indent="0">
              <a:buNone/>
            </a:pPr>
            <a:r>
              <a:rPr lang="nb-NO" dirty="0"/>
              <a:t>Den skal sikre at du får et helhetlig og samordnet tjenestetilbud.</a:t>
            </a:r>
          </a:p>
          <a:p>
            <a:pPr marL="0" indent="0">
              <a:buNone/>
            </a:pPr>
            <a:endParaRPr lang="nb-NO" dirty="0"/>
          </a:p>
          <a:p>
            <a:pPr marL="0" indent="0">
              <a:buNone/>
            </a:pPr>
            <a:r>
              <a:rPr lang="nb-NO" dirty="0"/>
              <a:t>Dine mål er utgangspunktet for planen.</a:t>
            </a:r>
          </a:p>
          <a:p>
            <a:endParaRPr lang="nb-NO" dirty="0"/>
          </a:p>
        </p:txBody>
      </p:sp>
      <p:pic>
        <p:nvPicPr>
          <p:cNvPr id="8" name="Plassholder for bilde 7" descr="Et bilde som inneholder Menneskeansikt, clip art, illustrasjon, tegnefilm&#10;&#10;Automatisk generert beskrivelse">
            <a:extLst>
              <a:ext uri="{FF2B5EF4-FFF2-40B4-BE49-F238E27FC236}">
                <a16:creationId xmlns:a16="http://schemas.microsoft.com/office/drawing/2014/main" id="{D011C442-F4DC-0A67-FAF8-0BC3DFB031F9}"/>
              </a:ext>
            </a:extLst>
          </p:cNvPr>
          <p:cNvPicPr>
            <a:picLocks noGrp="1" noChangeAspect="1"/>
          </p:cNvPicPr>
          <p:nvPr>
            <p:ph type="pic" sz="quarter" idx="14"/>
          </p:nvPr>
        </p:nvPicPr>
        <p:blipFill>
          <a:blip r:embed="rId3"/>
          <a:srcRect l="24420" r="24420"/>
          <a:stretch>
            <a:fillRect/>
          </a:stretch>
        </p:blipFill>
        <p:spPr/>
      </p:pic>
      <p:sp>
        <p:nvSpPr>
          <p:cNvPr id="4" name="Plassholder for lysbildenummer 3">
            <a:extLst>
              <a:ext uri="{FF2B5EF4-FFF2-40B4-BE49-F238E27FC236}">
                <a16:creationId xmlns:a16="http://schemas.microsoft.com/office/drawing/2014/main" id="{814C0A48-49EB-CDB8-BD6A-A6445D7ADF80}"/>
              </a:ext>
            </a:extLst>
          </p:cNvPr>
          <p:cNvSpPr>
            <a:spLocks noGrp="1"/>
          </p:cNvSpPr>
          <p:nvPr>
            <p:ph type="sldNum" sz="quarter" idx="12"/>
          </p:nvPr>
        </p:nvSpPr>
        <p:spPr/>
        <p:txBody>
          <a:bodyPr/>
          <a:lstStyle/>
          <a:p>
            <a:fld id="{341FD356-1CC0-514B-B5D9-F98600AAE6F5}" type="slidenum">
              <a:rPr lang="nb-NO" smtClean="0"/>
              <a:t>11</a:t>
            </a:fld>
            <a:endParaRPr lang="nb-NO"/>
          </a:p>
        </p:txBody>
      </p:sp>
      <p:sp>
        <p:nvSpPr>
          <p:cNvPr id="5" name="Tittel 4">
            <a:extLst>
              <a:ext uri="{FF2B5EF4-FFF2-40B4-BE49-F238E27FC236}">
                <a16:creationId xmlns:a16="http://schemas.microsoft.com/office/drawing/2014/main" id="{60397FFE-A3C0-23B0-C3FE-3DCB81DB2FF3}"/>
              </a:ext>
            </a:extLst>
          </p:cNvPr>
          <p:cNvSpPr>
            <a:spLocks noGrp="1"/>
          </p:cNvSpPr>
          <p:nvPr>
            <p:ph type="title"/>
          </p:nvPr>
        </p:nvSpPr>
        <p:spPr/>
        <p:txBody>
          <a:bodyPr/>
          <a:lstStyle/>
          <a:p>
            <a:r>
              <a:rPr lang="nb-NO"/>
              <a:t>Individuell plan</a:t>
            </a:r>
          </a:p>
        </p:txBody>
      </p:sp>
    </p:spTree>
    <p:extLst>
      <p:ext uri="{BB962C8B-B14F-4D97-AF65-F5344CB8AC3E}">
        <p14:creationId xmlns:p14="http://schemas.microsoft.com/office/powerpoint/2010/main" val="324975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69E7E6D-1B75-1557-2C8C-877023D117D9}"/>
              </a:ext>
            </a:extLst>
          </p:cNvPr>
          <p:cNvSpPr>
            <a:spLocks noGrp="1"/>
          </p:cNvSpPr>
          <p:nvPr>
            <p:ph sz="half" idx="1"/>
          </p:nvPr>
        </p:nvSpPr>
        <p:spPr/>
        <p:txBody>
          <a:bodyPr>
            <a:normAutofit/>
          </a:bodyPr>
          <a:lstStyle/>
          <a:p>
            <a:pPr marL="0" indent="0">
              <a:buNone/>
            </a:pPr>
            <a:r>
              <a:rPr lang="nb-NO" sz="2400" dirty="0"/>
              <a:t>Behandleren din skal sørge for at hjelpen du mottar blir koordinert med andre tjenester ved å:</a:t>
            </a:r>
          </a:p>
          <a:p>
            <a:pPr marL="0" indent="0">
              <a:buNone/>
            </a:pPr>
            <a:r>
              <a:rPr lang="nb-NO" sz="2000" dirty="0"/>
              <a:t> - innkalle til samarbeidsmøte</a:t>
            </a:r>
          </a:p>
          <a:p>
            <a:pPr marL="0" indent="0">
              <a:buNone/>
            </a:pPr>
            <a:r>
              <a:rPr lang="nb-NO" dirty="0"/>
              <a:t> - bidra inn i arbeid med individuell plan</a:t>
            </a:r>
          </a:p>
          <a:p>
            <a:pPr marL="0" indent="0">
              <a:buNone/>
            </a:pPr>
            <a:r>
              <a:rPr lang="nb-NO" sz="2000" dirty="0"/>
              <a:t> - planlegge avslutning av forløpet med deg og eventuelle andre hjelpere</a:t>
            </a:r>
          </a:p>
          <a:p>
            <a:pPr marL="0" indent="0">
              <a:buNone/>
            </a:pPr>
            <a:r>
              <a:rPr lang="nb-NO" dirty="0"/>
              <a:t> - avklare om dine pårørende, samt   mindreårige barn eller søsken har behov for tiltak</a:t>
            </a:r>
            <a:endParaRPr lang="nb-NO" sz="2000" dirty="0"/>
          </a:p>
          <a:p>
            <a:pPr marL="0" indent="0">
              <a:buNone/>
            </a:pPr>
            <a:endParaRPr lang="nb-NO" sz="2000" dirty="0"/>
          </a:p>
          <a:p>
            <a:pPr marL="0" indent="0">
              <a:buNone/>
            </a:pPr>
            <a:endParaRPr lang="nb-NO" dirty="0"/>
          </a:p>
        </p:txBody>
      </p:sp>
      <p:sp>
        <p:nvSpPr>
          <p:cNvPr id="4" name="Plassholder for lysbildenummer 3">
            <a:extLst>
              <a:ext uri="{FF2B5EF4-FFF2-40B4-BE49-F238E27FC236}">
                <a16:creationId xmlns:a16="http://schemas.microsoft.com/office/drawing/2014/main" id="{878C270B-054F-C58B-582F-C35796A390B3}"/>
              </a:ext>
            </a:extLst>
          </p:cNvPr>
          <p:cNvSpPr>
            <a:spLocks noGrp="1"/>
          </p:cNvSpPr>
          <p:nvPr>
            <p:ph type="sldNum" sz="quarter" idx="12"/>
          </p:nvPr>
        </p:nvSpPr>
        <p:spPr/>
        <p:txBody>
          <a:bodyPr/>
          <a:lstStyle/>
          <a:p>
            <a:fld id="{341FD356-1CC0-514B-B5D9-F98600AAE6F5}" type="slidenum">
              <a:rPr lang="nb-NO" smtClean="0"/>
              <a:pPr/>
              <a:t>12</a:t>
            </a:fld>
            <a:endParaRPr lang="nb-NO"/>
          </a:p>
        </p:txBody>
      </p:sp>
      <p:sp>
        <p:nvSpPr>
          <p:cNvPr id="5" name="Tittel 4">
            <a:extLst>
              <a:ext uri="{FF2B5EF4-FFF2-40B4-BE49-F238E27FC236}">
                <a16:creationId xmlns:a16="http://schemas.microsoft.com/office/drawing/2014/main" id="{0FE0ECA1-F58D-FE11-D714-804CBD67FF71}"/>
              </a:ext>
            </a:extLst>
          </p:cNvPr>
          <p:cNvSpPr>
            <a:spLocks noGrp="1"/>
          </p:cNvSpPr>
          <p:nvPr>
            <p:ph type="title"/>
          </p:nvPr>
        </p:nvSpPr>
        <p:spPr/>
        <p:txBody>
          <a:bodyPr>
            <a:normAutofit fontScale="90000"/>
          </a:bodyPr>
          <a:lstStyle/>
          <a:p>
            <a:r>
              <a:rPr lang="nb-NO"/>
              <a:t>Samarbeid underveis i forløpet</a:t>
            </a:r>
          </a:p>
        </p:txBody>
      </p:sp>
      <p:sp>
        <p:nvSpPr>
          <p:cNvPr id="6" name="Plassholder for bilde 5">
            <a:extLst>
              <a:ext uri="{FF2B5EF4-FFF2-40B4-BE49-F238E27FC236}">
                <a16:creationId xmlns:a16="http://schemas.microsoft.com/office/drawing/2014/main" id="{29647A77-D5BB-6C2D-8070-63ACADF03BC2}"/>
              </a:ext>
            </a:extLst>
          </p:cNvPr>
          <p:cNvSpPr>
            <a:spLocks noGrp="1"/>
          </p:cNvSpPr>
          <p:nvPr>
            <p:ph type="pic" sz="quarter" idx="13"/>
          </p:nvPr>
        </p:nvSpPr>
        <p:spPr/>
        <p:txBody>
          <a:bodyPr/>
          <a:lstStyle/>
          <a:p>
            <a:endParaRPr lang="nb-NO"/>
          </a:p>
        </p:txBody>
      </p:sp>
      <p:pic>
        <p:nvPicPr>
          <p:cNvPr id="16" name="Plassholder for bilde 15" descr="Et bilde som inneholder person, klær, tegning, tegnefilm&#10;&#10;Automatisk generert beskrivelse">
            <a:extLst>
              <a:ext uri="{FF2B5EF4-FFF2-40B4-BE49-F238E27FC236}">
                <a16:creationId xmlns:a16="http://schemas.microsoft.com/office/drawing/2014/main" id="{CBE1B48B-748C-B9E0-97F7-C569D2574022}"/>
              </a:ext>
            </a:extLst>
          </p:cNvPr>
          <p:cNvPicPr>
            <a:picLocks noChangeAspect="1"/>
          </p:cNvPicPr>
          <p:nvPr/>
        </p:nvPicPr>
        <p:blipFill>
          <a:blip r:embed="rId3"/>
          <a:srcRect/>
          <a:stretch/>
        </p:blipFill>
        <p:spPr>
          <a:xfrm>
            <a:off x="-2"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p:spPr>
      </p:pic>
    </p:spTree>
    <p:extLst>
      <p:ext uri="{BB962C8B-B14F-4D97-AF65-F5344CB8AC3E}">
        <p14:creationId xmlns:p14="http://schemas.microsoft.com/office/powerpoint/2010/main" val="50855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AF4D4411-8488-6923-1B36-3A6232842577}"/>
              </a:ext>
            </a:extLst>
          </p:cNvPr>
          <p:cNvSpPr>
            <a:spLocks noGrp="1"/>
          </p:cNvSpPr>
          <p:nvPr>
            <p:ph sz="half" idx="1"/>
          </p:nvPr>
        </p:nvSpPr>
        <p:spPr/>
        <p:txBody>
          <a:bodyPr/>
          <a:lstStyle/>
          <a:p>
            <a:pPr marL="0" indent="0">
              <a:buNone/>
            </a:pPr>
            <a:r>
              <a:rPr lang="nb-NO" dirty="0">
                <a:latin typeface="+mj-lt"/>
              </a:rPr>
              <a:t>Behandlingen din skal evalueres jevnlig. </a:t>
            </a:r>
          </a:p>
          <a:p>
            <a:pPr marL="0" indent="0">
              <a:buNone/>
            </a:pPr>
            <a:endParaRPr lang="nb-NO" dirty="0">
              <a:latin typeface="+mj-lt"/>
            </a:endParaRPr>
          </a:p>
          <a:p>
            <a:pPr marL="0" indent="0">
              <a:buNone/>
            </a:pPr>
            <a:r>
              <a:rPr lang="nb-NO" dirty="0">
                <a:latin typeface="+mj-lt"/>
              </a:rPr>
              <a:t>Du og din behandler skal ha jevnlige møter hvor dere snakker om hvordan det går, om du opplever hjelpen som nyttig eller om det må gjøres endringer i planene. </a:t>
            </a:r>
          </a:p>
          <a:p>
            <a:pPr marL="0" indent="0">
              <a:buNone/>
            </a:pPr>
            <a:endParaRPr lang="nb-NO" dirty="0">
              <a:latin typeface="+mj-lt"/>
            </a:endParaRPr>
          </a:p>
          <a:p>
            <a:pPr marL="0" indent="0">
              <a:buNone/>
            </a:pPr>
            <a:r>
              <a:rPr lang="nb-NO" dirty="0">
                <a:latin typeface="+mj-lt"/>
              </a:rPr>
              <a:t>Hvis du ønsker det, kan dine pårørende, fastlegen eller andre som bistår deg delta på evalueringsmøtene.</a:t>
            </a:r>
          </a:p>
          <a:p>
            <a:endParaRPr lang="nb-NO" dirty="0"/>
          </a:p>
        </p:txBody>
      </p:sp>
      <p:sp>
        <p:nvSpPr>
          <p:cNvPr id="4" name="Plassholder for lysbildenummer 3">
            <a:extLst>
              <a:ext uri="{FF2B5EF4-FFF2-40B4-BE49-F238E27FC236}">
                <a16:creationId xmlns:a16="http://schemas.microsoft.com/office/drawing/2014/main" id="{71A51446-B063-84D5-760C-87ADA0656B68}"/>
              </a:ext>
            </a:extLst>
          </p:cNvPr>
          <p:cNvSpPr>
            <a:spLocks noGrp="1"/>
          </p:cNvSpPr>
          <p:nvPr>
            <p:ph type="sldNum" sz="quarter" idx="12"/>
          </p:nvPr>
        </p:nvSpPr>
        <p:spPr/>
        <p:txBody>
          <a:bodyPr/>
          <a:lstStyle/>
          <a:p>
            <a:fld id="{341FD356-1CC0-514B-B5D9-F98600AAE6F5}" type="slidenum">
              <a:rPr lang="nb-NO" smtClean="0"/>
              <a:pPr/>
              <a:t>13</a:t>
            </a:fld>
            <a:endParaRPr lang="nb-NO"/>
          </a:p>
        </p:txBody>
      </p:sp>
      <p:sp>
        <p:nvSpPr>
          <p:cNvPr id="9" name="Tittel 8">
            <a:extLst>
              <a:ext uri="{FF2B5EF4-FFF2-40B4-BE49-F238E27FC236}">
                <a16:creationId xmlns:a16="http://schemas.microsoft.com/office/drawing/2014/main" id="{E7B0DDB6-6712-1D8B-7235-EDE7B8B553FF}"/>
              </a:ext>
            </a:extLst>
          </p:cNvPr>
          <p:cNvSpPr>
            <a:spLocks noGrp="1"/>
          </p:cNvSpPr>
          <p:nvPr>
            <p:ph type="title"/>
          </p:nvPr>
        </p:nvSpPr>
        <p:spPr/>
        <p:txBody>
          <a:bodyPr/>
          <a:lstStyle/>
          <a:p>
            <a:r>
              <a:rPr lang="nb-NO"/>
              <a:t>Evaluering</a:t>
            </a:r>
          </a:p>
        </p:txBody>
      </p:sp>
      <p:pic>
        <p:nvPicPr>
          <p:cNvPr id="5" name="Plassholder for bilde 8" descr="Et bilde som inneholder clip art, illustrasjon, pattedyr, Tegnefilm&#10;&#10;Automatisk generert beskrivelse">
            <a:extLst>
              <a:ext uri="{FF2B5EF4-FFF2-40B4-BE49-F238E27FC236}">
                <a16:creationId xmlns:a16="http://schemas.microsoft.com/office/drawing/2014/main" id="{BEC16F77-0B50-A52F-A429-8050DAC9C0AB}"/>
              </a:ext>
            </a:extLst>
          </p:cNvPr>
          <p:cNvPicPr>
            <a:picLocks noGrp="1" noChangeAspect="1"/>
          </p:cNvPicPr>
          <p:nvPr>
            <p:ph type="pic" sz="quarter" idx="13"/>
          </p:nvPr>
        </p:nvPicPr>
        <p:blipFill>
          <a:blip r:embed="rId3"/>
          <a:srcRect l="24473" r="24473"/>
          <a:stretch>
            <a:fillRect/>
          </a:stretch>
        </p:blipFill>
        <p:spPr>
          <a:xfrm>
            <a:off x="0" y="0"/>
            <a:ext cx="6096000" cy="6858000"/>
          </a:xfrm>
        </p:spPr>
      </p:pic>
    </p:spTree>
    <p:extLst>
      <p:ext uri="{BB962C8B-B14F-4D97-AF65-F5344CB8AC3E}">
        <p14:creationId xmlns:p14="http://schemas.microsoft.com/office/powerpoint/2010/main" val="121543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DCF32F-B74C-0E77-AE05-12786B7035DD}"/>
              </a:ext>
            </a:extLst>
          </p:cNvPr>
          <p:cNvSpPr>
            <a:spLocks noGrp="1"/>
          </p:cNvSpPr>
          <p:nvPr>
            <p:ph type="title"/>
          </p:nvPr>
        </p:nvSpPr>
        <p:spPr/>
        <p:txBody>
          <a:bodyPr/>
          <a:lstStyle/>
          <a:p>
            <a:r>
              <a:rPr lang="nb-NO"/>
              <a:t>Hva skal dere vurdere i en evaluering?</a:t>
            </a:r>
          </a:p>
        </p:txBody>
      </p:sp>
      <p:sp>
        <p:nvSpPr>
          <p:cNvPr id="3" name="Plassholder for innhold 2">
            <a:extLst>
              <a:ext uri="{FF2B5EF4-FFF2-40B4-BE49-F238E27FC236}">
                <a16:creationId xmlns:a16="http://schemas.microsoft.com/office/drawing/2014/main" id="{0D92AF75-B6D0-BDC3-694E-07BCA407724E}"/>
              </a:ext>
            </a:extLst>
          </p:cNvPr>
          <p:cNvSpPr>
            <a:spLocks noGrp="1"/>
          </p:cNvSpPr>
          <p:nvPr>
            <p:ph idx="1"/>
          </p:nvPr>
        </p:nvSpPr>
        <p:spPr/>
        <p:txBody>
          <a:bodyPr vert="horz" lIns="0" tIns="0" rIns="0" bIns="0" rtlCol="0" anchor="t">
            <a:normAutofit/>
          </a:bodyPr>
          <a:lstStyle/>
          <a:p>
            <a:pPr marL="342900" indent="-342900">
              <a:lnSpc>
                <a:spcPct val="107000"/>
              </a:lnSpc>
              <a:spcAft>
                <a:spcPts val="800"/>
              </a:spcAft>
              <a:tabLst>
                <a:tab pos="457200" algn="l"/>
              </a:tabLst>
            </a:pPr>
            <a:r>
              <a:rPr lang="nb-NO" sz="2000" dirty="0">
                <a:latin typeface="+mj-lt"/>
                <a:ea typeface="Calibri"/>
                <a:cs typeface="Times New Roman"/>
              </a:rPr>
              <a:t>Om du opplever behandlingen som</a:t>
            </a:r>
            <a:r>
              <a:rPr lang="nb-NO" sz="2000" dirty="0">
                <a:effectLst/>
                <a:latin typeface="+mj-lt"/>
                <a:ea typeface="Calibri"/>
                <a:cs typeface="Times New Roman"/>
              </a:rPr>
              <a:t> nyttig</a:t>
            </a:r>
          </a:p>
          <a:p>
            <a:pPr marL="342900" indent="-342900">
              <a:lnSpc>
                <a:spcPct val="107000"/>
              </a:lnSpc>
              <a:spcAft>
                <a:spcPts val="800"/>
              </a:spcAft>
              <a:tabLst>
                <a:tab pos="457200" algn="l"/>
              </a:tabLst>
            </a:pPr>
            <a:r>
              <a:rPr lang="nb-NO" sz="2000" dirty="0">
                <a:latin typeface="+mj-lt"/>
                <a:ea typeface="Calibri"/>
                <a:cs typeface="Times New Roman"/>
              </a:rPr>
              <a:t>Endring i</a:t>
            </a:r>
            <a:r>
              <a:rPr lang="nb-NO" sz="2000" dirty="0">
                <a:effectLst/>
                <a:latin typeface="+mj-lt"/>
                <a:ea typeface="Calibri"/>
                <a:cs typeface="Times New Roman"/>
              </a:rPr>
              <a:t> </a:t>
            </a:r>
            <a:r>
              <a:rPr lang="nb-NO" sz="2000" dirty="0">
                <a:latin typeface="+mj-lt"/>
                <a:ea typeface="Calibri"/>
                <a:cs typeface="Times New Roman"/>
              </a:rPr>
              <a:t> tilstand eller symptomer</a:t>
            </a:r>
            <a:r>
              <a:rPr lang="nb-NO" sz="2000" dirty="0">
                <a:effectLst/>
                <a:latin typeface="+mj-lt"/>
                <a:ea typeface="Calibri"/>
                <a:cs typeface="Times New Roman"/>
              </a:rPr>
              <a:t>,</a:t>
            </a:r>
            <a:r>
              <a:rPr lang="nb-NO" sz="2000" dirty="0">
                <a:latin typeface="+mj-lt"/>
                <a:ea typeface="Calibri"/>
                <a:cs typeface="Times New Roman"/>
              </a:rPr>
              <a:t> og om du opplever å bli bedre</a:t>
            </a:r>
          </a:p>
          <a:p>
            <a:pPr marL="342900" indent="-342900">
              <a:lnSpc>
                <a:spcPct val="107000"/>
              </a:lnSpc>
              <a:spcAft>
                <a:spcPts val="800"/>
              </a:spcAft>
              <a:tabLst>
                <a:tab pos="457200" algn="l"/>
              </a:tabLst>
            </a:pPr>
            <a:r>
              <a:rPr lang="nb-NO" sz="2000" dirty="0">
                <a:effectLst/>
                <a:latin typeface="+mj-lt"/>
                <a:ea typeface="Calibri"/>
                <a:cs typeface="Times New Roman"/>
              </a:rPr>
              <a:t>Har du oppnådd mål eller delmål i behandlingsplanen din</a:t>
            </a:r>
          </a:p>
          <a:p>
            <a:pPr marL="342900" indent="-342900">
              <a:lnSpc>
                <a:spcPct val="107000"/>
              </a:lnSpc>
              <a:spcAft>
                <a:spcPts val="800"/>
              </a:spcAft>
              <a:tabLst>
                <a:tab pos="457200" algn="l"/>
              </a:tabLst>
            </a:pPr>
            <a:r>
              <a:rPr lang="nb-NO" sz="2000" dirty="0">
                <a:latin typeface="+mj-lt"/>
                <a:ea typeface="Calibri"/>
                <a:cs typeface="Times New Roman"/>
              </a:rPr>
              <a:t>E</a:t>
            </a:r>
            <a:r>
              <a:rPr lang="nb-NO" sz="2000" dirty="0">
                <a:effectLst/>
                <a:latin typeface="+mj-lt"/>
                <a:ea typeface="Calibri"/>
                <a:cs typeface="Times New Roman"/>
              </a:rPr>
              <a:t>valuere </a:t>
            </a:r>
            <a:r>
              <a:rPr lang="nb-NO" sz="2000" dirty="0">
                <a:latin typeface="+mj-lt"/>
                <a:ea typeface="Calibri"/>
                <a:cs typeface="Times New Roman"/>
              </a:rPr>
              <a:t>og justere behandlingsplanen ved behov</a:t>
            </a:r>
            <a:endParaRPr lang="nb-NO" sz="2000"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nb-NO" sz="2000" dirty="0">
                <a:latin typeface="+mj-lt"/>
                <a:ea typeface="Calibri"/>
                <a:cs typeface="Times New Roman"/>
              </a:rPr>
              <a:t>B</a:t>
            </a:r>
            <a:r>
              <a:rPr lang="nb-NO" sz="2000" dirty="0">
                <a:effectLst/>
                <a:latin typeface="+mj-lt"/>
                <a:ea typeface="Calibri"/>
                <a:cs typeface="Times New Roman"/>
              </a:rPr>
              <a:t>ehovet for å involvere andre tjenester, eller </a:t>
            </a:r>
            <a:r>
              <a:rPr lang="nb-NO" sz="2000" dirty="0">
                <a:latin typeface="+mj-lt"/>
                <a:ea typeface="Calibri"/>
                <a:cs typeface="Times New Roman"/>
              </a:rPr>
              <a:t>dine</a:t>
            </a:r>
            <a:r>
              <a:rPr lang="nb-NO" sz="2000" dirty="0">
                <a:effectLst/>
                <a:latin typeface="+mj-lt"/>
                <a:ea typeface="Calibri"/>
                <a:cs typeface="Times New Roman"/>
              </a:rPr>
              <a:t> pårørende</a:t>
            </a:r>
          </a:p>
          <a:p>
            <a:pPr marL="342900" indent="-342900">
              <a:lnSpc>
                <a:spcPct val="107000"/>
              </a:lnSpc>
              <a:spcAft>
                <a:spcPts val="800"/>
              </a:spcAft>
              <a:tabLst>
                <a:tab pos="457200" algn="l"/>
              </a:tabLst>
            </a:pPr>
            <a:r>
              <a:rPr lang="nb-NO" sz="2000" dirty="0">
                <a:latin typeface="+mj-lt"/>
                <a:ea typeface="Roboto"/>
                <a:cs typeface="Roboto"/>
              </a:rPr>
              <a:t>Hvordan barn som pårørende eller mindreårige søsken følges opp</a:t>
            </a:r>
            <a:endParaRPr lang="nb-NO" sz="2000" dirty="0">
              <a:latin typeface="+mj-lt"/>
              <a:ea typeface="Calibri"/>
              <a:cs typeface="Times New Roman"/>
            </a:endParaRPr>
          </a:p>
        </p:txBody>
      </p:sp>
      <p:sp>
        <p:nvSpPr>
          <p:cNvPr id="4" name="Plassholder for lysbildenummer 3">
            <a:extLst>
              <a:ext uri="{FF2B5EF4-FFF2-40B4-BE49-F238E27FC236}">
                <a16:creationId xmlns:a16="http://schemas.microsoft.com/office/drawing/2014/main" id="{D7850D6A-CCE5-486E-DE3D-9D788D332296}"/>
              </a:ext>
            </a:extLst>
          </p:cNvPr>
          <p:cNvSpPr>
            <a:spLocks noGrp="1"/>
          </p:cNvSpPr>
          <p:nvPr>
            <p:ph type="sldNum" sz="quarter" idx="12"/>
          </p:nvPr>
        </p:nvSpPr>
        <p:spPr/>
        <p:txBody>
          <a:bodyPr/>
          <a:lstStyle/>
          <a:p>
            <a:fld id="{B34EDD09-BF3E-D547-AB07-D5CB3C7C5447}" type="slidenum">
              <a:rPr lang="nb-NO" smtClean="0"/>
              <a:t>14</a:t>
            </a:fld>
            <a:endParaRPr lang="nb-NO"/>
          </a:p>
        </p:txBody>
      </p:sp>
    </p:spTree>
    <p:extLst>
      <p:ext uri="{BB962C8B-B14F-4D97-AF65-F5344CB8AC3E}">
        <p14:creationId xmlns:p14="http://schemas.microsoft.com/office/powerpoint/2010/main" val="99122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A2350F1E-5A2A-F617-F4FF-832ACB627877}"/>
              </a:ext>
            </a:extLst>
          </p:cNvPr>
          <p:cNvSpPr>
            <a:spLocks noGrp="1"/>
          </p:cNvSpPr>
          <p:nvPr>
            <p:ph sz="half" idx="1"/>
          </p:nvPr>
        </p:nvSpPr>
        <p:spPr>
          <a:xfrm>
            <a:off x="695325" y="2472221"/>
            <a:ext cx="5400675" cy="3836504"/>
          </a:xfrm>
        </p:spPr>
        <p:txBody>
          <a:bodyPr vert="horz" lIns="0" tIns="0" rIns="360000" bIns="0" rtlCol="0" anchor="t">
            <a:normAutofit/>
          </a:bodyPr>
          <a:lstStyle/>
          <a:p>
            <a:pPr marL="0" indent="0">
              <a:buNone/>
            </a:pPr>
            <a:r>
              <a:rPr lang="nb-NO" dirty="0">
                <a:ea typeface="Roboto"/>
                <a:cs typeface="Roboto"/>
              </a:rPr>
              <a:t>Der du får behandling bruker de ofte digitale skjema eller andre verktøy for at du kan gi tilbakemelding på behandlingen. </a:t>
            </a:r>
          </a:p>
          <a:p>
            <a:pPr marL="0" indent="0">
              <a:buNone/>
            </a:pPr>
            <a:endParaRPr lang="nb-NO" dirty="0">
              <a:ea typeface="Roboto"/>
              <a:cs typeface="Roboto"/>
            </a:endParaRPr>
          </a:p>
          <a:p>
            <a:pPr marL="0" indent="0">
              <a:buNone/>
            </a:pPr>
            <a:r>
              <a:rPr lang="nb-NO" dirty="0">
                <a:ea typeface="Roboto"/>
                <a:cs typeface="Roboto"/>
              </a:rPr>
              <a:t>Det er viktig at du gir tilbakemeldinger, slik at du og behandleren din kan tilpasse behandlingen til dine behov.</a:t>
            </a: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endParaRPr lang="nb-NO" dirty="0"/>
          </a:p>
        </p:txBody>
      </p:sp>
      <p:sp>
        <p:nvSpPr>
          <p:cNvPr id="4" name="Plassholder for lysbildenummer 3">
            <a:extLst>
              <a:ext uri="{FF2B5EF4-FFF2-40B4-BE49-F238E27FC236}">
                <a16:creationId xmlns:a16="http://schemas.microsoft.com/office/drawing/2014/main" id="{D5136542-8781-9DD3-38CD-4C595976522A}"/>
              </a:ext>
            </a:extLst>
          </p:cNvPr>
          <p:cNvSpPr>
            <a:spLocks noGrp="1"/>
          </p:cNvSpPr>
          <p:nvPr>
            <p:ph type="sldNum" sz="quarter" idx="12"/>
          </p:nvPr>
        </p:nvSpPr>
        <p:spPr/>
        <p:txBody>
          <a:bodyPr/>
          <a:lstStyle/>
          <a:p>
            <a:fld id="{B34EDD09-BF3E-D547-AB07-D5CB3C7C5447}" type="slidenum">
              <a:rPr lang="nb-NO" smtClean="0"/>
              <a:t>15</a:t>
            </a:fld>
            <a:endParaRPr lang="nb-NO"/>
          </a:p>
        </p:txBody>
      </p:sp>
      <p:sp>
        <p:nvSpPr>
          <p:cNvPr id="5" name="Tittel 4">
            <a:extLst>
              <a:ext uri="{FF2B5EF4-FFF2-40B4-BE49-F238E27FC236}">
                <a16:creationId xmlns:a16="http://schemas.microsoft.com/office/drawing/2014/main" id="{8317ED6B-D5DA-4277-97EB-A1BFFF9437F9}"/>
              </a:ext>
            </a:extLst>
          </p:cNvPr>
          <p:cNvSpPr>
            <a:spLocks noGrp="1"/>
          </p:cNvSpPr>
          <p:nvPr>
            <p:ph type="title"/>
          </p:nvPr>
        </p:nvSpPr>
        <p:spPr>
          <a:xfrm>
            <a:off x="695326" y="620714"/>
            <a:ext cx="5400674" cy="1851506"/>
          </a:xfrm>
        </p:spPr>
        <p:txBody>
          <a:bodyPr>
            <a:normAutofit/>
          </a:bodyPr>
          <a:lstStyle/>
          <a:p>
            <a:r>
              <a:rPr lang="nb-NO"/>
              <a:t>Bruk av verktøy for tilbakemelding</a:t>
            </a:r>
          </a:p>
        </p:txBody>
      </p:sp>
      <p:pic>
        <p:nvPicPr>
          <p:cNvPr id="7" name="Plassholder for bilde 7" descr="Et bilde som inneholder skjermbilde, tekst, kvinne, tegnefilm&#10;&#10;Automatisk generert beskrivelse">
            <a:extLst>
              <a:ext uri="{FF2B5EF4-FFF2-40B4-BE49-F238E27FC236}">
                <a16:creationId xmlns:a16="http://schemas.microsoft.com/office/drawing/2014/main" id="{FB4AB56A-9049-CD6F-C08F-8C260A9CA2E3}"/>
              </a:ext>
            </a:extLst>
          </p:cNvPr>
          <p:cNvPicPr>
            <a:picLocks noGrp="1" noChangeAspect="1"/>
          </p:cNvPicPr>
          <p:nvPr>
            <p:ph type="pic" sz="quarter" idx="14"/>
          </p:nvPr>
        </p:nvPicPr>
        <p:blipFill>
          <a:blip r:embed="rId3"/>
          <a:srcRect l="18532" r="18532"/>
          <a:stretch/>
        </p:blipFill>
        <p:spPr>
          <a:xfrm>
            <a:off x="609600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p:spPr>
      </p:pic>
    </p:spTree>
    <p:extLst>
      <p:ext uri="{BB962C8B-B14F-4D97-AF65-F5344CB8AC3E}">
        <p14:creationId xmlns:p14="http://schemas.microsoft.com/office/powerpoint/2010/main" val="400474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AA30D50-F2F7-03AA-4883-67C10D24DDB0}"/>
              </a:ext>
            </a:extLst>
          </p:cNvPr>
          <p:cNvSpPr>
            <a:spLocks noGrp="1"/>
          </p:cNvSpPr>
          <p:nvPr>
            <p:ph sz="half" idx="1"/>
          </p:nvPr>
        </p:nvSpPr>
        <p:spPr>
          <a:xfrm>
            <a:off x="695325" y="1952625"/>
            <a:ext cx="5930762" cy="4356100"/>
          </a:xfrm>
        </p:spPr>
        <p:txBody>
          <a:bodyPr vert="horz" lIns="0" tIns="0" rIns="360000" bIns="0" rtlCol="0" anchor="t">
            <a:normAutofit/>
          </a:bodyPr>
          <a:lstStyle/>
          <a:p>
            <a:r>
              <a:rPr lang="nb-NO" dirty="0"/>
              <a:t>Avslutning av behandlingen skal planlegges sammen med deg, og eventuelt pårørende.</a:t>
            </a:r>
          </a:p>
          <a:p>
            <a:r>
              <a:rPr lang="nb-NO" dirty="0"/>
              <a:t>Behandleren din vil sammen med deg:</a:t>
            </a:r>
          </a:p>
          <a:p>
            <a:pPr marL="503555" lvl="1"/>
            <a:r>
              <a:rPr lang="nb-NO" dirty="0">
                <a:ea typeface="Roboto"/>
                <a:cs typeface="Roboto"/>
              </a:rPr>
              <a:t>gå gjennom plan for videre tiltak</a:t>
            </a:r>
          </a:p>
          <a:p>
            <a:pPr marL="503555" lvl="1"/>
            <a:r>
              <a:rPr lang="nb-NO" dirty="0">
                <a:ea typeface="Roboto"/>
                <a:cs typeface="Roboto"/>
              </a:rPr>
              <a:t>gå gjennom videre avtaler, navn på kontaktpersoner og oppdatert legemiddelliste</a:t>
            </a:r>
          </a:p>
          <a:p>
            <a:pPr marL="503555" lvl="1"/>
            <a:r>
              <a:rPr lang="nb-NO" dirty="0">
                <a:ea typeface="Roboto"/>
                <a:cs typeface="Roboto"/>
              </a:rPr>
              <a:t>sende sluttnotat til fastlegen din, og ev.</a:t>
            </a:r>
            <a:br>
              <a:rPr lang="nb-NO" dirty="0"/>
            </a:br>
            <a:r>
              <a:rPr lang="nb-NO" dirty="0">
                <a:ea typeface="Roboto"/>
                <a:cs typeface="Roboto"/>
              </a:rPr>
              <a:t>den som henviste deg</a:t>
            </a:r>
          </a:p>
          <a:p>
            <a:endParaRPr lang="nb-NO" dirty="0"/>
          </a:p>
        </p:txBody>
      </p:sp>
      <p:pic>
        <p:nvPicPr>
          <p:cNvPr id="6" name="Plassholder for innhold 5" descr="Et bilde som inneholder skjermbilde, tegnefilm, design, illustrasjon&#10;&#10;Automatisk generert beskrivelse">
            <a:extLst>
              <a:ext uri="{FF2B5EF4-FFF2-40B4-BE49-F238E27FC236}">
                <a16:creationId xmlns:a16="http://schemas.microsoft.com/office/drawing/2014/main" id="{5467F84A-5A34-A53C-CE90-8FD349DE4646}"/>
              </a:ext>
            </a:extLst>
          </p:cNvPr>
          <p:cNvPicPr>
            <a:picLocks noGrp="1"/>
          </p:cNvPicPr>
          <p:nvPr>
            <p:ph sz="half" idx="2"/>
          </p:nvPr>
        </p:nvPicPr>
        <p:blipFill>
          <a:blip r:embed="rId3"/>
          <a:stretch>
            <a:fillRect/>
          </a:stretch>
        </p:blipFill>
        <p:spPr>
          <a:xfrm>
            <a:off x="6091158" y="1948584"/>
            <a:ext cx="5781420" cy="4253345"/>
          </a:xfrm>
        </p:spPr>
      </p:pic>
      <p:sp>
        <p:nvSpPr>
          <p:cNvPr id="4" name="Plassholder for lysbildenummer 3">
            <a:extLst>
              <a:ext uri="{FF2B5EF4-FFF2-40B4-BE49-F238E27FC236}">
                <a16:creationId xmlns:a16="http://schemas.microsoft.com/office/drawing/2014/main" id="{1AF0FEBB-2625-A032-3B79-EE829A84593C}"/>
              </a:ext>
            </a:extLst>
          </p:cNvPr>
          <p:cNvSpPr>
            <a:spLocks noGrp="1"/>
          </p:cNvSpPr>
          <p:nvPr>
            <p:ph type="sldNum" sz="quarter" idx="12"/>
          </p:nvPr>
        </p:nvSpPr>
        <p:spPr/>
        <p:txBody>
          <a:bodyPr/>
          <a:lstStyle/>
          <a:p>
            <a:fld id="{341FD356-1CC0-514B-B5D9-F98600AAE6F5}" type="slidenum">
              <a:rPr lang="nb-NO" smtClean="0"/>
              <a:t>16</a:t>
            </a:fld>
            <a:endParaRPr lang="nb-NO"/>
          </a:p>
        </p:txBody>
      </p:sp>
      <p:sp>
        <p:nvSpPr>
          <p:cNvPr id="5" name="Tittel 4">
            <a:extLst>
              <a:ext uri="{FF2B5EF4-FFF2-40B4-BE49-F238E27FC236}">
                <a16:creationId xmlns:a16="http://schemas.microsoft.com/office/drawing/2014/main" id="{98605551-4433-D702-41ED-291708816C66}"/>
              </a:ext>
            </a:extLst>
          </p:cNvPr>
          <p:cNvSpPr>
            <a:spLocks noGrp="1"/>
          </p:cNvSpPr>
          <p:nvPr>
            <p:ph type="title"/>
          </p:nvPr>
        </p:nvSpPr>
        <p:spPr/>
        <p:txBody>
          <a:bodyPr/>
          <a:lstStyle/>
          <a:p>
            <a:r>
              <a:rPr lang="nb-NO"/>
              <a:t>Avslutning og videre oppfølging</a:t>
            </a:r>
          </a:p>
        </p:txBody>
      </p:sp>
    </p:spTree>
    <p:extLst>
      <p:ext uri="{BB962C8B-B14F-4D97-AF65-F5344CB8AC3E}">
        <p14:creationId xmlns:p14="http://schemas.microsoft.com/office/powerpoint/2010/main" val="340779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9F0B520-EC50-E4E9-CFEE-64A29D2B93B4}"/>
              </a:ext>
            </a:extLst>
          </p:cNvPr>
          <p:cNvSpPr/>
          <p:nvPr/>
        </p:nvSpPr>
        <p:spPr>
          <a:xfrm>
            <a:off x="0" y="5671374"/>
            <a:ext cx="12192000" cy="1186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med ett avrundet hjørne 5">
            <a:extLst>
              <a:ext uri="{FF2B5EF4-FFF2-40B4-BE49-F238E27FC236}">
                <a16:creationId xmlns:a16="http://schemas.microsoft.com/office/drawing/2014/main" id="{FB0A26AB-A6D5-DA2A-7872-575BA58D7724}"/>
              </a:ext>
            </a:extLst>
          </p:cNvPr>
          <p:cNvSpPr/>
          <p:nvPr/>
        </p:nvSpPr>
        <p:spPr>
          <a:xfrm>
            <a:off x="0" y="2050347"/>
            <a:ext cx="12192000" cy="4807653"/>
          </a:xfrm>
          <a:prstGeom prst="round1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5FA2975-708D-BD9D-E05F-521BD827478D}"/>
              </a:ext>
            </a:extLst>
          </p:cNvPr>
          <p:cNvSpPr>
            <a:spLocks noGrp="1"/>
          </p:cNvSpPr>
          <p:nvPr>
            <p:ph type="title"/>
          </p:nvPr>
        </p:nvSpPr>
        <p:spPr/>
        <p:txBody>
          <a:bodyPr anchor="t">
            <a:normAutofit/>
          </a:bodyPr>
          <a:lstStyle/>
          <a:p>
            <a:pPr>
              <a:lnSpc>
                <a:spcPct val="90000"/>
              </a:lnSpc>
            </a:pPr>
            <a:r>
              <a:rPr lang="nb-NO" dirty="0"/>
              <a:t>Har du spørsmål? Trenger du råd?</a:t>
            </a:r>
            <a:br>
              <a:rPr lang="nb-NO" dirty="0"/>
            </a:br>
            <a:r>
              <a:rPr lang="nb-NO" dirty="0"/>
              <a:t>Eller vil du snakke med noen?</a:t>
            </a:r>
          </a:p>
        </p:txBody>
      </p:sp>
      <p:sp>
        <p:nvSpPr>
          <p:cNvPr id="3" name="Plassholder for tekst 2">
            <a:extLst>
              <a:ext uri="{FF2B5EF4-FFF2-40B4-BE49-F238E27FC236}">
                <a16:creationId xmlns:a16="http://schemas.microsoft.com/office/drawing/2014/main" id="{5A6C998F-64A5-227C-9F02-FE9EA9A31BF8}"/>
              </a:ext>
            </a:extLst>
          </p:cNvPr>
          <p:cNvSpPr>
            <a:spLocks noGrp="1"/>
          </p:cNvSpPr>
          <p:nvPr>
            <p:ph idx="1"/>
          </p:nvPr>
        </p:nvSpPr>
        <p:spPr>
          <a:xfrm>
            <a:off x="1200586" y="2556248"/>
            <a:ext cx="6128575" cy="2609225"/>
          </a:xfrm>
        </p:spPr>
        <p:txBody>
          <a:bodyPr vert="horz" lIns="0" tIns="0" rIns="0" bIns="0" rtlCol="0" anchor="t">
            <a:noAutofit/>
          </a:bodyPr>
          <a:lstStyle/>
          <a:p>
            <a:pPr marL="0" indent="0">
              <a:spcAft>
                <a:spcPts val="800"/>
              </a:spcAft>
              <a:buNone/>
              <a:tabLst>
                <a:tab pos="457200" algn="l"/>
              </a:tabLst>
            </a:pPr>
            <a:r>
              <a:rPr lang="nb-NO" sz="2000" dirty="0">
                <a:solidFill>
                  <a:schemeClr val="bg1"/>
                </a:solidFill>
              </a:rPr>
              <a:t>Bruker- og pårørendeorganisasjoner</a:t>
            </a:r>
          </a:p>
          <a:p>
            <a:pPr marL="0" indent="0">
              <a:spcAft>
                <a:spcPts val="800"/>
              </a:spcAft>
              <a:buNone/>
              <a:tabLst>
                <a:tab pos="457200" algn="l"/>
              </a:tabLst>
            </a:pPr>
            <a:r>
              <a:rPr lang="nb-NO" sz="2000" dirty="0">
                <a:solidFill>
                  <a:schemeClr val="bg1"/>
                </a:solidFill>
              </a:rPr>
              <a:t>Pasient- og brukerombudet </a:t>
            </a:r>
          </a:p>
          <a:p>
            <a:pPr marL="0" indent="0">
              <a:spcAft>
                <a:spcPts val="800"/>
              </a:spcAft>
              <a:buNone/>
              <a:tabLst>
                <a:tab pos="457200" algn="l"/>
              </a:tabLst>
            </a:pPr>
            <a:r>
              <a:rPr lang="nb-NO" sz="2000" dirty="0">
                <a:solidFill>
                  <a:schemeClr val="bg1"/>
                </a:solidFill>
              </a:rPr>
              <a:t>Hjelpetelefoner</a:t>
            </a:r>
          </a:p>
          <a:p>
            <a:pPr marL="0" indent="0">
              <a:spcAft>
                <a:spcPts val="800"/>
              </a:spcAft>
              <a:buNone/>
              <a:tabLst>
                <a:tab pos="457200" algn="l"/>
              </a:tabLst>
            </a:pPr>
            <a:endParaRPr lang="nb-NO" sz="2000" dirty="0">
              <a:solidFill>
                <a:schemeClr val="bg1"/>
              </a:solidFill>
            </a:endParaRPr>
          </a:p>
          <a:p>
            <a:pPr marL="0" indent="0">
              <a:spcAft>
                <a:spcPts val="800"/>
              </a:spcAft>
              <a:buNone/>
              <a:tabLst>
                <a:tab pos="457200" algn="l"/>
              </a:tabLst>
            </a:pPr>
            <a:r>
              <a:rPr lang="nb-NO" sz="2000" dirty="0">
                <a:solidFill>
                  <a:schemeClr val="bg1"/>
                </a:solidFill>
                <a:ea typeface="Roboto"/>
                <a:cs typeface="Roboto"/>
              </a:rPr>
              <a:t>På helsenorge.no finner du kontaktinfo til sentrale bruker- og pårørendeorganisasjoner</a:t>
            </a:r>
            <a:endParaRPr lang="nb-NO" sz="2000" dirty="0">
              <a:solidFill>
                <a:schemeClr val="bg1"/>
              </a:solidFill>
            </a:endParaRPr>
          </a:p>
        </p:txBody>
      </p:sp>
      <p:sp>
        <p:nvSpPr>
          <p:cNvPr id="4" name="Plassholder for lysbildenummer 3">
            <a:extLst>
              <a:ext uri="{FF2B5EF4-FFF2-40B4-BE49-F238E27FC236}">
                <a16:creationId xmlns:a16="http://schemas.microsoft.com/office/drawing/2014/main" id="{65ABB534-EDC4-20B4-F7F6-DB058935F944}"/>
              </a:ext>
            </a:extLst>
          </p:cNvPr>
          <p:cNvSpPr>
            <a:spLocks noGrp="1"/>
          </p:cNvSpPr>
          <p:nvPr>
            <p:ph type="sldNum" sz="quarter" idx="12"/>
          </p:nvPr>
        </p:nvSpPr>
        <p:spPr/>
        <p:txBody>
          <a:bodyPr anchor="ctr">
            <a:normAutofit/>
          </a:bodyPr>
          <a:lstStyle/>
          <a:p>
            <a:pPr>
              <a:spcAft>
                <a:spcPts val="600"/>
              </a:spcAft>
            </a:pPr>
            <a:fld id="{341FD356-1CC0-514B-B5D9-F98600AAE6F5}" type="slidenum">
              <a:rPr lang="nb-NO" smtClean="0"/>
              <a:pPr>
                <a:spcAft>
                  <a:spcPts val="600"/>
                </a:spcAft>
              </a:pPr>
              <a:t>17</a:t>
            </a:fld>
            <a:endParaRPr lang="nb-NO"/>
          </a:p>
        </p:txBody>
      </p:sp>
    </p:spTree>
    <p:extLst>
      <p:ext uri="{BB962C8B-B14F-4D97-AF65-F5344CB8AC3E}">
        <p14:creationId xmlns:p14="http://schemas.microsoft.com/office/powerpoint/2010/main" val="363465766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74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54143700-DB18-CA15-81DD-AF4037C613FE}"/>
              </a:ext>
            </a:extLst>
          </p:cNvPr>
          <p:cNvSpPr>
            <a:spLocks noGrp="1"/>
          </p:cNvSpPr>
          <p:nvPr>
            <p:ph type="body" sz="quarter" idx="13"/>
          </p:nvPr>
        </p:nvSpPr>
        <p:spPr/>
        <p:txBody>
          <a:bodyPr/>
          <a:lstStyle/>
          <a:p>
            <a:r>
              <a:rPr lang="nb-NO"/>
              <a:t>For deg:</a:t>
            </a:r>
          </a:p>
        </p:txBody>
      </p:sp>
      <p:sp>
        <p:nvSpPr>
          <p:cNvPr id="9" name="Plassholder for innhold 8">
            <a:extLst>
              <a:ext uri="{FF2B5EF4-FFF2-40B4-BE49-F238E27FC236}">
                <a16:creationId xmlns:a16="http://schemas.microsoft.com/office/drawing/2014/main" id="{8E2D2EA7-3D0F-23E3-0537-3E1D220BBFD7}"/>
              </a:ext>
            </a:extLst>
          </p:cNvPr>
          <p:cNvSpPr>
            <a:spLocks noGrp="1"/>
          </p:cNvSpPr>
          <p:nvPr>
            <p:ph sz="half" idx="2"/>
          </p:nvPr>
        </p:nvSpPr>
        <p:spPr>
          <a:xfrm>
            <a:off x="705043" y="2471376"/>
            <a:ext cx="5400675" cy="3582939"/>
          </a:xfrm>
        </p:spPr>
        <p:txBody>
          <a:bodyPr vert="horz" lIns="0" tIns="0" rIns="360000" bIns="0" rtlCol="0" anchor="t">
            <a:normAutofit/>
          </a:bodyPr>
          <a:lstStyle/>
          <a:p>
            <a:pPr marL="171450" indent="-171450" defTabSz="1941162">
              <a:defRPr/>
            </a:pPr>
            <a:r>
              <a:rPr lang="nb-NO" sz="2000">
                <a:latin typeface="+mj-lt"/>
                <a:ea typeface="Roboto"/>
                <a:cs typeface="Times New Roman"/>
              </a:rPr>
              <a:t>Nasjonale pasientforløp for psykisk helse og rus skal gi deg som pasient et behandlingsforløp som er helhetlig og forutsigbart, uten unødvendig ventetid.</a:t>
            </a:r>
          </a:p>
          <a:p>
            <a:pPr marL="171450" indent="-171450" defTabSz="1941162">
              <a:defRPr/>
            </a:pPr>
            <a:r>
              <a:rPr lang="nb-NO" sz="2000">
                <a:latin typeface="+mj-lt"/>
                <a:ea typeface="Roboto"/>
                <a:cs typeface="Times New Roman"/>
              </a:rPr>
              <a:t>Dine ønsker og behov skal ligge til grunn for behandlingen. </a:t>
            </a:r>
            <a:endParaRPr lang="nb-NO">
              <a:ea typeface="Roboto"/>
              <a:cs typeface="Times New Roman"/>
            </a:endParaRPr>
          </a:p>
          <a:p>
            <a:pPr marL="171450" indent="-171450" defTabSz="1941162">
              <a:defRPr/>
            </a:pPr>
            <a:r>
              <a:rPr lang="nb-NO" sz="2000">
                <a:latin typeface="+mj-lt"/>
                <a:ea typeface="Roboto"/>
                <a:cs typeface="Times New Roman"/>
              </a:rPr>
              <a:t>Du skal få medvirke i din egen behandling og den skal evalueres underveis.</a:t>
            </a:r>
          </a:p>
          <a:p>
            <a:pPr marL="171450" indent="-171450" defTabSz="1941162">
              <a:defRPr/>
            </a:pPr>
            <a:endParaRPr lang="nb-NO" sz="2000">
              <a:latin typeface="+mj-lt"/>
              <a:ea typeface="Roboto"/>
              <a:cs typeface="Times New Roman"/>
            </a:endParaRPr>
          </a:p>
          <a:p>
            <a:pPr marL="0" indent="0" defTabSz="1941162">
              <a:buNone/>
              <a:defRPr/>
            </a:pPr>
            <a:endParaRPr lang="nb-NO" sz="2000">
              <a:latin typeface="+mj-lt"/>
              <a:ea typeface="Roboto"/>
              <a:cs typeface="Times New Roman"/>
            </a:endParaRPr>
          </a:p>
        </p:txBody>
      </p:sp>
      <p:sp>
        <p:nvSpPr>
          <p:cNvPr id="11" name="Plassholder for tekst 10">
            <a:extLst>
              <a:ext uri="{FF2B5EF4-FFF2-40B4-BE49-F238E27FC236}">
                <a16:creationId xmlns:a16="http://schemas.microsoft.com/office/drawing/2014/main" id="{A10E2712-220D-7532-D89A-2C2667C05BA1}"/>
              </a:ext>
            </a:extLst>
          </p:cNvPr>
          <p:cNvSpPr>
            <a:spLocks noGrp="1"/>
          </p:cNvSpPr>
          <p:nvPr>
            <p:ph type="body" sz="quarter" idx="3"/>
          </p:nvPr>
        </p:nvSpPr>
        <p:spPr/>
        <p:txBody>
          <a:bodyPr/>
          <a:lstStyle/>
          <a:p>
            <a:r>
              <a:rPr lang="nb-NO">
                <a:ea typeface="Roboto"/>
                <a:cs typeface="Roboto"/>
              </a:rPr>
              <a:t>For dine pårørende:</a:t>
            </a:r>
            <a:endParaRPr lang="nb-NO"/>
          </a:p>
        </p:txBody>
      </p:sp>
      <p:sp>
        <p:nvSpPr>
          <p:cNvPr id="12" name="Plassholder for innhold 11">
            <a:extLst>
              <a:ext uri="{FF2B5EF4-FFF2-40B4-BE49-F238E27FC236}">
                <a16:creationId xmlns:a16="http://schemas.microsoft.com/office/drawing/2014/main" id="{E7FC1469-2F5B-EDF2-821C-1A3BD7F3443F}"/>
              </a:ext>
            </a:extLst>
          </p:cNvPr>
          <p:cNvSpPr>
            <a:spLocks noGrp="1"/>
          </p:cNvSpPr>
          <p:nvPr>
            <p:ph sz="quarter" idx="4"/>
          </p:nvPr>
        </p:nvSpPr>
        <p:spPr>
          <a:xfrm>
            <a:off x="6103350" y="2471377"/>
            <a:ext cx="5388587" cy="3582939"/>
          </a:xfrm>
        </p:spPr>
        <p:txBody>
          <a:bodyPr vert="horz" lIns="0" tIns="0" rIns="360000" bIns="0" rtlCol="0" anchor="t">
            <a:normAutofit/>
          </a:bodyPr>
          <a:lstStyle/>
          <a:p>
            <a:pPr marL="171450" indent="-171450" defTabSz="1941162">
              <a:lnSpc>
                <a:spcPct val="100000"/>
              </a:lnSpc>
              <a:spcBef>
                <a:spcPts val="0"/>
              </a:spcBef>
              <a:buClr>
                <a:srgbClr val="0069E7"/>
              </a:buClr>
              <a:buFont typeface="Arial,Sans-Serif" panose="020B0604020202020204" pitchFamily="34" charset="0"/>
              <a:defRPr/>
            </a:pPr>
            <a:r>
              <a:rPr lang="nb-NO" sz="2000" dirty="0">
                <a:latin typeface="+mj-lt"/>
                <a:ea typeface="Roboto"/>
                <a:cs typeface="Times New Roman"/>
              </a:rPr>
              <a:t>Pårørende kan være gode og viktige støttespillere. De kan bidra med viktig informasjon, gi gode råd og være en samarbeidspartner for pasienten gjennom hele forløpet.</a:t>
            </a:r>
            <a:br>
              <a:rPr lang="nb-NO" sz="2000" dirty="0">
                <a:latin typeface="+mj-lt"/>
                <a:ea typeface="Roboto"/>
                <a:cs typeface="Times New Roman"/>
              </a:rPr>
            </a:br>
            <a:endParaRPr lang="nb-NO" sz="2000" dirty="0">
              <a:latin typeface="+mj-lt"/>
              <a:ea typeface="Roboto"/>
              <a:cs typeface="Times New Roman"/>
            </a:endParaRPr>
          </a:p>
          <a:p>
            <a:pPr marL="171450" indent="-171450" defTabSz="1941162">
              <a:lnSpc>
                <a:spcPct val="100000"/>
              </a:lnSpc>
              <a:spcBef>
                <a:spcPts val="0"/>
              </a:spcBef>
              <a:buClr>
                <a:srgbClr val="0069E7"/>
              </a:buClr>
              <a:buFont typeface="Arial,Sans-Serif" panose="020B0604020202020204" pitchFamily="34" charset="0"/>
              <a:defRPr/>
            </a:pPr>
            <a:r>
              <a:rPr lang="nb-NO" sz="2000" dirty="0">
                <a:latin typeface="+mj-lt"/>
                <a:ea typeface="Roboto"/>
                <a:cs typeface="Times New Roman"/>
              </a:rPr>
              <a:t>Helsepersonell skal legge til rette for en god og forutsigbar dialog med deg som pårørende under hele forløpet.</a:t>
            </a:r>
          </a:p>
        </p:txBody>
      </p:sp>
      <p:sp>
        <p:nvSpPr>
          <p:cNvPr id="4" name="Plassholder for lysbildenummer 3">
            <a:extLst>
              <a:ext uri="{FF2B5EF4-FFF2-40B4-BE49-F238E27FC236}">
                <a16:creationId xmlns:a16="http://schemas.microsoft.com/office/drawing/2014/main" id="{D44FA691-C990-495C-6AE6-13C7AB95695E}"/>
              </a:ext>
            </a:extLst>
          </p:cNvPr>
          <p:cNvSpPr>
            <a:spLocks noGrp="1"/>
          </p:cNvSpPr>
          <p:nvPr>
            <p:ph type="sldNum" sz="quarter" idx="16"/>
          </p:nvPr>
        </p:nvSpPr>
        <p:spPr/>
        <p:txBody>
          <a:bodyPr/>
          <a:lstStyle/>
          <a:p>
            <a:fld id="{341FD356-1CC0-514B-B5D9-F98600AAE6F5}" type="slidenum">
              <a:rPr lang="nb-NO" smtClean="0"/>
              <a:t>2</a:t>
            </a:fld>
            <a:endParaRPr lang="nb-NO"/>
          </a:p>
        </p:txBody>
      </p:sp>
      <p:sp>
        <p:nvSpPr>
          <p:cNvPr id="8" name="Tittel 7">
            <a:extLst>
              <a:ext uri="{FF2B5EF4-FFF2-40B4-BE49-F238E27FC236}">
                <a16:creationId xmlns:a16="http://schemas.microsoft.com/office/drawing/2014/main" id="{58956E72-D6AB-3B49-00E5-03091449738B}"/>
              </a:ext>
            </a:extLst>
          </p:cNvPr>
          <p:cNvSpPr>
            <a:spLocks noGrp="1"/>
          </p:cNvSpPr>
          <p:nvPr>
            <p:ph type="title"/>
          </p:nvPr>
        </p:nvSpPr>
        <p:spPr/>
        <p:txBody>
          <a:bodyPr>
            <a:normAutofit/>
          </a:bodyPr>
          <a:lstStyle/>
          <a:p>
            <a:r>
              <a:rPr lang="nb-NO"/>
              <a:t>Hva innebærer det å være i et pasientforløp?</a:t>
            </a:r>
          </a:p>
        </p:txBody>
      </p:sp>
    </p:spTree>
    <p:extLst>
      <p:ext uri="{BB962C8B-B14F-4D97-AF65-F5344CB8AC3E}">
        <p14:creationId xmlns:p14="http://schemas.microsoft.com/office/powerpoint/2010/main" val="318579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49BE3-4646-E1F3-707E-20BF4A993284}"/>
              </a:ext>
            </a:extLst>
          </p:cNvPr>
          <p:cNvSpPr>
            <a:spLocks noGrp="1"/>
          </p:cNvSpPr>
          <p:nvPr>
            <p:ph type="title"/>
          </p:nvPr>
        </p:nvSpPr>
        <p:spPr/>
        <p:txBody>
          <a:bodyPr>
            <a:normAutofit/>
          </a:bodyPr>
          <a:lstStyle/>
          <a:p>
            <a:r>
              <a:rPr lang="nb-NO"/>
              <a:t>Starten av ditt pasientforløp</a:t>
            </a:r>
          </a:p>
        </p:txBody>
      </p:sp>
      <p:graphicFrame>
        <p:nvGraphicFramePr>
          <p:cNvPr id="5" name="Plassholder for innhold 4">
            <a:extLst>
              <a:ext uri="{FF2B5EF4-FFF2-40B4-BE49-F238E27FC236}">
                <a16:creationId xmlns:a16="http://schemas.microsoft.com/office/drawing/2014/main" id="{F9324809-360D-5EB1-C3EA-9AD36E0FEE79}"/>
              </a:ext>
            </a:extLst>
          </p:cNvPr>
          <p:cNvGraphicFramePr>
            <a:graphicFrameLocks noGrp="1"/>
          </p:cNvGraphicFramePr>
          <p:nvPr>
            <p:ph idx="1"/>
            <p:extLst>
              <p:ext uri="{D42A27DB-BD31-4B8C-83A1-F6EECF244321}">
                <p14:modId xmlns:p14="http://schemas.microsoft.com/office/powerpoint/2010/main" val="3466741694"/>
              </p:ext>
            </p:extLst>
          </p:nvPr>
        </p:nvGraphicFramePr>
        <p:xfrm>
          <a:off x="695325" y="1952625"/>
          <a:ext cx="9721850" cy="4164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lysbildenummer 3">
            <a:extLst>
              <a:ext uri="{FF2B5EF4-FFF2-40B4-BE49-F238E27FC236}">
                <a16:creationId xmlns:a16="http://schemas.microsoft.com/office/drawing/2014/main" id="{6CA101DC-1748-9099-B226-C2E107D91B98}"/>
              </a:ext>
            </a:extLst>
          </p:cNvPr>
          <p:cNvSpPr>
            <a:spLocks noGrp="1"/>
          </p:cNvSpPr>
          <p:nvPr>
            <p:ph type="sldNum" sz="quarter" idx="12"/>
          </p:nvPr>
        </p:nvSpPr>
        <p:spPr/>
        <p:txBody>
          <a:bodyPr/>
          <a:lstStyle/>
          <a:p>
            <a:fld id="{B34EDD09-BF3E-D547-AB07-D5CB3C7C5447}" type="slidenum">
              <a:rPr lang="nb-NO" smtClean="0"/>
              <a:t>3</a:t>
            </a:fld>
            <a:endParaRPr lang="nb-NO"/>
          </a:p>
        </p:txBody>
      </p:sp>
    </p:spTree>
    <p:extLst>
      <p:ext uri="{BB962C8B-B14F-4D97-AF65-F5344CB8AC3E}">
        <p14:creationId xmlns:p14="http://schemas.microsoft.com/office/powerpoint/2010/main" val="32769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a:extLst>
              <a:ext uri="{FF2B5EF4-FFF2-40B4-BE49-F238E27FC236}">
                <a16:creationId xmlns:a16="http://schemas.microsoft.com/office/drawing/2014/main" id="{DB948F33-2A43-3814-970E-4F8B7F31D9A0}"/>
              </a:ext>
            </a:extLst>
          </p:cNvPr>
          <p:cNvSpPr>
            <a:spLocks noGrp="1"/>
          </p:cNvSpPr>
          <p:nvPr>
            <p:ph sz="half" idx="1"/>
          </p:nvPr>
        </p:nvSpPr>
        <p:spPr>
          <a:xfrm>
            <a:off x="695325" y="1952625"/>
            <a:ext cx="5400675" cy="4356100"/>
          </a:xfrm>
        </p:spPr>
        <p:txBody>
          <a:bodyPr>
            <a:normAutofit/>
          </a:bodyPr>
          <a:lstStyle/>
          <a:p>
            <a:pPr marL="0" indent="0">
              <a:buNone/>
            </a:pPr>
            <a:r>
              <a:rPr lang="nb-NO" dirty="0"/>
              <a:t>Henvisningen bør inneholde det som </a:t>
            </a:r>
            <a:r>
              <a:rPr lang="nb-NO" dirty="0">
                <a:solidFill>
                  <a:schemeClr val="tx1"/>
                </a:solidFill>
              </a:rPr>
              <a:t>beskriver din tilstand og hva som </a:t>
            </a:r>
            <a:r>
              <a:rPr lang="nb-NO" dirty="0"/>
              <a:t>er viktig for deg. Du bør be om å få en kopi av henvisningen.</a:t>
            </a:r>
            <a:br>
              <a:rPr lang="nb-NO" dirty="0"/>
            </a:br>
            <a:endParaRPr lang="nb-NO" dirty="0"/>
          </a:p>
          <a:p>
            <a:pPr marL="0" indent="0">
              <a:buNone/>
            </a:pPr>
            <a:r>
              <a:rPr lang="nb-NO" dirty="0"/>
              <a:t>Når du mottar beskjed om at du har fått time til behandling, starter selve pasientforløpet for deg.</a:t>
            </a:r>
          </a:p>
          <a:p>
            <a:pPr marL="0" indent="0">
              <a:buNone/>
            </a:pPr>
            <a:endParaRPr lang="nb-NO" dirty="0"/>
          </a:p>
        </p:txBody>
      </p:sp>
      <p:pic>
        <p:nvPicPr>
          <p:cNvPr id="10" name="Plassholder for bilde 9" descr="Et bilde som inneholder tegnefilm, Menneskeansikt, illustrasjon&#10;&#10;Automatisk generert beskrivelse">
            <a:extLst>
              <a:ext uri="{FF2B5EF4-FFF2-40B4-BE49-F238E27FC236}">
                <a16:creationId xmlns:a16="http://schemas.microsoft.com/office/drawing/2014/main" id="{26586D1F-13A0-17C6-E669-0E8D53E828E0}"/>
              </a:ext>
            </a:extLst>
          </p:cNvPr>
          <p:cNvPicPr>
            <a:picLocks noGrp="1" noChangeAspect="1"/>
          </p:cNvPicPr>
          <p:nvPr>
            <p:ph type="pic" sz="quarter" idx="14"/>
          </p:nvPr>
        </p:nvPicPr>
        <p:blipFill rotWithShape="1">
          <a:blip r:embed="rId3"/>
          <a:srcRect l="25736" r="24486"/>
          <a:stretch/>
        </p:blipFill>
        <p:spPr>
          <a:xfrm>
            <a:off x="6096000" y="10"/>
            <a:ext cx="6096000" cy="6857990"/>
          </a:xfrm>
          <a:noFill/>
        </p:spPr>
      </p:pic>
      <p:sp>
        <p:nvSpPr>
          <p:cNvPr id="4" name="Plassholder for lysbildenummer 3">
            <a:extLst>
              <a:ext uri="{FF2B5EF4-FFF2-40B4-BE49-F238E27FC236}">
                <a16:creationId xmlns:a16="http://schemas.microsoft.com/office/drawing/2014/main" id="{A0D2B1E8-E0E8-8CE6-4D5F-1815996FF3CC}"/>
              </a:ext>
            </a:extLst>
          </p:cNvPr>
          <p:cNvSpPr>
            <a:spLocks noGrp="1"/>
          </p:cNvSpPr>
          <p:nvPr>
            <p:ph type="sldNum" sz="quarter" idx="12"/>
          </p:nvPr>
        </p:nvSpPr>
        <p:spPr>
          <a:xfrm>
            <a:off x="10417174" y="6460962"/>
            <a:ext cx="1441449" cy="244800"/>
          </a:xfrm>
        </p:spPr>
        <p:txBody>
          <a:bodyPr anchor="ctr">
            <a:normAutofit/>
          </a:bodyPr>
          <a:lstStyle/>
          <a:p>
            <a:pPr>
              <a:spcAft>
                <a:spcPts val="600"/>
              </a:spcAft>
            </a:pPr>
            <a:fld id="{341FD356-1CC0-514B-B5D9-F98600AAE6F5}" type="slidenum">
              <a:rPr lang="nb-NO" smtClean="0"/>
              <a:pPr>
                <a:spcAft>
                  <a:spcPts val="600"/>
                </a:spcAft>
              </a:pPr>
              <a:t>4</a:t>
            </a:fld>
            <a:endParaRPr lang="nb-NO"/>
          </a:p>
        </p:txBody>
      </p:sp>
      <p:sp>
        <p:nvSpPr>
          <p:cNvPr id="6" name="Tittel 5">
            <a:extLst>
              <a:ext uri="{FF2B5EF4-FFF2-40B4-BE49-F238E27FC236}">
                <a16:creationId xmlns:a16="http://schemas.microsoft.com/office/drawing/2014/main" id="{4C465767-1BA3-D263-7DE6-75DF5F85211F}"/>
              </a:ext>
            </a:extLst>
          </p:cNvPr>
          <p:cNvSpPr>
            <a:spLocks noGrp="1"/>
          </p:cNvSpPr>
          <p:nvPr>
            <p:ph type="title"/>
          </p:nvPr>
        </p:nvSpPr>
        <p:spPr>
          <a:xfrm>
            <a:off x="695326" y="620713"/>
            <a:ext cx="5400674" cy="1044575"/>
          </a:xfrm>
        </p:spPr>
        <p:txBody>
          <a:bodyPr anchor="t">
            <a:normAutofit/>
          </a:bodyPr>
          <a:lstStyle/>
          <a:p>
            <a:r>
              <a:rPr lang="nb-NO"/>
              <a:t>Henvisning</a:t>
            </a:r>
          </a:p>
        </p:txBody>
      </p:sp>
    </p:spTree>
    <p:extLst>
      <p:ext uri="{BB962C8B-B14F-4D97-AF65-F5344CB8AC3E}">
        <p14:creationId xmlns:p14="http://schemas.microsoft.com/office/powerpoint/2010/main" val="253411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6EBFB8F-ADE4-C469-9804-DBC8DB38C580}"/>
              </a:ext>
            </a:extLst>
          </p:cNvPr>
          <p:cNvSpPr>
            <a:spLocks noGrp="1"/>
          </p:cNvSpPr>
          <p:nvPr>
            <p:ph sz="half" idx="1"/>
          </p:nvPr>
        </p:nvSpPr>
        <p:spPr/>
        <p:txBody>
          <a:bodyPr/>
          <a:lstStyle/>
          <a:p>
            <a:pPr marL="0" indent="0">
              <a:buNone/>
            </a:pPr>
            <a:r>
              <a:rPr lang="nb-NO" sz="2000">
                <a:latin typeface="+mj-lt"/>
              </a:rPr>
              <a:t>Behandling i spesialisthelsetjenesten starter med en innledende samtale. </a:t>
            </a:r>
          </a:p>
          <a:p>
            <a:pPr marL="0" indent="0">
              <a:buNone/>
            </a:pPr>
            <a:endParaRPr lang="nb-NO" sz="2000">
              <a:latin typeface="+mj-lt"/>
            </a:endParaRPr>
          </a:p>
          <a:p>
            <a:pPr marL="0" indent="0">
              <a:buNone/>
            </a:pPr>
            <a:r>
              <a:rPr lang="nb-NO" sz="2000">
                <a:latin typeface="+mj-lt"/>
              </a:rPr>
              <a:t>Sammen med behandler og eventuelt dine pårørende, avklarer dere hva som er dine behov, mål og ønsker for utredning og behandling.</a:t>
            </a:r>
          </a:p>
          <a:p>
            <a:endParaRPr lang="nb-NO"/>
          </a:p>
        </p:txBody>
      </p:sp>
      <p:pic>
        <p:nvPicPr>
          <p:cNvPr id="13" name="Plassholder for bilde 12" descr="Et bilde som inneholder tegnefilm, sirkel, clip art&#10;&#10;Automatisk generert beskrivelse">
            <a:extLst>
              <a:ext uri="{FF2B5EF4-FFF2-40B4-BE49-F238E27FC236}">
                <a16:creationId xmlns:a16="http://schemas.microsoft.com/office/drawing/2014/main" id="{75EC39EA-CD0F-9460-AECF-75375EAB980E}"/>
              </a:ext>
            </a:extLst>
          </p:cNvPr>
          <p:cNvPicPr>
            <a:picLocks noGrp="1" noChangeAspect="1"/>
          </p:cNvPicPr>
          <p:nvPr>
            <p:ph type="pic" sz="quarter" idx="13"/>
          </p:nvPr>
        </p:nvPicPr>
        <p:blipFill>
          <a:blip r:embed="rId3"/>
          <a:srcRect l="18519" r="18519"/>
          <a:stretch>
            <a:fillRect/>
          </a:stretch>
        </p:blipFill>
        <p:spPr/>
      </p:pic>
      <p:sp>
        <p:nvSpPr>
          <p:cNvPr id="4" name="Plassholder for lysbildenummer 3">
            <a:extLst>
              <a:ext uri="{FF2B5EF4-FFF2-40B4-BE49-F238E27FC236}">
                <a16:creationId xmlns:a16="http://schemas.microsoft.com/office/drawing/2014/main" id="{543B818F-010F-9424-1D80-657AFE6477E1}"/>
              </a:ext>
            </a:extLst>
          </p:cNvPr>
          <p:cNvSpPr>
            <a:spLocks noGrp="1"/>
          </p:cNvSpPr>
          <p:nvPr>
            <p:ph type="sldNum" sz="quarter" idx="12"/>
          </p:nvPr>
        </p:nvSpPr>
        <p:spPr/>
        <p:txBody>
          <a:bodyPr/>
          <a:lstStyle/>
          <a:p>
            <a:fld id="{341FD356-1CC0-514B-B5D9-F98600AAE6F5}" type="slidenum">
              <a:rPr lang="nb-NO" smtClean="0"/>
              <a:pPr/>
              <a:t>5</a:t>
            </a:fld>
            <a:endParaRPr lang="nb-NO"/>
          </a:p>
        </p:txBody>
      </p:sp>
      <p:sp>
        <p:nvSpPr>
          <p:cNvPr id="5" name="Tittel 4">
            <a:extLst>
              <a:ext uri="{FF2B5EF4-FFF2-40B4-BE49-F238E27FC236}">
                <a16:creationId xmlns:a16="http://schemas.microsoft.com/office/drawing/2014/main" id="{A8EABAD4-7075-EBA8-5D70-654FB375C74B}"/>
              </a:ext>
            </a:extLst>
          </p:cNvPr>
          <p:cNvSpPr>
            <a:spLocks noGrp="1"/>
          </p:cNvSpPr>
          <p:nvPr>
            <p:ph type="title"/>
          </p:nvPr>
        </p:nvSpPr>
        <p:spPr/>
        <p:txBody>
          <a:bodyPr/>
          <a:lstStyle/>
          <a:p>
            <a:r>
              <a:rPr lang="nb-NO"/>
              <a:t>Første samtale</a:t>
            </a:r>
          </a:p>
        </p:txBody>
      </p:sp>
    </p:spTree>
    <p:extLst>
      <p:ext uri="{BB962C8B-B14F-4D97-AF65-F5344CB8AC3E}">
        <p14:creationId xmlns:p14="http://schemas.microsoft.com/office/powerpoint/2010/main" val="375796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884210-3E6A-107A-E5F9-948023021676}"/>
              </a:ext>
            </a:extLst>
          </p:cNvPr>
          <p:cNvSpPr>
            <a:spLocks noGrp="1"/>
          </p:cNvSpPr>
          <p:nvPr>
            <p:ph type="title"/>
          </p:nvPr>
        </p:nvSpPr>
        <p:spPr/>
        <p:txBody>
          <a:bodyPr/>
          <a:lstStyle/>
          <a:p>
            <a:r>
              <a:rPr lang="nb-NO"/>
              <a:t>Hva vil dere snakke om? </a:t>
            </a:r>
          </a:p>
        </p:txBody>
      </p:sp>
      <p:sp>
        <p:nvSpPr>
          <p:cNvPr id="3" name="Plassholder for innhold 2">
            <a:extLst>
              <a:ext uri="{FF2B5EF4-FFF2-40B4-BE49-F238E27FC236}">
                <a16:creationId xmlns:a16="http://schemas.microsoft.com/office/drawing/2014/main" id="{5CDD874C-AB3A-AD62-CF4F-E26A0DF10376}"/>
              </a:ext>
            </a:extLst>
          </p:cNvPr>
          <p:cNvSpPr>
            <a:spLocks noGrp="1"/>
          </p:cNvSpPr>
          <p:nvPr>
            <p:ph idx="1"/>
          </p:nvPr>
        </p:nvSpPr>
        <p:spPr/>
        <p:txBody>
          <a:bodyPr vert="horz" lIns="0" tIns="0" rIns="0" bIns="0" rtlCol="0" anchor="t">
            <a:normAutofit/>
          </a:bodyPr>
          <a:lstStyle/>
          <a:p>
            <a:pPr marL="342900" lvl="0" indent="-342900">
              <a:lnSpc>
                <a:spcPct val="107000"/>
              </a:lnSpc>
              <a:spcAft>
                <a:spcPts val="800"/>
              </a:spcAft>
              <a:buFont typeface="Arial" panose="020B0604020202020204" pitchFamily="34" charset="0"/>
              <a:buChar char="•"/>
              <a:tabLst>
                <a:tab pos="457200" algn="l"/>
              </a:tabLst>
            </a:pPr>
            <a:r>
              <a:rPr lang="nb-NO" sz="2000" dirty="0">
                <a:effectLst/>
                <a:ea typeface="Calibri" panose="020F0502020204030204" pitchFamily="34" charset="0"/>
                <a:cs typeface="Times New Roman" panose="02020603050405020304" pitchFamily="18" charset="0"/>
              </a:rPr>
              <a:t>Dere vil g</a:t>
            </a:r>
            <a:r>
              <a:rPr lang="nb-NO" sz="2000" dirty="0">
                <a:ea typeface="Calibri" panose="020F0502020204030204" pitchFamily="34" charset="0"/>
                <a:cs typeface="Times New Roman" panose="02020603050405020304" pitchFamily="18" charset="0"/>
              </a:rPr>
              <a:t>å gjennom henvisningen og snakke om bakgrunnen for den. </a:t>
            </a:r>
            <a:endParaRPr lang="nb-NO" sz="2000" dirty="0"/>
          </a:p>
          <a:p>
            <a:pPr marL="342900" lvl="0" indent="-342900">
              <a:lnSpc>
                <a:spcPct val="107000"/>
              </a:lnSpc>
              <a:spcAft>
                <a:spcPts val="800"/>
              </a:spcAft>
              <a:buFont typeface="Arial" panose="020B0604020202020204" pitchFamily="34" charset="0"/>
              <a:buChar char="•"/>
              <a:tabLst>
                <a:tab pos="457200" algn="l"/>
              </a:tabLst>
            </a:pPr>
            <a:r>
              <a:rPr lang="nb-NO" sz="2000" dirty="0">
                <a:ea typeface="Calibri"/>
                <a:cs typeface="Times New Roman"/>
              </a:rPr>
              <a:t>Dere vil snakke om de problemene </a:t>
            </a:r>
            <a:r>
              <a:rPr lang="nb-NO" sz="2000" dirty="0">
                <a:solidFill>
                  <a:schemeClr val="tx1"/>
                </a:solidFill>
                <a:ea typeface="Calibri"/>
                <a:cs typeface="Times New Roman"/>
              </a:rPr>
              <a:t>og utfordringene som </a:t>
            </a:r>
            <a:r>
              <a:rPr lang="nb-NO" sz="2000" dirty="0">
                <a:ea typeface="Calibri"/>
                <a:cs typeface="Times New Roman"/>
              </a:rPr>
              <a:t>du ønsker hjelp for og hva som kan forårsake disse.</a:t>
            </a:r>
          </a:p>
          <a:p>
            <a:pPr marL="342900" indent="-342900">
              <a:lnSpc>
                <a:spcPct val="107000"/>
              </a:lnSpc>
              <a:spcAft>
                <a:spcPts val="800"/>
              </a:spcAft>
              <a:tabLst>
                <a:tab pos="457200" algn="l"/>
              </a:tabLst>
            </a:pPr>
            <a:r>
              <a:rPr lang="nb-NO" sz="2000" dirty="0">
                <a:ea typeface="Roboto"/>
                <a:cs typeface="Roboto"/>
              </a:rPr>
              <a:t>Dine mål, ønsker, behov og forventninger til behandling og oppfølging.</a:t>
            </a:r>
            <a:endParaRPr lang="nb-NO" sz="2000" dirty="0">
              <a:ea typeface="Calibri"/>
              <a:cs typeface="Times New Roman"/>
            </a:endParaRPr>
          </a:p>
          <a:p>
            <a:pPr marL="342900" lvl="0" indent="-342900">
              <a:lnSpc>
                <a:spcPct val="107000"/>
              </a:lnSpc>
              <a:spcAft>
                <a:spcPts val="800"/>
              </a:spcAft>
              <a:buFont typeface="Arial" panose="020B0604020202020204" pitchFamily="34" charset="0"/>
              <a:buChar char="•"/>
              <a:tabLst>
                <a:tab pos="457200" algn="l"/>
              </a:tabLst>
            </a:pPr>
            <a:r>
              <a:rPr lang="nb-NO" sz="2000" dirty="0">
                <a:effectLst/>
                <a:ea typeface="Calibri"/>
                <a:cs typeface="Times New Roman"/>
              </a:rPr>
              <a:t>Du vil få informasjon </a:t>
            </a:r>
            <a:r>
              <a:rPr lang="nb-NO" sz="2000" dirty="0">
                <a:ea typeface="Calibri"/>
                <a:cs typeface="Times New Roman"/>
              </a:rPr>
              <a:t>om </a:t>
            </a:r>
            <a:r>
              <a:rPr lang="nb-NO" sz="2000" dirty="0">
                <a:effectLst/>
                <a:ea typeface="Calibri"/>
                <a:cs typeface="Times New Roman"/>
              </a:rPr>
              <a:t>utredning, behandlingstilbud og rammene for samarbeidet mellom deg og din behandler.</a:t>
            </a:r>
          </a:p>
          <a:p>
            <a:pPr marL="342900" lvl="0" indent="-342900">
              <a:lnSpc>
                <a:spcPct val="107000"/>
              </a:lnSpc>
              <a:spcAft>
                <a:spcPts val="800"/>
              </a:spcAft>
              <a:buFont typeface="Arial" panose="020B0604020202020204" pitchFamily="34" charset="0"/>
              <a:buChar char="•"/>
              <a:tabLst>
                <a:tab pos="457200" algn="l"/>
              </a:tabLst>
            </a:pPr>
            <a:endParaRPr lang="nb-NO" sz="2400" dirty="0">
              <a:effectLst/>
              <a:latin typeface="+mj-lt"/>
              <a:ea typeface="Calibri" panose="020F0502020204030204" pitchFamily="34" charset="0"/>
              <a:cs typeface="Times New Roman" panose="02020603050405020304" pitchFamily="18" charset="0"/>
            </a:endParaRPr>
          </a:p>
          <a:p>
            <a:endParaRPr lang="nb-NO" sz="2800" dirty="0">
              <a:latin typeface="+mj-lt"/>
            </a:endParaRPr>
          </a:p>
          <a:p>
            <a:endParaRPr lang="nb-NO" dirty="0"/>
          </a:p>
        </p:txBody>
      </p:sp>
      <p:sp>
        <p:nvSpPr>
          <p:cNvPr id="4" name="Plassholder for lysbildenummer 3">
            <a:extLst>
              <a:ext uri="{FF2B5EF4-FFF2-40B4-BE49-F238E27FC236}">
                <a16:creationId xmlns:a16="http://schemas.microsoft.com/office/drawing/2014/main" id="{B3A1417C-4347-AF85-2040-6988FF82DA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EDD09-BF3E-D547-AB07-D5CB3C7C5447}" type="slidenum">
              <a:rPr kumimoji="0" lang="nb-NO" sz="900" b="1" i="0" u="none" strike="noStrike" kern="1200" cap="none" spc="0" normalizeH="0" baseline="0" noProof="0" smtClean="0">
                <a:ln>
                  <a:noFill/>
                </a:ln>
                <a:solidFill>
                  <a:srgbClr val="0069E7"/>
                </a:solidFill>
                <a:effectLst/>
                <a:uLnTx/>
                <a:uFillTx/>
                <a:latin typeface="Roboto"/>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900" b="1" i="0" u="none" strike="noStrike" kern="1200" cap="none" spc="0" normalizeH="0" baseline="0" noProof="0">
              <a:ln>
                <a:noFill/>
              </a:ln>
              <a:solidFill>
                <a:srgbClr val="0069E7"/>
              </a:solidFill>
              <a:effectLst/>
              <a:uLnTx/>
              <a:uFillTx/>
              <a:latin typeface="Roboto"/>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31012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3CAAC81-A567-B736-5427-6BE87E04B013}"/>
              </a:ext>
            </a:extLst>
          </p:cNvPr>
          <p:cNvSpPr>
            <a:spLocks noGrp="1"/>
          </p:cNvSpPr>
          <p:nvPr>
            <p:ph sz="half" idx="1"/>
          </p:nvPr>
        </p:nvSpPr>
        <p:spPr/>
        <p:txBody>
          <a:bodyPr vert="horz" lIns="0" tIns="0" rIns="360000" bIns="0" rtlCol="0" anchor="t">
            <a:normAutofit/>
          </a:bodyPr>
          <a:lstStyle/>
          <a:p>
            <a:pPr marL="0" indent="0">
              <a:buNone/>
            </a:pPr>
            <a:r>
              <a:rPr lang="nb-NO" dirty="0">
                <a:ea typeface="Roboto"/>
                <a:cs typeface="Roboto"/>
              </a:rPr>
              <a:t>Etter den første samtalen og før det lages en plan for behandlingen, gjennomføres det en utredning. </a:t>
            </a:r>
          </a:p>
          <a:p>
            <a:pPr marL="0" indent="0">
              <a:buNone/>
            </a:pPr>
            <a:endParaRPr lang="nb-NO" dirty="0"/>
          </a:p>
          <a:p>
            <a:pPr marL="0" indent="0">
              <a:buNone/>
            </a:pPr>
            <a:r>
              <a:rPr lang="nb-NO" dirty="0"/>
              <a:t>I en utredning, kartlegger behandleren sammen med deg hva som er hovedutfordringene dine, hvordan du fungerer i hverdagen, og utforsker hva som kan være bakgrunnen for at du har det slik du har det. </a:t>
            </a:r>
          </a:p>
        </p:txBody>
      </p:sp>
      <p:pic>
        <p:nvPicPr>
          <p:cNvPr id="7" name="Plassholder for bilde 6" descr="Et bilde som inneholder glass, tegnefilm, sirkel&#10;&#10;Automatisk generert beskrivelse">
            <a:extLst>
              <a:ext uri="{FF2B5EF4-FFF2-40B4-BE49-F238E27FC236}">
                <a16:creationId xmlns:a16="http://schemas.microsoft.com/office/drawing/2014/main" id="{021B6EAC-CD94-49C3-505C-749399A54834}"/>
              </a:ext>
            </a:extLst>
          </p:cNvPr>
          <p:cNvPicPr>
            <a:picLocks noGrp="1" noChangeAspect="1"/>
          </p:cNvPicPr>
          <p:nvPr>
            <p:ph type="pic" sz="quarter" idx="14"/>
          </p:nvPr>
        </p:nvPicPr>
        <p:blipFill>
          <a:blip r:embed="rId3"/>
          <a:srcRect l="24937" r="24937"/>
          <a:stretch>
            <a:fillRect/>
          </a:stretch>
        </p:blipFill>
        <p:spPr/>
      </p:pic>
      <p:sp>
        <p:nvSpPr>
          <p:cNvPr id="4" name="Plassholder for lysbildenummer 3">
            <a:extLst>
              <a:ext uri="{FF2B5EF4-FFF2-40B4-BE49-F238E27FC236}">
                <a16:creationId xmlns:a16="http://schemas.microsoft.com/office/drawing/2014/main" id="{99BE34D7-2E2C-C9EE-9230-FB222D8D62E7}"/>
              </a:ext>
            </a:extLst>
          </p:cNvPr>
          <p:cNvSpPr>
            <a:spLocks noGrp="1"/>
          </p:cNvSpPr>
          <p:nvPr>
            <p:ph type="sldNum" sz="quarter" idx="12"/>
          </p:nvPr>
        </p:nvSpPr>
        <p:spPr/>
        <p:txBody>
          <a:bodyPr/>
          <a:lstStyle/>
          <a:p>
            <a:fld id="{341FD356-1CC0-514B-B5D9-F98600AAE6F5}" type="slidenum">
              <a:rPr lang="nb-NO" smtClean="0"/>
              <a:t>7</a:t>
            </a:fld>
            <a:endParaRPr lang="nb-NO"/>
          </a:p>
        </p:txBody>
      </p:sp>
      <p:sp>
        <p:nvSpPr>
          <p:cNvPr id="5" name="Tittel 4">
            <a:extLst>
              <a:ext uri="{FF2B5EF4-FFF2-40B4-BE49-F238E27FC236}">
                <a16:creationId xmlns:a16="http://schemas.microsoft.com/office/drawing/2014/main" id="{6096EC36-19FA-2A74-FFFC-B1E99FCA27DF}"/>
              </a:ext>
            </a:extLst>
          </p:cNvPr>
          <p:cNvSpPr>
            <a:spLocks noGrp="1"/>
          </p:cNvSpPr>
          <p:nvPr>
            <p:ph type="title"/>
          </p:nvPr>
        </p:nvSpPr>
        <p:spPr/>
        <p:txBody>
          <a:bodyPr/>
          <a:lstStyle/>
          <a:p>
            <a:r>
              <a:rPr lang="nb-NO"/>
              <a:t>Utredning</a:t>
            </a:r>
          </a:p>
        </p:txBody>
      </p:sp>
    </p:spTree>
    <p:extLst>
      <p:ext uri="{BB962C8B-B14F-4D97-AF65-F5344CB8AC3E}">
        <p14:creationId xmlns:p14="http://schemas.microsoft.com/office/powerpoint/2010/main" val="227887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8E3413F-668F-52EF-8394-3E6B67CDE17E}"/>
              </a:ext>
            </a:extLst>
          </p:cNvPr>
          <p:cNvSpPr>
            <a:spLocks noGrp="1"/>
          </p:cNvSpPr>
          <p:nvPr>
            <p:ph sz="half" idx="1"/>
          </p:nvPr>
        </p:nvSpPr>
        <p:spPr/>
        <p:txBody>
          <a:bodyPr vert="horz" lIns="0" tIns="0" rIns="360000" bIns="0" rtlCol="0" anchor="t">
            <a:normAutofit/>
          </a:bodyPr>
          <a:lstStyle/>
          <a:p>
            <a:pPr marL="0" indent="0">
              <a:buNone/>
            </a:pPr>
            <a:r>
              <a:rPr lang="nb-NO" dirty="0">
                <a:ea typeface="Roboto"/>
                <a:cs typeface="Roboto"/>
              </a:rPr>
              <a:t>Behandler skal gi deg informasjon om de aktuelle behandlingsformene for dine problemer eller din tilstand.</a:t>
            </a:r>
          </a:p>
          <a:p>
            <a:pPr marL="0" indent="0">
              <a:buNone/>
            </a:pPr>
            <a:endParaRPr lang="nb-NO" dirty="0">
              <a:ea typeface="Roboto"/>
              <a:cs typeface="Roboto"/>
            </a:endParaRPr>
          </a:p>
          <a:p>
            <a:pPr marL="0" indent="0">
              <a:buNone/>
            </a:pPr>
            <a:r>
              <a:rPr lang="nb-NO" dirty="0">
                <a:ea typeface="Roboto"/>
                <a:cs typeface="Roboto"/>
              </a:rPr>
              <a:t>Det er viktig at du er med på å vurdere hvilken behandlingsform du tror passer best for deg.</a:t>
            </a:r>
          </a:p>
          <a:p>
            <a:pPr marL="0" indent="0">
              <a:buNone/>
            </a:pPr>
            <a:endParaRPr lang="nb-NO" dirty="0">
              <a:solidFill>
                <a:srgbClr val="FFFF00"/>
              </a:solidFill>
            </a:endParaRPr>
          </a:p>
        </p:txBody>
      </p:sp>
      <p:sp>
        <p:nvSpPr>
          <p:cNvPr id="4" name="Plassholder for lysbildenummer 3">
            <a:extLst>
              <a:ext uri="{FF2B5EF4-FFF2-40B4-BE49-F238E27FC236}">
                <a16:creationId xmlns:a16="http://schemas.microsoft.com/office/drawing/2014/main" id="{BB7F0E3C-8E09-2408-FBC9-BCBAA4634C69}"/>
              </a:ext>
            </a:extLst>
          </p:cNvPr>
          <p:cNvSpPr>
            <a:spLocks noGrp="1"/>
          </p:cNvSpPr>
          <p:nvPr>
            <p:ph type="sldNum" sz="quarter" idx="12"/>
          </p:nvPr>
        </p:nvSpPr>
        <p:spPr/>
        <p:txBody>
          <a:bodyPr/>
          <a:lstStyle/>
          <a:p>
            <a:fld id="{341FD356-1CC0-514B-B5D9-F98600AAE6F5}" type="slidenum">
              <a:rPr lang="nb-NO" smtClean="0"/>
              <a:t>8</a:t>
            </a:fld>
            <a:endParaRPr lang="nb-NO"/>
          </a:p>
        </p:txBody>
      </p:sp>
      <p:sp>
        <p:nvSpPr>
          <p:cNvPr id="5" name="Tittel 4">
            <a:extLst>
              <a:ext uri="{FF2B5EF4-FFF2-40B4-BE49-F238E27FC236}">
                <a16:creationId xmlns:a16="http://schemas.microsoft.com/office/drawing/2014/main" id="{FDB7CAC5-0795-6B4E-69B7-C24A040ED94A}"/>
              </a:ext>
            </a:extLst>
          </p:cNvPr>
          <p:cNvSpPr>
            <a:spLocks noGrp="1"/>
          </p:cNvSpPr>
          <p:nvPr>
            <p:ph type="title"/>
          </p:nvPr>
        </p:nvSpPr>
        <p:spPr/>
        <p:txBody>
          <a:bodyPr/>
          <a:lstStyle/>
          <a:p>
            <a:r>
              <a:rPr lang="nb-NO" dirty="0"/>
              <a:t>Behandlingsformer</a:t>
            </a:r>
          </a:p>
        </p:txBody>
      </p:sp>
      <p:pic>
        <p:nvPicPr>
          <p:cNvPr id="7" name="Plassholder for bilde 6" descr="Et bilde som inneholder sirkel, clip art, tegnefilm">
            <a:extLst>
              <a:ext uri="{FF2B5EF4-FFF2-40B4-BE49-F238E27FC236}">
                <a16:creationId xmlns:a16="http://schemas.microsoft.com/office/drawing/2014/main" id="{E46B9564-F108-CDD5-FA93-C2EB99DCA4BE}"/>
              </a:ext>
            </a:extLst>
          </p:cNvPr>
          <p:cNvPicPr>
            <a:picLocks noGrp="1" noChangeAspect="1"/>
          </p:cNvPicPr>
          <p:nvPr>
            <p:ph type="pic" sz="quarter" idx="14"/>
          </p:nvPr>
        </p:nvPicPr>
        <p:blipFill>
          <a:blip r:embed="rId3"/>
          <a:srcRect/>
          <a:stretch>
            <a:fillRect/>
          </a:stretch>
        </p:blipFill>
        <p:spPr>
          <a:xfrm>
            <a:off x="6096000" y="0"/>
            <a:ext cx="6096000" cy="6858000"/>
          </a:xfrm>
          <a:prstGeom prst="rect">
            <a:avLst/>
          </a:prstGeom>
        </p:spPr>
      </p:pic>
    </p:spTree>
    <p:extLst>
      <p:ext uri="{BB962C8B-B14F-4D97-AF65-F5344CB8AC3E}">
        <p14:creationId xmlns:p14="http://schemas.microsoft.com/office/powerpoint/2010/main" val="322979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0D4C8515-5F22-8564-4E87-C194CB22DF48}"/>
              </a:ext>
            </a:extLst>
          </p:cNvPr>
          <p:cNvSpPr>
            <a:spLocks noGrp="1"/>
          </p:cNvSpPr>
          <p:nvPr>
            <p:ph type="sldNum" sz="quarter" idx="12"/>
          </p:nvPr>
        </p:nvSpPr>
        <p:spPr/>
        <p:txBody>
          <a:bodyPr/>
          <a:lstStyle/>
          <a:p>
            <a:fld id="{341FD356-1CC0-514B-B5D9-F98600AAE6F5}" type="slidenum">
              <a:rPr lang="nb-NO" smtClean="0"/>
              <a:pPr/>
              <a:t>9</a:t>
            </a:fld>
            <a:endParaRPr lang="nb-NO"/>
          </a:p>
        </p:txBody>
      </p:sp>
      <p:sp>
        <p:nvSpPr>
          <p:cNvPr id="5" name="Tittel 4">
            <a:extLst>
              <a:ext uri="{FF2B5EF4-FFF2-40B4-BE49-F238E27FC236}">
                <a16:creationId xmlns:a16="http://schemas.microsoft.com/office/drawing/2014/main" id="{67685B98-19C4-5A33-9ABB-A4E3B4094B37}"/>
              </a:ext>
            </a:extLst>
          </p:cNvPr>
          <p:cNvSpPr>
            <a:spLocks noGrp="1"/>
          </p:cNvSpPr>
          <p:nvPr>
            <p:ph type="title"/>
          </p:nvPr>
        </p:nvSpPr>
        <p:spPr/>
        <p:txBody>
          <a:bodyPr/>
          <a:lstStyle/>
          <a:p>
            <a:r>
              <a:rPr lang="nb-NO"/>
              <a:t>Behandlingsplan</a:t>
            </a:r>
          </a:p>
        </p:txBody>
      </p:sp>
      <p:sp>
        <p:nvSpPr>
          <p:cNvPr id="2" name="Plassholder for innhold 1">
            <a:extLst>
              <a:ext uri="{FF2B5EF4-FFF2-40B4-BE49-F238E27FC236}">
                <a16:creationId xmlns:a16="http://schemas.microsoft.com/office/drawing/2014/main" id="{EF75B6C9-CB46-7887-C33E-3AE1ADEF1FAB}"/>
              </a:ext>
            </a:extLst>
          </p:cNvPr>
          <p:cNvSpPr>
            <a:spLocks noGrp="1"/>
          </p:cNvSpPr>
          <p:nvPr>
            <p:ph sz="half" idx="1"/>
          </p:nvPr>
        </p:nvSpPr>
        <p:spPr/>
        <p:txBody>
          <a:bodyPr/>
          <a:lstStyle/>
          <a:p>
            <a:pPr marL="0" indent="0">
              <a:buNone/>
            </a:pPr>
            <a:r>
              <a:rPr lang="nb-NO"/>
              <a:t>Du og behandler skal sammen lage en behandlingsplan. Den skal inneholde dine mål for behandlingen ut ifra hva som er viktig for deg. </a:t>
            </a:r>
          </a:p>
          <a:p>
            <a:pPr marL="0" indent="0">
              <a:buNone/>
            </a:pPr>
            <a:endParaRPr lang="nb-NO"/>
          </a:p>
          <a:p>
            <a:pPr marL="0" indent="0">
              <a:buNone/>
            </a:pPr>
            <a:r>
              <a:rPr lang="nb-NO"/>
              <a:t>Hvis du ønsker det, kan dine pårørende delta i arbeidet med planen.</a:t>
            </a:r>
          </a:p>
          <a:p>
            <a:endParaRPr lang="nb-NO"/>
          </a:p>
        </p:txBody>
      </p:sp>
      <p:pic>
        <p:nvPicPr>
          <p:cNvPr id="21" name="Plassholder for bilde 20" descr="Et bilde som inneholder tegnefilm&#10;&#10;Automatisk generert beskrivelse">
            <a:extLst>
              <a:ext uri="{FF2B5EF4-FFF2-40B4-BE49-F238E27FC236}">
                <a16:creationId xmlns:a16="http://schemas.microsoft.com/office/drawing/2014/main" id="{F874B348-3C00-1880-0950-56A30C4AB8C2}"/>
              </a:ext>
            </a:extLst>
          </p:cNvPr>
          <p:cNvPicPr>
            <a:picLocks noGrp="1" noChangeAspect="1"/>
          </p:cNvPicPr>
          <p:nvPr>
            <p:ph type="pic" sz="quarter" idx="13"/>
          </p:nvPr>
        </p:nvPicPr>
        <p:blipFill>
          <a:blip r:embed="rId3"/>
          <a:srcRect l="24695" r="24695"/>
          <a:stretch>
            <a:fillRect/>
          </a:stretch>
        </p:blipFill>
        <p:spPr/>
      </p:pic>
      <p:pic>
        <p:nvPicPr>
          <p:cNvPr id="3" name="Bilde 2" descr="Et bilde som inneholder clip art, Menneskeansikt, tegnefilm, illustrasjon&#10;&#10;Automatisk generert beskrivelse">
            <a:extLst>
              <a:ext uri="{FF2B5EF4-FFF2-40B4-BE49-F238E27FC236}">
                <a16:creationId xmlns:a16="http://schemas.microsoft.com/office/drawing/2014/main" id="{6DC694C8-DF1E-229F-DBA0-DBCDBFA48486}"/>
              </a:ext>
            </a:extLst>
          </p:cNvPr>
          <p:cNvPicPr>
            <a:picLocks noChangeAspect="1"/>
          </p:cNvPicPr>
          <p:nvPr/>
        </p:nvPicPr>
        <p:blipFill>
          <a:blip r:embed="rId4"/>
          <a:stretch>
            <a:fillRect/>
          </a:stretch>
        </p:blipFill>
        <p:spPr>
          <a:xfrm>
            <a:off x="0" y="0"/>
            <a:ext cx="6096000" cy="6858000"/>
          </a:xfrm>
          <a:prstGeom prst="rect">
            <a:avLst/>
          </a:prstGeom>
        </p:spPr>
      </p:pic>
    </p:spTree>
    <p:extLst>
      <p:ext uri="{BB962C8B-B14F-4D97-AF65-F5344CB8AC3E}">
        <p14:creationId xmlns:p14="http://schemas.microsoft.com/office/powerpoint/2010/main" val="3564760370"/>
      </p:ext>
    </p:extLst>
  </p:cSld>
  <p:clrMapOvr>
    <a:masterClrMapping/>
  </p:clrMapOvr>
</p:sld>
</file>

<file path=ppt/theme/theme1.xml><?xml version="1.0" encoding="utf-8"?>
<a:theme xmlns:a="http://schemas.openxmlformats.org/drawingml/2006/main" name="1_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Powerpointmal_V3" id="{9C13EBD8-02F8-48DA-A756-081EBD89FEC8}" vid="{1A349A19-C227-47A4-B392-4302C8FF2ADE}"/>
    </a:ext>
  </a:extLst>
</a:theme>
</file>

<file path=ppt/theme/theme2.xml><?xml version="1.0" encoding="utf-8"?>
<a:theme xmlns:a="http://schemas.openxmlformats.org/drawingml/2006/main" name="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Powerpointmal_V3" id="{9C13EBD8-02F8-48DA-A756-081EBD89FEC8}" vid="{1A349A19-C227-47A4-B392-4302C8FF2A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themeOverride>
</file>

<file path=ppt/theme/themeOverride2.xml><?xml version="1.0" encoding="utf-8"?>
<a:themeOverride xmlns:a="http://schemas.openxmlformats.org/drawingml/2006/main">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4D641ED0601B84E95C7730E98590A11" ma:contentTypeVersion="10" ma:contentTypeDescription="Opprett et nytt dokument." ma:contentTypeScope="" ma:versionID="d4446fe98beed284ee3c4cdeaf23c6e6">
  <xsd:schema xmlns:xsd="http://www.w3.org/2001/XMLSchema" xmlns:xs="http://www.w3.org/2001/XMLSchema" xmlns:p="http://schemas.microsoft.com/office/2006/metadata/properties" xmlns:ns2="8d83cb3e-5469-4ba3-8e7f-a0f40b26c827" xmlns:ns3="c56c3c49-4b7b-4732-b272-724ee8eca3e9" targetNamespace="http://schemas.microsoft.com/office/2006/metadata/properties" ma:root="true" ma:fieldsID="e8390578ca246f8405023ccaa1c91ee3" ns2:_="" ns3:_="">
    <xsd:import namespace="8d83cb3e-5469-4ba3-8e7f-a0f40b26c827"/>
    <xsd:import namespace="c56c3c49-4b7b-4732-b272-724ee8eca3e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3cb3e-5469-4ba3-8e7f-a0f40b26c8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44bd27e2-62de-4af1-85f7-19d8bf2bfc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6c3c49-4b7b-4732-b272-724ee8eca3e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812a2d0-645d-4f23-9e48-ace78da76045}" ma:internalName="TaxCatchAll" ma:showField="CatchAllData" ma:web="c56c3c49-4b7b-4732-b272-724ee8eca3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83cb3e-5469-4ba3-8e7f-a0f40b26c827">
      <Terms xmlns="http://schemas.microsoft.com/office/infopath/2007/PartnerControls"/>
    </lcf76f155ced4ddcb4097134ff3c332f>
    <TaxCatchAll xmlns="c56c3c49-4b7b-4732-b272-724ee8eca3e9" xsi:nil="true"/>
  </documentManagement>
</p:properties>
</file>

<file path=customXml/itemProps1.xml><?xml version="1.0" encoding="utf-8"?>
<ds:datastoreItem xmlns:ds="http://schemas.openxmlformats.org/officeDocument/2006/customXml" ds:itemID="{87D28B8F-2F89-41E3-91B8-534AE880A444}">
  <ds:schemaRefs>
    <ds:schemaRef ds:uri="8d83cb3e-5469-4ba3-8e7f-a0f40b26c827"/>
    <ds:schemaRef ds:uri="c56c3c49-4b7b-4732-b272-724ee8eca3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110D76-02B9-42DB-BF0B-9B2DD353486D}">
  <ds:schemaRefs>
    <ds:schemaRef ds:uri="http://schemas.microsoft.com/sharepoint/v3/contenttype/forms"/>
  </ds:schemaRefs>
</ds:datastoreItem>
</file>

<file path=customXml/itemProps3.xml><?xml version="1.0" encoding="utf-8"?>
<ds:datastoreItem xmlns:ds="http://schemas.openxmlformats.org/officeDocument/2006/customXml" ds:itemID="{D6D6AEBF-E63A-43C3-B22C-4549B30919C7}">
  <ds:schemaRefs>
    <ds:schemaRef ds:uri="http://schemas.microsoft.com/office/2006/documentManagement/types"/>
    <ds:schemaRef ds:uri="c56c3c49-4b7b-4732-b272-724ee8eca3e9"/>
    <ds:schemaRef ds:uri="http://purl.org/dc/terms/"/>
    <ds:schemaRef ds:uri="http://schemas.openxmlformats.org/package/2006/metadata/core-properties"/>
    <ds:schemaRef ds:uri="http://purl.org/dc/dcmitype/"/>
    <ds:schemaRef ds:uri="http://schemas.microsoft.com/office/infopath/2007/PartnerControls"/>
    <ds:schemaRef ds:uri="8d83cb3e-5469-4ba3-8e7f-a0f40b26c827"/>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5725</TotalTime>
  <Words>2827</Words>
  <Application>Microsoft Office PowerPoint</Application>
  <PresentationFormat>Widescreen</PresentationFormat>
  <Paragraphs>183</Paragraphs>
  <Slides>18</Slides>
  <Notes>18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18</vt:i4>
      </vt:variant>
    </vt:vector>
  </HeadingPairs>
  <TitlesOfParts>
    <vt:vector size="27" baseType="lpstr">
      <vt:lpstr>Arial</vt:lpstr>
      <vt:lpstr>Arial,Sans-Serif</vt:lpstr>
      <vt:lpstr>Calibri</vt:lpstr>
      <vt:lpstr>Roboto</vt:lpstr>
      <vt:lpstr>Roboto Light</vt:lpstr>
      <vt:lpstr>Symbol</vt:lpstr>
      <vt:lpstr>Symbol,Sans-Serif</vt:lpstr>
      <vt:lpstr>1_Helsedir 2024</vt:lpstr>
      <vt:lpstr>Helsedir 2024</vt:lpstr>
      <vt:lpstr>Nasjonale pasientforløp for psykisk helse og rus</vt:lpstr>
      <vt:lpstr>Hva innebærer det å være i et pasientforløp?</vt:lpstr>
      <vt:lpstr>Starten av ditt pasientforløp</vt:lpstr>
      <vt:lpstr>Henvisning</vt:lpstr>
      <vt:lpstr>Første samtale</vt:lpstr>
      <vt:lpstr>Hva vil dere snakke om? </vt:lpstr>
      <vt:lpstr>Utredning</vt:lpstr>
      <vt:lpstr>Behandlingsformer</vt:lpstr>
      <vt:lpstr>Behandlingsplan</vt:lpstr>
      <vt:lpstr>En behandlingsplan skal inneholde</vt:lpstr>
      <vt:lpstr>Individuell plan</vt:lpstr>
      <vt:lpstr>Samarbeid underveis i forløpet</vt:lpstr>
      <vt:lpstr>Evaluering</vt:lpstr>
      <vt:lpstr>Hva skal dere vurdere i en evaluering?</vt:lpstr>
      <vt:lpstr>Bruk av verktøy for tilbakemelding</vt:lpstr>
      <vt:lpstr>Avslutning og videre oppfølging</vt:lpstr>
      <vt:lpstr>Har du spørsmål? Trenger du råd? Eller vil du snakke med noen?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Pasientforløp</dc:title>
  <dc:creator>Eline Korsnes Sundal</dc:creator>
  <cp:lastModifiedBy>Mari Mette Eriksen</cp:lastModifiedBy>
  <cp:revision>37</cp:revision>
  <cp:lastPrinted>2025-01-31T09:33:34Z</cp:lastPrinted>
  <dcterms:created xsi:type="dcterms:W3CDTF">2024-06-10T11:40:33Z</dcterms:created>
  <dcterms:modified xsi:type="dcterms:W3CDTF">2025-02-04T08:24:58Z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0x010100A4D641ED0601B84E95C7730E98590A11</vt:lpwstr>
  </property>
</Properties>
</file>