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58" r:id="rId6"/>
    <p:sldId id="259" r:id="rId7"/>
    <p:sldId id="260" r:id="rId8"/>
    <p:sldId id="261" r:id="rId9"/>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AD559-4209-4A1B-8734-C0788E56D8A1}" v="11" dt="2023-03-03T12:24:22.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293" autoAdjust="0"/>
  </p:normalViewPr>
  <p:slideViewPr>
    <p:cSldViewPr snapToGrid="0">
      <p:cViewPr varScale="1">
        <p:scale>
          <a:sx n="72" d="100"/>
          <a:sy n="72" d="100"/>
        </p:scale>
        <p:origin x="20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B7CC-EE15-4D18-AA3E-01232B12AA6A}" type="datetimeFigureOut">
              <a:rPr lang="nn-NO" smtClean="0"/>
              <a:t>13.03.2023</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396B6-B520-4C76-AFF1-72DD4C01514F}" type="slidenum">
              <a:rPr lang="nn-NO" smtClean="0"/>
              <a:t>‹#›</a:t>
            </a:fld>
            <a:endParaRPr lang="nn-NO"/>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lsedirektoratet.no/veiledere/helsetjenester-til-asylsokere-flyktninger-og-familiegjenforente/ofre-for-menneskehande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 til </a:t>
            </a:r>
            <a:r>
              <a:rPr lang="nb-NO" dirty="0" err="1"/>
              <a:t>webinaret</a:t>
            </a:r>
            <a:r>
              <a:rPr lang="nb-NO" dirty="0"/>
              <a:t> «Helsepersonell i møte med vold og utnyttelse – avvergingsplikt og taushetsplikt».</a:t>
            </a:r>
          </a:p>
          <a:p>
            <a:r>
              <a:rPr lang="nb-NO" dirty="0"/>
              <a:t>Mitt navn er Øyvind Giæver og jeg er avdelingsdirektør i avdeling levekår i Helsedirektoratet. Formålet med </a:t>
            </a:r>
            <a:r>
              <a:rPr lang="nb-NO" dirty="0" err="1"/>
              <a:t>webinaret</a:t>
            </a:r>
            <a:r>
              <a:rPr lang="nb-NO" dirty="0"/>
              <a:t> er at alle som ser på i dag, eller på opptaket senere, skal blir </a:t>
            </a:r>
            <a:r>
              <a:rPr lang="nb-NO" u="sng" dirty="0"/>
              <a:t>litt</a:t>
            </a:r>
            <a:r>
              <a:rPr lang="nb-NO" dirty="0"/>
              <a:t> tryggere i situasjoner der de i møte med pasienter og brukere får mistanke om at pasienten kan være utsatt for vold, utnyttelse eller menneskehandel. </a:t>
            </a:r>
            <a:endParaRPr lang="nb-NO" dirty="0">
              <a:cs typeface="Calibri"/>
            </a:endParaRPr>
          </a:p>
          <a:p>
            <a:endParaRPr lang="nb-NO" dirty="0"/>
          </a:p>
          <a:p>
            <a:r>
              <a:rPr lang="nb-NO" dirty="0" err="1"/>
              <a:t>Webinaret</a:t>
            </a:r>
            <a:r>
              <a:rPr lang="nb-NO" dirty="0"/>
              <a:t> har vokst fram fra arbeidet i Nasjonalt nettverk for arbeid mot menneskehandel i helse- og omsorgstjenestene. Det er et nettverk som Helsedirektoratet har holdt i siden 2018.</a:t>
            </a:r>
            <a:endParaRPr lang="nb-NO" dirty="0">
              <a:cs typeface="Calibri"/>
            </a:endParaRPr>
          </a:p>
          <a:p>
            <a:endParaRPr lang="nb-NO" dirty="0"/>
          </a:p>
          <a:p>
            <a:r>
              <a:rPr lang="nb-NO" dirty="0"/>
              <a:t>Helsedirektoratet har en veileder for </a:t>
            </a:r>
            <a:r>
              <a:rPr lang="nb-NO" dirty="0">
                <a:hlinkClick r:id="rId3"/>
              </a:rPr>
              <a:t>Helsetjenester til asylsøkere, flyktninger og familiegjenforente</a:t>
            </a:r>
            <a:r>
              <a:rPr lang="nb-NO" dirty="0"/>
              <a:t> som mange sikkert kjenner til. I det siste har nettverket blant annet bidratt med sin ekspertise et til revidert kapittel om helsehjelp til ofre for menneskehandel og utnyttelse. Oppdatert veileder er nettopp publisert.</a:t>
            </a:r>
            <a:endParaRPr lang="nb-NO" dirty="0">
              <a:cs typeface="Calibri"/>
            </a:endParaRPr>
          </a:p>
          <a:p>
            <a:endParaRPr lang="nb-NO" dirty="0"/>
          </a:p>
          <a:p>
            <a:r>
              <a:rPr lang="nb-NO" dirty="0"/>
              <a:t>Dere finner veilederen og mange andre ressurser på siden som </a:t>
            </a:r>
            <a:r>
              <a:rPr lang="nb-NO" dirty="0" err="1"/>
              <a:t>webinaret</a:t>
            </a:r>
            <a:r>
              <a:rPr lang="nb-NO" dirty="0"/>
              <a:t> </a:t>
            </a:r>
            <a:r>
              <a:rPr lang="nb-NO" dirty="0" err="1"/>
              <a:t>streames</a:t>
            </a:r>
            <a:r>
              <a:rPr lang="nb-NO" dirty="0"/>
              <a:t> fra.</a:t>
            </a: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a:t>
            </a:fld>
            <a:endParaRPr lang="nn-NO"/>
          </a:p>
        </p:txBody>
      </p:sp>
    </p:spTree>
    <p:extLst>
      <p:ext uri="{BB962C8B-B14F-4D97-AF65-F5344CB8AC3E}">
        <p14:creationId xmlns:p14="http://schemas.microsoft.com/office/powerpoint/2010/main" val="162114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Webinaret</a:t>
            </a:r>
            <a:r>
              <a:rPr lang="nb-NO" dirty="0"/>
              <a:t> i dag er utviklet i samarbeid med gode kollegaer fra andre organisasjoner som jobber med ulike typer av vold, med utnyttelse eller avvergingsplikt. De fleste av disse organisasjonene møter dere i dag.</a:t>
            </a:r>
          </a:p>
          <a:p>
            <a:endParaRPr lang="nb-NO" dirty="0"/>
          </a:p>
          <a:p>
            <a:r>
              <a:rPr lang="nb-NO" dirty="0"/>
              <a:t>De er:</a:t>
            </a:r>
            <a:endParaRPr lang="nb-NO"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a:solidFill>
                  <a:srgbClr val="212121"/>
                </a:solidFill>
                <a:effectLst/>
                <a:latin typeface="Work Sans"/>
              </a:rPr>
              <a:t>Regionalt ressurssenter om vold, traumatisk stress og selvmordsforebygging, region øst (RVTS ØST).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a:solidFill>
                  <a:srgbClr val="212121"/>
                </a:solidFill>
                <a:effectLst/>
                <a:latin typeface="Work Sans"/>
              </a:rPr>
              <a:t>Nasjonalt kunnskapssenter om vold og traumatisk stress (NKVTS) som også stå bak nettsiden dinutvei.no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err="1">
                <a:solidFill>
                  <a:srgbClr val="212121"/>
                </a:solidFill>
                <a:effectLst/>
                <a:latin typeface="Work Sans"/>
              </a:rPr>
              <a:t>Bufdir</a:t>
            </a:r>
            <a:r>
              <a:rPr lang="nb-NO" b="0" i="0" dirty="0">
                <a:solidFill>
                  <a:srgbClr val="212121"/>
                </a:solidFill>
                <a:effectLst/>
                <a:latin typeface="Work Sans"/>
              </a:rPr>
              <a:t> og Kompetanseteamet mot tvangsekteskap, kjønnslemlestelse og negativ sosial kontroll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a:solidFill>
                  <a:srgbClr val="212121"/>
                </a:solidFill>
                <a:effectLst/>
                <a:latin typeface="Work Sans"/>
              </a:rPr>
              <a:t>ROSA – som er et hjelpetiltak for ofre for menneskehandel,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a:solidFill>
                  <a:srgbClr val="212121"/>
                </a:solidFill>
                <a:effectLst/>
                <a:latin typeface="Work Sans"/>
              </a:rPr>
              <a:t>og Human </a:t>
            </a:r>
            <a:r>
              <a:rPr lang="nb-NO" b="0" i="0" dirty="0" err="1">
                <a:solidFill>
                  <a:srgbClr val="212121"/>
                </a:solidFill>
                <a:effectLst/>
                <a:latin typeface="Work Sans"/>
              </a:rPr>
              <a:t>Trafficking</a:t>
            </a:r>
            <a:r>
              <a:rPr lang="nb-NO" b="0" i="0" dirty="0">
                <a:solidFill>
                  <a:srgbClr val="212121"/>
                </a:solidFill>
                <a:effectLst/>
                <a:latin typeface="Work Sans"/>
              </a:rPr>
              <a:t> Support Oslo ved NAV Grünerløkka.</a:t>
            </a:r>
            <a:endParaRPr lang="nb-NO" dirty="0">
              <a:latin typeface="Work Sans"/>
            </a:endParaRP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2</a:t>
            </a:fld>
            <a:endParaRPr lang="nn-NO"/>
          </a:p>
        </p:txBody>
      </p:sp>
    </p:spTree>
    <p:extLst>
      <p:ext uri="{BB962C8B-B14F-4D97-AF65-F5344CB8AC3E}">
        <p14:creationId xmlns:p14="http://schemas.microsoft.com/office/powerpoint/2010/main" val="233285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Tittelen på </a:t>
            </a:r>
            <a:r>
              <a:rPr lang="nb-NO" dirty="0" err="1"/>
              <a:t>webinaret</a:t>
            </a:r>
            <a:r>
              <a:rPr lang="nb-NO" dirty="0"/>
              <a:t> er helsepersonell i møte med </a:t>
            </a:r>
            <a:r>
              <a:rPr lang="nb-NO" u="sng" dirty="0"/>
              <a:t>vold og utnyttelse</a:t>
            </a:r>
            <a:r>
              <a:rPr lang="nb-NO" dirty="0"/>
              <a:t>. Men i løpet av de neste 75 minuttene kommer dere til å høre både begrepene «utnyttelse» og «menneskehandel». I praksis er de vanskelige å skille selv for de som jobber med feltet. Og det er ikke forventet at helsepersonell skal kunne mye om begrepene.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ea typeface="Calibri" panose="020F0502020204030204" pitchFamily="34" charset="0"/>
              </a:rPr>
              <a:t>Det som er viktig er at helsepersonell kjenner til, når dere får en mistanke om at noe ikke stemmer, at det finnes veiledning i å møte personer som muligens er utsatt for ulike krenkelser. På den måten kan dere bidra til at vold, overgrep, utnyttelse og menneskehandel avdekkes, slik at de som er utsatt kan få hjelp.</a:t>
            </a:r>
            <a:endParaRPr lang="nb-NO" dirty="0"/>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3</a:t>
            </a:fld>
            <a:endParaRPr lang="nn-NO"/>
          </a:p>
        </p:txBody>
      </p:sp>
    </p:spTree>
    <p:extLst>
      <p:ext uri="{BB962C8B-B14F-4D97-AF65-F5344CB8AC3E}">
        <p14:creationId xmlns:p14="http://schemas.microsoft.com/office/powerpoint/2010/main" val="404449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Webinaret</a:t>
            </a:r>
            <a:r>
              <a:rPr lang="nb-NO" dirty="0"/>
              <a:t> i dag handler om situasjoner </a:t>
            </a:r>
            <a:r>
              <a:rPr lang="nb-NO" i="0" dirty="0"/>
              <a:t>der ofrene er voksne personer.  Når det er mistanke om vold mot mindreårige, eller at mindreårige er eller vil bli utnyttet, må barnevernet kontaktes. Det er opprettet </a:t>
            </a:r>
            <a:r>
              <a:rPr lang="nb-NO" sz="1800" i="0" dirty="0">
                <a:effectLst/>
                <a:latin typeface="Calibri" panose="020F0502020204030204" pitchFamily="34" charset="0"/>
                <a:ea typeface="Calibri" panose="020F0502020204030204" pitchFamily="34" charset="0"/>
              </a:rPr>
              <a:t>Nasjonal veiledningsfunksjon i saker om mindreårige ofre for menneskehandel i </a:t>
            </a:r>
            <a:r>
              <a:rPr lang="nb-NO" sz="1800" i="0" dirty="0" err="1">
                <a:effectLst/>
                <a:latin typeface="Calibri" panose="020F0502020204030204" pitchFamily="34" charset="0"/>
                <a:ea typeface="Calibri" panose="020F0502020204030204" pitchFamily="34" charset="0"/>
              </a:rPr>
              <a:t>Bufdir</a:t>
            </a:r>
            <a:r>
              <a:rPr lang="nb-NO" sz="1800" i="0" dirty="0">
                <a:effectLst/>
                <a:latin typeface="Calibri" panose="020F0502020204030204" pitchFamily="34" charset="0"/>
                <a:ea typeface="Calibri" panose="020F0502020204030204" pitchFamily="34" charset="0"/>
              </a:rPr>
              <a:t>, de gir veiledning om hvordan følge opp mindreårige ofre for menneskehandel. Vakttelefon: 466 15 000 </a:t>
            </a:r>
          </a:p>
          <a:p>
            <a:endParaRPr lang="nb-NO" b="0" i="0" dirty="0">
              <a:solidFill>
                <a:srgbClr val="000000"/>
              </a:solidFill>
              <a:effectLst/>
              <a:latin typeface="ars_maquette_web_one"/>
            </a:endParaRP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4</a:t>
            </a:fld>
            <a:endParaRPr lang="nn-NO"/>
          </a:p>
        </p:txBody>
      </p:sp>
    </p:spTree>
    <p:extLst>
      <p:ext uri="{BB962C8B-B14F-4D97-AF65-F5344CB8AC3E}">
        <p14:creationId xmlns:p14="http://schemas.microsoft.com/office/powerpoint/2010/main" val="97171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i="0" dirty="0">
              <a:solidFill>
                <a:srgbClr val="000000"/>
              </a:solidFill>
              <a:effectLst/>
              <a:latin typeface="ars_maquette_web_one"/>
            </a:endParaRPr>
          </a:p>
          <a:p>
            <a:r>
              <a:rPr lang="nb-NO" b="0" i="0" dirty="0">
                <a:solidFill>
                  <a:srgbClr val="000000"/>
                </a:solidFill>
                <a:effectLst/>
                <a:latin typeface="ars_maquette_web_one"/>
              </a:rPr>
              <a:t>I løpet av </a:t>
            </a:r>
            <a:r>
              <a:rPr lang="nb-NO" b="0" i="0" dirty="0" err="1">
                <a:solidFill>
                  <a:srgbClr val="000000"/>
                </a:solidFill>
                <a:effectLst/>
                <a:latin typeface="ars_maquette_web_one"/>
              </a:rPr>
              <a:t>webinaret</a:t>
            </a:r>
            <a:r>
              <a:rPr lang="nb-NO" b="0" i="0" dirty="0">
                <a:solidFill>
                  <a:srgbClr val="000000"/>
                </a:solidFill>
                <a:effectLst/>
                <a:latin typeface="ars_maquette_web_one"/>
              </a:rPr>
              <a:t> vil dere få presentert to caser, der begge antatte ofre har innvandrerbakgrunn. Det er viktig å understreke at ofre kan være i alle aldre og ha mange ulik bakgrunner. Men personer med innvandrerbakgrunn og, særlig, mennesker på flukt har ofte flere sårbarheter som kan utnyttes. Noen kommer fra land med vanskelige levekår og har aldri vært i det som vi forstår som et «normalt arbeidsforhold», mange kan ikke språket og vet ikke hvordan de kan finne og få hjelp. </a:t>
            </a:r>
          </a:p>
          <a:p>
            <a:endParaRPr lang="nb-NO" b="0" i="0" dirty="0">
              <a:solidFill>
                <a:srgbClr val="000000"/>
              </a:solidFill>
              <a:effectLst/>
              <a:latin typeface="ars_maquette_web_o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ars_maquette_web_one"/>
              </a:rPr>
              <a:t>Dette er også forhold som utgjør utfordringer for helsepersonell, som for eksempel må tenke gjennom hvordan de skal bruke tolk når de får mistanke om vold og utnyttelse. Her er det viktig å minne om at to</a:t>
            </a:r>
            <a:r>
              <a:rPr lang="nb-NO" dirty="0"/>
              <a:t>lkeloven slår fast at kvalifisert tolk </a:t>
            </a:r>
            <a:r>
              <a:rPr lang="nb-NO" u="sng" dirty="0"/>
              <a:t>må</a:t>
            </a:r>
            <a:r>
              <a:rPr lang="nb-NO" dirty="0"/>
              <a:t> brukes når bruker eller pasient ikke kan kommunisere forsvarlig på norsk.</a:t>
            </a:r>
            <a:endParaRPr lang="nb-NO" dirty="0">
              <a:cs typeface="Calibri"/>
            </a:endParaRPr>
          </a:p>
          <a:p>
            <a:endParaRPr lang="nb-NO" b="0" i="0" dirty="0">
              <a:solidFill>
                <a:srgbClr val="000000"/>
              </a:solidFill>
              <a:effectLst/>
              <a:latin typeface="ars_maquette_web_one"/>
            </a:endParaRPr>
          </a:p>
          <a:p>
            <a:r>
              <a:rPr lang="nb-NO" b="0" i="0" dirty="0">
                <a:solidFill>
                  <a:srgbClr val="000000"/>
                </a:solidFill>
                <a:effectLst/>
                <a:latin typeface="ars_maquette_web_one"/>
              </a:rPr>
              <a:t>De fleste ofre for menneskehandel som hjelpetjenestene har vært i kontakt med, har innvandrerbakgrunn. Mange av dem har vært i kontakt med helsetjenestene. Helsepersonell er derfor i en unik posisjon til å kunne hjelpe.</a:t>
            </a:r>
            <a:endParaRPr lang="nb-NO" dirty="0"/>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5</a:t>
            </a:fld>
            <a:endParaRPr lang="nn-NO"/>
          </a:p>
        </p:txBody>
      </p:sp>
    </p:spTree>
    <p:extLst>
      <p:ext uri="{BB962C8B-B14F-4D97-AF65-F5344CB8AC3E}">
        <p14:creationId xmlns:p14="http://schemas.microsoft.com/office/powerpoint/2010/main" val="767438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44090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6726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31386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84748"/>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388178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2008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0004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61086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223552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76601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7832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508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27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4905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270997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85616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6028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456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26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85129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91919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552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318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844576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6"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18313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2459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82454"/>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42240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4177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7759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5739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96906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2310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45585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60108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175984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93953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2513795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608478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23732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722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6194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6801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0021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338626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6"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2"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0" r:id="rId4"/>
    <p:sldLayoutId id="2147483662" r:id="rId5"/>
    <p:sldLayoutId id="2147483663" r:id="rId6"/>
    <p:sldLayoutId id="2147483677" r:id="rId7"/>
    <p:sldLayoutId id="2147483678" r:id="rId8"/>
    <p:sldLayoutId id="2147483679" r:id="rId9"/>
    <p:sldLayoutId id="2147483680" r:id="rId10"/>
    <p:sldLayoutId id="2147483650" r:id="rId11"/>
    <p:sldLayoutId id="2147483652" r:id="rId12"/>
    <p:sldLayoutId id="2147483674" r:id="rId13"/>
    <p:sldLayoutId id="2147483694" r:id="rId14"/>
    <p:sldLayoutId id="2147483654" r:id="rId15"/>
    <p:sldLayoutId id="2147483675" r:id="rId16"/>
    <p:sldLayoutId id="2147483676" r:id="rId17"/>
    <p:sldLayoutId id="2147483691" r:id="rId18"/>
    <p:sldLayoutId id="2147483668" r:id="rId19"/>
    <p:sldLayoutId id="2147483695" r:id="rId20"/>
    <p:sldLayoutId id="2147483696" r:id="rId21"/>
    <p:sldLayoutId id="2147483697" r:id="rId22"/>
    <p:sldLayoutId id="2147483698" r:id="rId23"/>
    <p:sldLayoutId id="2147483669" r:id="rId24"/>
    <p:sldLayoutId id="2147483699" r:id="rId25"/>
    <p:sldLayoutId id="2147483670" r:id="rId26"/>
    <p:sldLayoutId id="2147483671" r:id="rId27"/>
    <p:sldLayoutId id="2147483672" r:id="rId28"/>
    <p:sldLayoutId id="2147483673" r:id="rId29"/>
    <p:sldLayoutId id="2147483681" r:id="rId30"/>
    <p:sldLayoutId id="2147483682" r:id="rId31"/>
    <p:sldLayoutId id="2147483683" r:id="rId32"/>
    <p:sldLayoutId id="2147483651" r:id="rId33"/>
    <p:sldLayoutId id="2147483667" r:id="rId34"/>
    <p:sldLayoutId id="2147483692" r:id="rId35"/>
    <p:sldLayoutId id="2147483693" r:id="rId36"/>
    <p:sldLayoutId id="2147483665" r:id="rId37"/>
    <p:sldLayoutId id="2147483666" r:id="rId38"/>
    <p:sldLayoutId id="2147483684" r:id="rId39"/>
    <p:sldLayoutId id="2147483685" r:id="rId40"/>
    <p:sldLayoutId id="2147483686" r:id="rId41"/>
    <p:sldLayoutId id="2147483687" r:id="rId42"/>
    <p:sldLayoutId id="2147483688" r:id="rId43"/>
    <p:sldLayoutId id="2147483689" r:id="rId44"/>
    <p:sldLayoutId id="2147483690" r:id="rId45"/>
    <p:sldLayoutId id="2147483655" r:id="rId46"/>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8" pos="7672" userDrawn="1">
          <p15:clr>
            <a:srgbClr val="F26B43"/>
          </p15:clr>
        </p15:guide>
        <p15:guide id="19" pos="14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elsedirektoratet.no/veiledere/helsetjenester-til-asylsokere-flyktninger-og-familiegjenforente/ofre-for-menneskehande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F2F63B-05DD-D473-0914-2FBD5A2695F8}"/>
              </a:ext>
            </a:extLst>
          </p:cNvPr>
          <p:cNvSpPr>
            <a:spLocks noGrp="1"/>
          </p:cNvSpPr>
          <p:nvPr>
            <p:ph type="title"/>
          </p:nvPr>
        </p:nvSpPr>
        <p:spPr/>
        <p:txBody>
          <a:bodyPr/>
          <a:lstStyle/>
          <a:p>
            <a:r>
              <a:rPr lang="nb-NO" b="1" dirty="0"/>
              <a:t>Nasjonalt nettverk for arbeid mot menneskehandel i helse- og omsorgstjenestene</a:t>
            </a:r>
            <a:r>
              <a:rPr lang="nb-NO" dirty="0"/>
              <a:t>. </a:t>
            </a:r>
          </a:p>
        </p:txBody>
      </p:sp>
      <p:sp>
        <p:nvSpPr>
          <p:cNvPr id="3" name="Plassholder for innhold 2">
            <a:extLst>
              <a:ext uri="{FF2B5EF4-FFF2-40B4-BE49-F238E27FC236}">
                <a16:creationId xmlns:a16="http://schemas.microsoft.com/office/drawing/2014/main" id="{BEE3A6F1-630D-9CBB-56E1-1EB5B796FB21}"/>
              </a:ext>
            </a:extLst>
          </p:cNvPr>
          <p:cNvSpPr>
            <a:spLocks noGrp="1"/>
          </p:cNvSpPr>
          <p:nvPr>
            <p:ph idx="1"/>
          </p:nvPr>
        </p:nvSpPr>
        <p:spPr/>
        <p:txBody>
          <a:bodyPr/>
          <a:lstStyle/>
          <a:p>
            <a:r>
              <a:rPr lang="nb-NO" sz="2800" dirty="0" err="1"/>
              <a:t>Webinaret</a:t>
            </a:r>
            <a:r>
              <a:rPr lang="nb-NO" sz="2800" dirty="0"/>
              <a:t> har vokst fram fra arbeidet Nasjonalt nettverk for arbeid mot menneskehandel i helse- og omsorgstjenestene. </a:t>
            </a:r>
          </a:p>
          <a:p>
            <a:endParaRPr lang="nb-NO" sz="2800" dirty="0"/>
          </a:p>
          <a:p>
            <a:r>
              <a:rPr lang="nb-NO" sz="2800" dirty="0"/>
              <a:t>Nettverket har blant annet bidratt med sin ekspertise til revidering av kapittel 6 om helsehjelp til mulige ofre for menneskehandel i Helsedirektoratets veileder for </a:t>
            </a:r>
            <a:r>
              <a:rPr lang="nb-NO" sz="2800" dirty="0">
                <a:hlinkClick r:id="rId3"/>
              </a:rPr>
              <a:t>Helsetjenester til asylsøkere, flyktninger og familiegjenforente</a:t>
            </a:r>
            <a:r>
              <a:rPr lang="nb-NO" sz="2800" dirty="0"/>
              <a:t>, oppdatert veileder er nettopp publisert.</a:t>
            </a:r>
          </a:p>
          <a:p>
            <a:endParaRPr lang="nb-NO" dirty="0"/>
          </a:p>
        </p:txBody>
      </p:sp>
      <p:sp>
        <p:nvSpPr>
          <p:cNvPr id="4" name="Plassholder for bunntekst 3">
            <a:extLst>
              <a:ext uri="{FF2B5EF4-FFF2-40B4-BE49-F238E27FC236}">
                <a16:creationId xmlns:a16="http://schemas.microsoft.com/office/drawing/2014/main" id="{724A4410-2713-A514-20D6-AA4D6BE5FB9C}"/>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B278C6FD-6BCC-C26B-2868-62AAA9009A1F}"/>
              </a:ext>
            </a:extLst>
          </p:cNvPr>
          <p:cNvSpPr>
            <a:spLocks noGrp="1"/>
          </p:cNvSpPr>
          <p:nvPr>
            <p:ph type="sldNum" sz="quarter" idx="12"/>
          </p:nvPr>
        </p:nvSpPr>
        <p:spPr/>
        <p:txBody>
          <a:bodyPr/>
          <a:lstStyle/>
          <a:p>
            <a:fld id="{1670A82E-6091-4B79-BDC9-9FEC8E0D8D32}" type="slidenum">
              <a:rPr lang="nn-NO" smtClean="0"/>
              <a:t>1</a:t>
            </a:fld>
            <a:endParaRPr lang="nn-NO"/>
          </a:p>
        </p:txBody>
      </p:sp>
    </p:spTree>
    <p:extLst>
      <p:ext uri="{BB962C8B-B14F-4D97-AF65-F5344CB8AC3E}">
        <p14:creationId xmlns:p14="http://schemas.microsoft.com/office/powerpoint/2010/main" val="122470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C2FD7B-DC99-B682-EDD2-76306C0F7DD6}"/>
              </a:ext>
            </a:extLst>
          </p:cNvPr>
          <p:cNvSpPr>
            <a:spLocks noGrp="1"/>
          </p:cNvSpPr>
          <p:nvPr>
            <p:ph type="title"/>
          </p:nvPr>
        </p:nvSpPr>
        <p:spPr>
          <a:xfrm>
            <a:off x="761256" y="315914"/>
            <a:ext cx="10663932" cy="891556"/>
          </a:xfrm>
        </p:spPr>
        <p:txBody>
          <a:bodyPr/>
          <a:lstStyle/>
          <a:p>
            <a:r>
              <a:rPr lang="nb-NO" dirty="0" err="1"/>
              <a:t>Webinaret</a:t>
            </a:r>
            <a:r>
              <a:rPr lang="nb-NO" dirty="0"/>
              <a:t> er organisert i samarbeid</a:t>
            </a:r>
          </a:p>
        </p:txBody>
      </p:sp>
      <p:pic>
        <p:nvPicPr>
          <p:cNvPr id="1026" name="Picture 2" descr="Nasjonalt kunnskapssenter om vold og traumatisk stress (NKVTS) som også stå bak nettsiden dinutvei.no">
            <a:extLst>
              <a:ext uri="{FF2B5EF4-FFF2-40B4-BE49-F238E27FC236}">
                <a16:creationId xmlns:a16="http://schemas.microsoft.com/office/drawing/2014/main" id="{81FD020E-658D-F122-11DD-1EEE4A446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5" y="1672505"/>
            <a:ext cx="4187476" cy="867484"/>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descr="Regionalt ressurssenter om vold, traumatisk stress og selvmordsforebygging, region øst (RVTS ØST).">
            <a:extLst>
              <a:ext uri="{FF2B5EF4-FFF2-40B4-BE49-F238E27FC236}">
                <a16:creationId xmlns:a16="http://schemas.microsoft.com/office/drawing/2014/main" id="{40BB7376-7A79-8CD4-7A01-B2422093C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569" y="2258727"/>
            <a:ext cx="2296089" cy="656937"/>
          </a:xfrm>
          <a:prstGeom prst="rect">
            <a:avLst/>
          </a:prstGeom>
        </p:spPr>
      </p:pic>
      <p:pic>
        <p:nvPicPr>
          <p:cNvPr id="13" name="Bilde 12" descr="Dinutvei.no - nasjonalt veiviser for vold og overgrep">
            <a:extLst>
              <a:ext uri="{FF2B5EF4-FFF2-40B4-BE49-F238E27FC236}">
                <a16:creationId xmlns:a16="http://schemas.microsoft.com/office/drawing/2014/main" id="{4261464D-80A9-91D2-A869-E6BA8B4F7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990" y="2876288"/>
            <a:ext cx="2473251" cy="867484"/>
          </a:xfrm>
          <a:prstGeom prst="rect">
            <a:avLst/>
          </a:prstGeom>
        </p:spPr>
      </p:pic>
      <p:pic>
        <p:nvPicPr>
          <p:cNvPr id="9" name="Bilde 8" descr="ROSA – som er et hjelpetiltak for ofre for menneskehandel,">
            <a:extLst>
              <a:ext uri="{FF2B5EF4-FFF2-40B4-BE49-F238E27FC236}">
                <a16:creationId xmlns:a16="http://schemas.microsoft.com/office/drawing/2014/main" id="{D1C22851-66A0-A156-2C0F-63BC5BA4B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1428" y="4021902"/>
            <a:ext cx="1832157" cy="1832157"/>
          </a:xfrm>
          <a:prstGeom prst="rect">
            <a:avLst/>
          </a:prstGeom>
        </p:spPr>
      </p:pic>
      <p:pic>
        <p:nvPicPr>
          <p:cNvPr id="11" name="Bilde 10" descr="Bufdir og Kompetanseteamet mot tvangsekteskap, kjønnslemlestelse og negativ sosial kontroll">
            <a:extLst>
              <a:ext uri="{FF2B5EF4-FFF2-40B4-BE49-F238E27FC236}">
                <a16:creationId xmlns:a16="http://schemas.microsoft.com/office/drawing/2014/main" id="{B9CF9EEE-99CE-D410-7C59-0C907F5E5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658" y="4320967"/>
            <a:ext cx="5316931" cy="1234028"/>
          </a:xfrm>
          <a:prstGeom prst="rect">
            <a:avLst/>
          </a:prstGeom>
        </p:spPr>
      </p:pic>
      <p:pic>
        <p:nvPicPr>
          <p:cNvPr id="17" name="Bilde 16" descr="Helsedirektoratet">
            <a:extLst>
              <a:ext uri="{FF2B5EF4-FFF2-40B4-BE49-F238E27FC236}">
                <a16:creationId xmlns:a16="http://schemas.microsoft.com/office/drawing/2014/main" id="{BA6CB7CB-BD9D-7297-B584-0C5AF073E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8408" y="1303005"/>
            <a:ext cx="4988835" cy="651134"/>
          </a:xfrm>
          <a:prstGeom prst="rect">
            <a:avLst/>
          </a:prstGeom>
        </p:spPr>
      </p:pic>
      <p:pic>
        <p:nvPicPr>
          <p:cNvPr id="6" name="Bilde 5" descr="NAV og Oslo Kommune: Human Trafficking Support Oslo">
            <a:extLst>
              <a:ext uri="{FF2B5EF4-FFF2-40B4-BE49-F238E27FC236}">
                <a16:creationId xmlns:a16="http://schemas.microsoft.com/office/drawing/2014/main" id="{3ACA8D32-B4EC-AF9A-60C4-8B471AB132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0714" y="3014946"/>
            <a:ext cx="1257143" cy="828108"/>
          </a:xfrm>
          <a:prstGeom prst="rect">
            <a:avLst/>
          </a:prstGeom>
        </p:spPr>
      </p:pic>
      <p:pic>
        <p:nvPicPr>
          <p:cNvPr id="1027" name="ydp52bd762eyiv5621484930ydp140ced83yiv6140300556Bilde 2">
            <a:extLst>
              <a:ext uri="{FF2B5EF4-FFF2-40B4-BE49-F238E27FC236}">
                <a16:creationId xmlns:a16="http://schemas.microsoft.com/office/drawing/2014/main" id="{6D0BFA9D-5602-8F55-5F28-9B11936F1C2D}"/>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2100" y="3110002"/>
            <a:ext cx="1333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9">
            <a:extLst>
              <a:ext uri="{FF2B5EF4-FFF2-40B4-BE49-F238E27FC236}">
                <a16:creationId xmlns:a16="http://schemas.microsoft.com/office/drawing/2014/main" id="{A561BD14-47B8-9E86-6F05-608EEA84649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6343" y="5379154"/>
            <a:ext cx="6512951" cy="640875"/>
          </a:xfrm>
          <a:prstGeom prst="rect">
            <a:avLst/>
          </a:prstGeom>
        </p:spPr>
      </p:pic>
      <p:sp>
        <p:nvSpPr>
          <p:cNvPr id="4" name="Plassholder for bunntekst 3">
            <a:extLst>
              <a:ext uri="{FF2B5EF4-FFF2-40B4-BE49-F238E27FC236}">
                <a16:creationId xmlns:a16="http://schemas.microsoft.com/office/drawing/2014/main" id="{7F7AA7B4-F9AB-9701-ACF8-38D50C7CDB94}"/>
              </a:ext>
              <a:ext uri="{C183D7F6-B498-43B3-948B-1728B52AA6E4}">
                <adec:decorative xmlns:adec="http://schemas.microsoft.com/office/drawing/2017/decorative" val="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6D04DE25-C87C-E6A8-E682-5BDB70595D15}"/>
              </a:ext>
            </a:extLst>
          </p:cNvPr>
          <p:cNvSpPr>
            <a:spLocks noGrp="1"/>
          </p:cNvSpPr>
          <p:nvPr>
            <p:ph type="sldNum" sz="quarter" idx="12"/>
          </p:nvPr>
        </p:nvSpPr>
        <p:spPr/>
        <p:txBody>
          <a:bodyPr/>
          <a:lstStyle/>
          <a:p>
            <a:fld id="{1670A82E-6091-4B79-BDC9-9FEC8E0D8D32}" type="slidenum">
              <a:rPr lang="nn-NO" smtClean="0"/>
              <a:t>2</a:t>
            </a:fld>
            <a:endParaRPr lang="nn-NO"/>
          </a:p>
        </p:txBody>
      </p:sp>
    </p:spTree>
    <p:extLst>
      <p:ext uri="{BB962C8B-B14F-4D97-AF65-F5344CB8AC3E}">
        <p14:creationId xmlns:p14="http://schemas.microsoft.com/office/powerpoint/2010/main" val="196303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07F82-68C9-1153-44A6-E3C550291F87}"/>
              </a:ext>
            </a:extLst>
          </p:cNvPr>
          <p:cNvSpPr>
            <a:spLocks/>
          </p:cNvSpPr>
          <p:nvPr/>
        </p:nvSpPr>
        <p:spPr>
          <a:xfrm>
            <a:off x="761256" y="315913"/>
            <a:ext cx="10663932" cy="1157511"/>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3499" b="1" i="0" u="none" strike="noStrike" kern="1200" cap="none" spc="0" normalizeH="0" baseline="0" noProof="0" dirty="0">
                <a:ln>
                  <a:noFill/>
                </a:ln>
                <a:solidFill>
                  <a:srgbClr val="202020"/>
                </a:solidFill>
                <a:effectLst/>
                <a:uLnTx/>
                <a:uFillTx/>
                <a:latin typeface="+mj-lt"/>
                <a:ea typeface="+mj-ea"/>
                <a:cs typeface="+mj-cs"/>
              </a:rPr>
              <a:t>Begrepene utnyttelse og menneskehandel</a:t>
            </a:r>
          </a:p>
        </p:txBody>
      </p:sp>
      <p:sp>
        <p:nvSpPr>
          <p:cNvPr id="3" name="Plassholder for innhold 2">
            <a:extLst>
              <a:ext uri="{FF2B5EF4-FFF2-40B4-BE49-F238E27FC236}">
                <a16:creationId xmlns:a16="http://schemas.microsoft.com/office/drawing/2014/main" id="{5EFE6905-0F67-E8CF-805F-14A881A463E1}"/>
              </a:ext>
            </a:extLst>
          </p:cNvPr>
          <p:cNvSpPr>
            <a:spLocks noGrp="1"/>
          </p:cNvSpPr>
          <p:nvPr>
            <p:ph idx="1"/>
          </p:nvPr>
        </p:nvSpPr>
        <p:spPr/>
        <p:txBody>
          <a:bodyPr/>
          <a:lstStyle/>
          <a:p>
            <a:r>
              <a:rPr lang="nb-NO" sz="2800" dirty="0"/>
              <a:t>Utnyttelse og menneskehandel – vanskelige å skille, det er ikke forventet at helsepersonell skal kunne mye om begrepene.</a:t>
            </a:r>
          </a:p>
          <a:p>
            <a:pPr marL="0" indent="0">
              <a:buNone/>
            </a:pPr>
            <a:endParaRPr lang="nb-NO" sz="2800" dirty="0"/>
          </a:p>
          <a:p>
            <a:r>
              <a:rPr lang="nb-NO" sz="2800" dirty="0"/>
              <a:t>Helsepersonell kan bidra til at vold, overgrep, utnyttelse og menneskehandel avdekkes og de utsatte får hjelp.</a:t>
            </a:r>
            <a:endParaRPr lang="nb-NO" sz="2800" dirty="0">
              <a:solidFill>
                <a:srgbClr val="FF0000"/>
              </a:solidFill>
            </a:endParaRPr>
          </a:p>
          <a:p>
            <a:endParaRPr lang="nb-NO" dirty="0"/>
          </a:p>
        </p:txBody>
      </p:sp>
      <p:sp>
        <p:nvSpPr>
          <p:cNvPr id="4" name="Plassholder for bunntekst 3">
            <a:extLst>
              <a:ext uri="{FF2B5EF4-FFF2-40B4-BE49-F238E27FC236}">
                <a16:creationId xmlns:a16="http://schemas.microsoft.com/office/drawing/2014/main" id="{72C25227-E491-6124-6894-16C5DF4A1223}"/>
              </a:ext>
              <a:ext uri="{C183D7F6-B498-43B3-948B-1728B52AA6E4}">
                <adec:decorative xmlns:adec="http://schemas.microsoft.com/office/drawing/2017/decorative" val="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A5E2972C-EFB2-84E7-8276-EB4C534DD85E}"/>
              </a:ext>
            </a:extLst>
          </p:cNvPr>
          <p:cNvSpPr>
            <a:spLocks noGrp="1"/>
          </p:cNvSpPr>
          <p:nvPr>
            <p:ph type="title" idx="4294967295"/>
          </p:nvPr>
        </p:nvSpPr>
        <p:spPr>
          <a:xfrm>
            <a:off x="10529888" y="6484938"/>
            <a:ext cx="900112" cy="1079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mn-lt"/>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3</a:t>
            </a:fld>
            <a:endParaRPr kumimoji="0" lang="nn-NO" sz="700" b="0" i="0" u="none" strike="noStrike" kern="1200" cap="none" spc="0" normalizeH="0" baseline="0" noProof="0" dirty="0">
              <a:ln>
                <a:noFill/>
              </a:ln>
              <a:solidFill>
                <a:srgbClr val="202020"/>
              </a:solidFill>
              <a:effectLst/>
              <a:uLnTx/>
              <a:uFillTx/>
              <a:latin typeface="+mn-lt"/>
              <a:ea typeface="+mn-ea"/>
              <a:cs typeface="+mn-cs"/>
            </a:endParaRPr>
          </a:p>
        </p:txBody>
      </p:sp>
    </p:spTree>
    <p:extLst>
      <p:ext uri="{BB962C8B-B14F-4D97-AF65-F5344CB8AC3E}">
        <p14:creationId xmlns:p14="http://schemas.microsoft.com/office/powerpoint/2010/main" val="22464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622EB4-F1F2-D070-8DF7-17849A32E856}"/>
              </a:ext>
            </a:extLst>
          </p:cNvPr>
          <p:cNvSpPr>
            <a:spLocks noGrp="1"/>
          </p:cNvSpPr>
          <p:nvPr>
            <p:ph type="title"/>
          </p:nvPr>
        </p:nvSpPr>
        <p:spPr/>
        <p:txBody>
          <a:bodyPr/>
          <a:lstStyle/>
          <a:p>
            <a:r>
              <a:rPr lang="nb-NO" dirty="0"/>
              <a:t>Om </a:t>
            </a:r>
            <a:r>
              <a:rPr lang="nb-NO" dirty="0" err="1"/>
              <a:t>webinaret</a:t>
            </a:r>
            <a:r>
              <a:rPr lang="nb-NO" dirty="0"/>
              <a:t> i dag</a:t>
            </a:r>
          </a:p>
        </p:txBody>
      </p:sp>
      <p:sp>
        <p:nvSpPr>
          <p:cNvPr id="3" name="Plassholder for innhold 2">
            <a:extLst>
              <a:ext uri="{FF2B5EF4-FFF2-40B4-BE49-F238E27FC236}">
                <a16:creationId xmlns:a16="http://schemas.microsoft.com/office/drawing/2014/main" id="{EBA8210C-BF80-1B22-071F-01B8FAFE7FF9}"/>
              </a:ext>
            </a:extLst>
          </p:cNvPr>
          <p:cNvSpPr>
            <a:spLocks noGrp="1"/>
          </p:cNvSpPr>
          <p:nvPr>
            <p:ph idx="1"/>
          </p:nvPr>
        </p:nvSpPr>
        <p:spPr/>
        <p:txBody>
          <a:bodyPr vert="horz" wrap="square" lIns="0" tIns="0" rIns="0" bIns="0" rtlCol="0" anchor="t">
            <a:normAutofit/>
          </a:bodyPr>
          <a:lstStyle/>
          <a:p>
            <a:pPr marL="179705" indent="-179705"/>
            <a:r>
              <a:rPr lang="nb-NO" sz="2800" dirty="0"/>
              <a:t>Ofre for vold, utnyttelse og menneskehandel kan være i alle aldre og ha ulik bakgrunn. I dette </a:t>
            </a:r>
            <a:r>
              <a:rPr lang="nb-NO" sz="2800" dirty="0" err="1"/>
              <a:t>webinaret</a:t>
            </a:r>
            <a:r>
              <a:rPr lang="nb-NO" sz="2800" dirty="0"/>
              <a:t>:</a:t>
            </a:r>
          </a:p>
          <a:p>
            <a:pPr marL="0" indent="0">
              <a:buNone/>
            </a:pPr>
            <a:endParaRPr lang="nb-NO" sz="2800" dirty="0"/>
          </a:p>
          <a:p>
            <a:pPr marL="359410" lvl="1" indent="-179705"/>
            <a:r>
              <a:rPr lang="nb-NO" sz="2400" b="1" dirty="0"/>
              <a:t>Voksne</a:t>
            </a:r>
            <a:r>
              <a:rPr lang="nb-NO" sz="2400" dirty="0"/>
              <a:t> </a:t>
            </a:r>
          </a:p>
          <a:p>
            <a:pPr marL="359410" lvl="1" indent="-179705"/>
            <a:r>
              <a:rPr lang="nb-NO" sz="2400" dirty="0"/>
              <a:t>Ved mistanke om at mindreårige er utsatt for vold, </a:t>
            </a:r>
            <a:r>
              <a:rPr lang="nb-NO" sz="2400" dirty="0">
                <a:ea typeface="+mn-lt"/>
                <a:cs typeface="+mn-lt"/>
              </a:rPr>
              <a:t>blir eller vil bli utnyttet </a:t>
            </a:r>
            <a:r>
              <a:rPr lang="nb-NO" sz="2400" dirty="0"/>
              <a:t>må barnevernet kontaktes.</a:t>
            </a:r>
          </a:p>
          <a:p>
            <a:pPr marL="359410" lvl="1" indent="-179705"/>
            <a:r>
              <a:rPr lang="nb-NO" sz="2400" dirty="0"/>
              <a:t>Nasjonal veiledningsfunksjon i saker om mindreårige ofre for menneskehandel: Vakttelefon: 466 15 000 (man-</a:t>
            </a:r>
            <a:r>
              <a:rPr lang="nb-NO" sz="2400" dirty="0" err="1"/>
              <a:t>fre</a:t>
            </a:r>
            <a:r>
              <a:rPr lang="nb-NO" sz="2400" dirty="0"/>
              <a:t> i ordinær arbeidstid)</a:t>
            </a:r>
            <a:endParaRPr lang="nb-NO" sz="2400" dirty="0">
              <a:cs typeface="Arial"/>
            </a:endParaRPr>
          </a:p>
          <a:p>
            <a:pPr marL="359410" lvl="1" indent="-179705"/>
            <a:r>
              <a:rPr lang="nb-NO" sz="2400" dirty="0"/>
              <a:t>I begge case som presenteres har utsatte </a:t>
            </a:r>
            <a:r>
              <a:rPr lang="nb-NO" sz="2400" b="1" dirty="0"/>
              <a:t>innvandrerbakgrunn</a:t>
            </a:r>
            <a:endParaRPr lang="nb-NO" sz="2400" b="1" dirty="0">
              <a:cs typeface="Arial" panose="020B0604020202020204"/>
            </a:endParaRPr>
          </a:p>
          <a:p>
            <a:pPr marL="457200" lvl="1" indent="0">
              <a:buNone/>
            </a:pPr>
            <a:endParaRPr lang="nb-NO" b="1" dirty="0"/>
          </a:p>
          <a:p>
            <a:pPr marL="0" indent="0">
              <a:buNone/>
            </a:pPr>
            <a:endParaRPr lang="nb-NO" dirty="0"/>
          </a:p>
        </p:txBody>
      </p:sp>
      <p:sp>
        <p:nvSpPr>
          <p:cNvPr id="4" name="Plassholder for bunntekst 3">
            <a:extLst>
              <a:ext uri="{FF2B5EF4-FFF2-40B4-BE49-F238E27FC236}">
                <a16:creationId xmlns:a16="http://schemas.microsoft.com/office/drawing/2014/main" id="{3EBA33C1-1035-F626-0F7C-70A2F488C7C8}"/>
              </a:ext>
              <a:ext uri="{C183D7F6-B498-43B3-948B-1728B52AA6E4}">
                <adec:decorative xmlns:adec="http://schemas.microsoft.com/office/drawing/2017/decorative" val="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2B7D7DC-F217-F584-9AF2-A0363E1AC546}"/>
              </a:ext>
            </a:extLst>
          </p:cNvPr>
          <p:cNvSpPr>
            <a:spLocks noGrp="1"/>
          </p:cNvSpPr>
          <p:nvPr>
            <p:ph type="sldNum" sz="quarter" idx="12"/>
          </p:nvPr>
        </p:nvSpPr>
        <p:spPr/>
        <p:txBody>
          <a:bodyPr/>
          <a:lstStyle/>
          <a:p>
            <a:fld id="{1670A82E-6091-4B79-BDC9-9FEC8E0D8D32}" type="slidenum">
              <a:rPr lang="nn-NO" smtClean="0"/>
              <a:t>4</a:t>
            </a:fld>
            <a:endParaRPr lang="nn-NO"/>
          </a:p>
        </p:txBody>
      </p:sp>
    </p:spTree>
    <p:extLst>
      <p:ext uri="{BB962C8B-B14F-4D97-AF65-F5344CB8AC3E}">
        <p14:creationId xmlns:p14="http://schemas.microsoft.com/office/powerpoint/2010/main" val="59043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622EB4-F1F2-D070-8DF7-17849A32E856}"/>
              </a:ext>
            </a:extLst>
          </p:cNvPr>
          <p:cNvSpPr>
            <a:spLocks noGrp="1"/>
          </p:cNvSpPr>
          <p:nvPr>
            <p:ph type="title"/>
          </p:nvPr>
        </p:nvSpPr>
        <p:spPr/>
        <p:txBody>
          <a:bodyPr/>
          <a:lstStyle/>
          <a:p>
            <a:r>
              <a:rPr lang="nb-NO" dirty="0"/>
              <a:t>Om </a:t>
            </a:r>
            <a:r>
              <a:rPr lang="nb-NO" dirty="0" err="1"/>
              <a:t>webinaret</a:t>
            </a:r>
            <a:r>
              <a:rPr lang="nb-NO" dirty="0"/>
              <a:t> i dag</a:t>
            </a:r>
          </a:p>
        </p:txBody>
      </p:sp>
      <p:sp>
        <p:nvSpPr>
          <p:cNvPr id="3" name="Plassholder for innhold 2">
            <a:extLst>
              <a:ext uri="{FF2B5EF4-FFF2-40B4-BE49-F238E27FC236}">
                <a16:creationId xmlns:a16="http://schemas.microsoft.com/office/drawing/2014/main" id="{EBA8210C-BF80-1B22-071F-01B8FAFE7FF9}"/>
              </a:ext>
            </a:extLst>
          </p:cNvPr>
          <p:cNvSpPr>
            <a:spLocks noGrp="1"/>
          </p:cNvSpPr>
          <p:nvPr>
            <p:ph idx="1"/>
          </p:nvPr>
        </p:nvSpPr>
        <p:spPr/>
        <p:txBody>
          <a:bodyPr vert="horz" wrap="square" lIns="0" tIns="0" rIns="0" bIns="0" rtlCol="0" anchor="t">
            <a:normAutofit/>
          </a:bodyPr>
          <a:lstStyle/>
          <a:p>
            <a:pPr marL="457200" lvl="1" indent="0">
              <a:buNone/>
            </a:pPr>
            <a:endParaRPr lang="nb-NO" b="1" dirty="0"/>
          </a:p>
          <a:p>
            <a:pPr marL="179705" indent="-179705"/>
            <a:r>
              <a:rPr lang="nb-NO" sz="2250" dirty="0"/>
              <a:t>Innvandrerbakgrunn kan gi flere sårbarheter</a:t>
            </a:r>
            <a:endParaRPr lang="nb-NO" sz="2250" dirty="0">
              <a:cs typeface="Arial" panose="020B0604020202020204"/>
            </a:endParaRPr>
          </a:p>
          <a:p>
            <a:pPr marL="359410" lvl="1" indent="-179705"/>
            <a:r>
              <a:rPr lang="nb-NO" sz="1950" dirty="0"/>
              <a:t>Flere avveininger for helsepersonell – bl.a. om riktig bruk av tolk. Tolkeloven: Kvalifisert tolk må brukes når brukeren ikke kan kommunisere forsvarlig på norsk</a:t>
            </a:r>
            <a:endParaRPr lang="nb-NO" sz="1950" dirty="0">
              <a:cs typeface="Arial" panose="020B0604020202020204"/>
            </a:endParaRPr>
          </a:p>
          <a:p>
            <a:pPr marL="359410" lvl="1" indent="-179705"/>
            <a:r>
              <a:rPr lang="nb-NO" sz="1950" dirty="0"/>
              <a:t>De fleste ofre for menneskehandel i Norge har innvandrerbakgrunn. Og mange har vært i kontakt med helsetjenester.</a:t>
            </a:r>
            <a:endParaRPr lang="nb-NO" sz="1950" dirty="0">
              <a:cs typeface="Arial" panose="020B0604020202020204"/>
            </a:endParaRPr>
          </a:p>
          <a:p>
            <a:pPr marL="0" indent="0">
              <a:buNone/>
            </a:pPr>
            <a:endParaRPr lang="nb-NO" dirty="0"/>
          </a:p>
        </p:txBody>
      </p:sp>
      <p:sp>
        <p:nvSpPr>
          <p:cNvPr id="4" name="Plassholder for bunntekst 3">
            <a:extLst>
              <a:ext uri="{FF2B5EF4-FFF2-40B4-BE49-F238E27FC236}">
                <a16:creationId xmlns:a16="http://schemas.microsoft.com/office/drawing/2014/main" id="{3EBA33C1-1035-F626-0F7C-70A2F488C7C8}"/>
              </a:ext>
              <a:ext uri="{C183D7F6-B498-43B3-948B-1728B52AA6E4}">
                <adec:decorative xmlns:adec="http://schemas.microsoft.com/office/drawing/2017/decorative" val="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2B7D7DC-F217-F584-9AF2-A0363E1AC546}"/>
              </a:ext>
            </a:extLst>
          </p:cNvPr>
          <p:cNvSpPr>
            <a:spLocks noGrp="1"/>
          </p:cNvSpPr>
          <p:nvPr>
            <p:ph type="sldNum" sz="quarter" idx="12"/>
          </p:nvPr>
        </p:nvSpPr>
        <p:spPr/>
        <p:txBody>
          <a:bodyPr/>
          <a:lstStyle/>
          <a:p>
            <a:fld id="{1670A82E-6091-4B79-BDC9-9FEC8E0D8D32}" type="slidenum">
              <a:rPr lang="nn-NO" smtClean="0"/>
              <a:t>5</a:t>
            </a:fld>
            <a:endParaRPr lang="nn-NO"/>
          </a:p>
        </p:txBody>
      </p:sp>
    </p:spTree>
    <p:extLst>
      <p:ext uri="{BB962C8B-B14F-4D97-AF65-F5344CB8AC3E}">
        <p14:creationId xmlns:p14="http://schemas.microsoft.com/office/powerpoint/2010/main" val="2436352647"/>
      </p:ext>
    </p:extLst>
  </p:cSld>
  <p:clrMapOvr>
    <a:masterClrMapping/>
  </p:clrMapOvr>
</p:sld>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sjon2" id="{F1E17CB4-8DD8-4024-84EA-E1F9269EAC5C}" vid="{BC225723-2D4D-4B25-9495-9A399FC68E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d04397-b573-483f-b1d5-18ab0801a9cb">
      <UserInfo>
        <DisplayName>Kristiane Bugge Dugstad</DisplayName>
        <AccountId>22</AccountId>
        <AccountType/>
      </UserInfo>
      <UserInfo>
        <DisplayName>Øyvind Giæver</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08F2F58E893164CB46BCCE725CE63C0" ma:contentTypeVersion="4" ma:contentTypeDescription="Opprett et nytt dokument." ma:contentTypeScope="" ma:versionID="f7a57c25b62c8ab393385bcdd8fcab2c">
  <xsd:schema xmlns:xsd="http://www.w3.org/2001/XMLSchema" xmlns:xs="http://www.w3.org/2001/XMLSchema" xmlns:p="http://schemas.microsoft.com/office/2006/metadata/properties" xmlns:ns2="bf7e0ac2-91e1-410b-b31c-b726a7b89e9d" xmlns:ns3="43d04397-b573-483f-b1d5-18ab0801a9cb" targetNamespace="http://schemas.microsoft.com/office/2006/metadata/properties" ma:root="true" ma:fieldsID="c6dddd8c4ebfba57e2c661509f54776c" ns2:_="" ns3:_="">
    <xsd:import namespace="bf7e0ac2-91e1-410b-b31c-b726a7b89e9d"/>
    <xsd:import namespace="43d04397-b573-483f-b1d5-18ab0801a9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0ac2-91e1-410b-b31c-b726a7b89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d04397-b573-483f-b1d5-18ab0801a9c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F4BCF-980A-434D-B8A1-10FC6EB9C3D2}">
  <ds:schemaRefs>
    <ds:schemaRef ds:uri="43d04397-b573-483f-b1d5-18ab0801a9cb"/>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bf7e0ac2-91e1-410b-b31c-b726a7b89e9d"/>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F0E592A-0D2C-4F72-84D2-9F8F637B6ACE}">
  <ds:schemaRefs>
    <ds:schemaRef ds:uri="43d04397-b573-483f-b1d5-18ab0801a9cb"/>
    <ds:schemaRef ds:uri="bf7e0ac2-91e1-410b-b31c-b726a7b89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D14633-E05F-4DC5-9866-38D6E65E61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Hdir_PPT_v2</Template>
  <TotalTime>82</TotalTime>
  <Words>912</Words>
  <Application>Microsoft Office PowerPoint</Application>
  <PresentationFormat>Widescreen</PresentationFormat>
  <Paragraphs>62</Paragraphs>
  <Slides>5</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vt:i4>
      </vt:variant>
    </vt:vector>
  </HeadingPairs>
  <TitlesOfParts>
    <vt:vector size="12" baseType="lpstr">
      <vt:lpstr>Arial</vt:lpstr>
      <vt:lpstr>ars_maquette_web_one</vt:lpstr>
      <vt:lpstr>Calibri</vt:lpstr>
      <vt:lpstr>Georgia</vt:lpstr>
      <vt:lpstr>Lato</vt:lpstr>
      <vt:lpstr>Work Sans</vt:lpstr>
      <vt:lpstr>Helsedirektoratet 2018</vt:lpstr>
      <vt:lpstr>Nasjonalt nettverk for arbeid mot menneskehandel i helse- og omsorgstjenestene. </vt:lpstr>
      <vt:lpstr>Webinaret er organisert i samarbeid</vt:lpstr>
      <vt:lpstr>3</vt:lpstr>
      <vt:lpstr>Om webinaret i dag</vt:lpstr>
      <vt:lpstr>Om webinaret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Nasjonalt nettverk for arbeid mot menneskehandel i helse- og omsorgstjenestene.</dc:title>
  <dc:creator>Kadri Tammur</dc:creator>
  <cp:lastModifiedBy>Sigvor Melve</cp:lastModifiedBy>
  <cp:revision>17</cp:revision>
  <dcterms:created xsi:type="dcterms:W3CDTF">2023-02-13T14:06:21Z</dcterms:created>
  <dcterms:modified xsi:type="dcterms:W3CDTF">2023-03-13T18:15:28Z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0x010100608F2F58E893164CB46BCCE725CE63C0</vt:lpwstr>
  </property>
  <property fmtid="{D5CDD505-2E9C-101B-9397-08002B2CF9AE}" pid="3" name="Order">
    <vt:r8>2200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