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 id="2147483708" r:id="rId5"/>
  </p:sldMasterIdLst>
  <p:notesMasterIdLst>
    <p:notesMasterId r:id="rId17"/>
  </p:notesMasterIdLst>
  <p:sldIdLst>
    <p:sldId id="263" r:id="rId6"/>
    <p:sldId id="289" r:id="rId7"/>
    <p:sldId id="258" r:id="rId8"/>
    <p:sldId id="273" r:id="rId9"/>
    <p:sldId id="283" r:id="rId10"/>
    <p:sldId id="286" r:id="rId11"/>
    <p:sldId id="290" r:id="rId12"/>
    <p:sldId id="291" r:id="rId13"/>
    <p:sldId id="288" r:id="rId14"/>
    <p:sldId id="287" r:id="rId15"/>
    <p:sldId id="293" r:id="rId16"/>
  </p:sldIdLst>
  <p:sldSz cx="12192000" cy="6858000"/>
  <p:notesSz cx="6794500" cy="9906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B519DF-AC41-4D76-AB77-17AEB3615151}" v="59" dt="2023-03-03T14:30:53.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3561" autoAdjust="0"/>
  </p:normalViewPr>
  <p:slideViewPr>
    <p:cSldViewPr snapToGrid="0">
      <p:cViewPr varScale="1">
        <p:scale>
          <a:sx n="84" d="100"/>
          <a:sy n="84" d="100"/>
        </p:scale>
        <p:origin x="1572"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80" d="100"/>
          <a:sy n="80" d="100"/>
        </p:scale>
        <p:origin x="2080" y="-158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1EBA5135-3FE4-4E8E-8D2C-DDEAECE287C2}" type="datetimeFigureOut">
              <a:rPr lang="nb-NO" smtClean="0"/>
              <a:t>13.03.2023</a:t>
            </a:fld>
            <a:endParaRPr lang="nb-NO"/>
          </a:p>
        </p:txBody>
      </p:sp>
      <p:sp>
        <p:nvSpPr>
          <p:cNvPr id="4" name="Plassholder for lysbilde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8DE455E6-61F4-4A2F-9235-EBAF6C82E6B4}" type="slidenum">
              <a:rPr lang="nb-NO" smtClean="0"/>
              <a:t>‹#›</a:t>
            </a:fld>
            <a:endParaRPr lang="nb-NO"/>
          </a:p>
        </p:txBody>
      </p:sp>
    </p:spTree>
    <p:extLst>
      <p:ext uri="{BB962C8B-B14F-4D97-AF65-F5344CB8AC3E}">
        <p14:creationId xmlns:p14="http://schemas.microsoft.com/office/powerpoint/2010/main" val="2180084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Hei og fint å se at så mange har valgt å følge dette </a:t>
            </a:r>
            <a:r>
              <a:rPr lang="nb-NO" sz="1800" dirty="0" err="1">
                <a:effectLst/>
                <a:latin typeface="Calibri" panose="020F0502020204030204" pitchFamily="34" charset="0"/>
                <a:ea typeface="Calibri" panose="020F0502020204030204" pitchFamily="34" charset="0"/>
                <a:cs typeface="Times New Roman" panose="02020603050405020304" pitchFamily="18" charset="0"/>
              </a:rPr>
              <a:t>webinaret</a:t>
            </a:r>
            <a:r>
              <a:rPr lang="nb-NO" sz="1800" dirty="0">
                <a:effectLst/>
                <a:latin typeface="Calibri" panose="020F0502020204030204" pitchFamily="34" charset="0"/>
                <a:ea typeface="Calibri" panose="020F0502020204030204" pitchFamily="34" charset="0"/>
                <a:cs typeface="Times New Roman" panose="02020603050405020304" pitchFamily="18" charset="0"/>
              </a:rPr>
              <a:t>. Jeg heter Ingvild Aubert og er seniorrådgiver og jurist i Helsedirektoratet.</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Det er et stort og komplekst område som er tema i dag, faglig, men også juridisk, hvor man kan møte på store etiske dilemmaer i møte med den enkelte pasient eller bruker. Presentasjonen byr på et rammeverk- hovedregel med unntak. Den er ikke uttømmende, ulike situasjoner kan gjøre at andre regler enn de som nevnes her er aktuelle. </a:t>
            </a:r>
          </a:p>
        </p:txBody>
      </p:sp>
      <p:sp>
        <p:nvSpPr>
          <p:cNvPr id="4" name="Plassholder for lysbildenummer 3"/>
          <p:cNvSpPr>
            <a:spLocks noGrp="1"/>
          </p:cNvSpPr>
          <p:nvPr>
            <p:ph type="sldNum" sz="quarter" idx="5"/>
          </p:nvPr>
        </p:nvSpPr>
        <p:spPr/>
        <p:txBody>
          <a:bodyPr/>
          <a:lstStyle/>
          <a:p>
            <a:fld id="{8DE455E6-61F4-4A2F-9235-EBAF6C82E6B4}" type="slidenum">
              <a:rPr lang="nb-NO" smtClean="0"/>
              <a:t>1</a:t>
            </a:fld>
            <a:endParaRPr lang="nb-NO"/>
          </a:p>
        </p:txBody>
      </p:sp>
    </p:spTree>
    <p:extLst>
      <p:ext uri="{BB962C8B-B14F-4D97-AF65-F5344CB8AC3E}">
        <p14:creationId xmlns:p14="http://schemas.microsoft.com/office/powerpoint/2010/main" val="18839537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r>
              <a:rPr lang="nb-NO" sz="2400" dirty="0">
                <a:latin typeface="Calibri" panose="020F0502020204030204" pitchFamily="34" charset="0"/>
                <a:cs typeface="Calibri" panose="020F0502020204030204" pitchFamily="34" charset="0"/>
              </a:rPr>
              <a:t>Nevner kort at vi har regler om at det «så langt forholdene tilsier det» skal gis informasjon til pasient når opplysninger deles, og at det er krav om journalføring av opplysninger knyttet til meldeplikt og deling av opplysninger. </a:t>
            </a:r>
            <a:endParaRPr lang="nb-NO" sz="2400" dirty="0"/>
          </a:p>
          <a:p>
            <a:endParaRPr lang="nb-NO"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2041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err="1">
                <a:effectLst/>
                <a:latin typeface="Calibri" panose="020F0502020204030204" pitchFamily="34" charset="0"/>
                <a:ea typeface="Calibri" panose="020F0502020204030204" pitchFamily="34" charset="0"/>
                <a:cs typeface="Times New Roman" panose="02020603050405020304" pitchFamily="18" charset="0"/>
              </a:rPr>
              <a:t>Oppsummeringsvis</a:t>
            </a:r>
            <a:r>
              <a:rPr lang="nb-NO"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Vær oppmerksom på informasjon som kan utløse handlingsplikt</a:t>
            </a:r>
          </a:p>
          <a:p>
            <a:pPr>
              <a:lnSpc>
                <a:spcPct val="107000"/>
              </a:lnSpc>
              <a:spcAft>
                <a:spcPts val="800"/>
              </a:spcAft>
            </a:pPr>
            <a:r>
              <a:rPr lang="nb-NO" sz="1800" dirty="0">
                <a:latin typeface="Calibri" panose="020F0502020204030204" pitchFamily="34" charset="0"/>
                <a:ea typeface="Calibri" panose="020F0502020204030204" pitchFamily="34" charset="0"/>
                <a:cs typeface="Times New Roman" panose="02020603050405020304" pitchFamily="18" charset="0"/>
              </a:rPr>
              <a:t>Mer informasjon om regelverket finnes</a:t>
            </a:r>
            <a:r>
              <a:rPr lang="nb-NO" sz="1800" dirty="0">
                <a:effectLst/>
                <a:latin typeface="Calibri" panose="020F0502020204030204" pitchFamily="34" charset="0"/>
                <a:ea typeface="Calibri" panose="020F0502020204030204" pitchFamily="34" charset="0"/>
                <a:cs typeface="Times New Roman" panose="02020603050405020304" pitchFamily="18" charset="0"/>
              </a:rPr>
              <a:t> på Helsedirektoratets hjemmeside.</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Søk råd når du er usikker på dine plikter som helsepersonell –  det kan være en erfaren kollega eller leder, statsforvalter, barneverntjenesten, profesjonsforening, evt. politi ved spørsmål om grenseoppgangen for straffelovens avvergingsplikt.</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Men gjør det på en måte som ivaretar taushetsplikten - drøfte anonymt – ved "små" forhold kan det være en ide å henvende seg til noen i en annen kommune/fylke.</a:t>
            </a:r>
          </a:p>
          <a:p>
            <a:endParaRPr lang="nb-NO"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10665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Hovedregelen om taushetsplikten pålegger helsepersonell en plikt til å tie, men også en plikt til hindre at andre får tilgang til for eksempel utskrifter, bilder eller tilgang til innhold gjennom pc.</a:t>
            </a:r>
          </a:p>
          <a:p>
            <a:endParaRPr lang="nb-NO"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2583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09550" y="801688"/>
            <a:ext cx="7124700" cy="4008437"/>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Hvorfor er taushetsplikten så viktig?</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Hensynene bak taushetsplikten er å verne om pasientens integritet, og gjennom det bidra til befolkningens tillitt til helsetjenesten og helsepersonell, og å sikre kvalitet i helse- og omsorgstjenesten</a:t>
            </a:r>
          </a:p>
          <a:p>
            <a:pPr>
              <a:lnSpc>
                <a:spcPct val="107000"/>
              </a:lnSpc>
              <a:spcAft>
                <a:spcPts val="800"/>
              </a:spcAft>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-Befolkningen skal fritt kunne oppsøke helsetjenesten ved behov, og føle seg trygg på å gi fra seg den informasjonen som er nødvendig for at helsepersonell skal kunne gi forsvarlig helsehjelp til den enkelte. Pasienten skal føle seg trygg på at opplysninger som gis i forbindelse med helsehjelp ikke benyttes i andre sammenhenger, eller utleveres til, eller tilkommer uvedkommende. </a:t>
            </a:r>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6103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5425" y="801688"/>
            <a:ext cx="7124700" cy="4008437"/>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I tillegg til avvergingsplikten i straffeloven har helsepersonelloven flere unntaksbestemmelser fra taushetsplikten. Og det er noen av disse som er aktuelle for tematikken her.</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Felles for disse unntakene er at de skal ivareta andre, sterkere hensyn som i den konkrete situasjonen vurderes å måtte gå foran hensynene taushetsplikten skal ivareta. </a:t>
            </a:r>
          </a:p>
          <a:p>
            <a:endParaRPr lang="nb-NO" baseline="0"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02840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5425" y="801688"/>
            <a:ext cx="7124700" cy="4008437"/>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Vi har lovbestemmelser som åpner for at andre behov kan tilsi at helseopplysninger kan eller skal utleveres.</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Det gjelder situasjoner hvor man ved å dele opplysninger kan bidra til</a:t>
            </a:r>
          </a:p>
          <a:p>
            <a:pPr marL="342900" lvl="0" indent="-342900">
              <a:lnSpc>
                <a:spcPct val="107000"/>
              </a:lnSpc>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Times New Roman" panose="02020603050405020304" pitchFamily="18" charset="0"/>
              </a:rPr>
              <a:t>å avverge alvorlig skade eller</a:t>
            </a:r>
          </a:p>
          <a:p>
            <a:pPr marL="342900" lvl="0" indent="-342900">
              <a:lnSpc>
                <a:spcPct val="107000"/>
              </a:lnSpc>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Times New Roman" panose="02020603050405020304" pitchFamily="18" charset="0"/>
              </a:rPr>
              <a:t>situasjoner hvor tungtveiende interesser gjør en utlevering rettmessig eller ved</a:t>
            </a:r>
          </a:p>
          <a:p>
            <a:pPr marL="342900" lvl="0" indent="-342900">
              <a:lnSpc>
                <a:spcPct val="107000"/>
              </a:lnSpc>
              <a:spcAft>
                <a:spcPts val="800"/>
              </a:spcAft>
              <a:buFont typeface="Symbol" panose="05050102010706020507" pitchFamily="18" charset="2"/>
              <a:buChar char=""/>
            </a:pPr>
            <a:r>
              <a:rPr lang="nb-NO" sz="1800" dirty="0">
                <a:effectLst/>
                <a:latin typeface="Calibri" panose="020F0502020204030204" pitchFamily="34" charset="0"/>
                <a:ea typeface="Calibri" panose="020F0502020204030204" pitchFamily="34" charset="0"/>
                <a:cs typeface="Times New Roman" panose="02020603050405020304" pitchFamily="18" charset="0"/>
              </a:rPr>
              <a:t>bekymring for at barn blir utsatt for omsorgssvikt, mishandling eller for menneskehandel.</a:t>
            </a:r>
          </a:p>
          <a:p>
            <a:endParaRPr lang="nb-NO" b="1" baseline="0"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5</a:t>
            </a:fld>
            <a:endParaRPr lang="en-GB"/>
          </a:p>
        </p:txBody>
      </p:sp>
    </p:spTree>
    <p:extLst>
      <p:ext uri="{BB962C8B-B14F-4D97-AF65-F5344CB8AC3E}">
        <p14:creationId xmlns:p14="http://schemas.microsoft.com/office/powerpoint/2010/main" val="84684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5425" y="801688"/>
            <a:ext cx="7124700" cy="4008437"/>
          </a:xfrm>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800" b="0" dirty="0">
                <a:effectLst/>
                <a:latin typeface="Calibri" panose="020F0502020204030204" pitchFamily="34" charset="0"/>
                <a:ea typeface="Calibri" panose="020F0502020204030204" pitchFamily="34" charset="0"/>
                <a:cs typeface="Times New Roman" panose="02020603050405020304" pitchFamily="18" charset="0"/>
              </a:rPr>
              <a:t>Hovedregelen for å kunne utlevere opplysninger er at pasienten samtykke. Og utgangspunktet er derfor også at man alltid skal spørre pasienten før man deler taushetsbelagte opplysninger. Men - samtykke er ikke et vilkår, eller en forutsetning for å kunne bruke unntakene som er gitt i lovgivningen.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8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800" b="0" dirty="0">
                <a:effectLst/>
                <a:latin typeface="Calibri" panose="020F0502020204030204" pitchFamily="34" charset="0"/>
                <a:ea typeface="Calibri" panose="020F0502020204030204" pitchFamily="34" charset="0"/>
                <a:cs typeface="Times New Roman" panose="02020603050405020304" pitchFamily="18" charset="0"/>
              </a:rPr>
              <a:t>Det er viktig å huske på at samtykke er et eget rettslig grunnlag for å utlevere opplysninger hvis ikke vilkårene i unntakene er oppfylt. Med andre ord- hvis det ikke er så alvorlig, sannsynlig mv så kan man få samtykke til å dele opplysninger med noen som kan hjelpe pasienten videre i den situasjonen eller med det problemet pasienten har.</a:t>
            </a:r>
          </a:p>
          <a:p>
            <a:endParaRPr lang="nb-NO" sz="1200" baseline="0"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233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Så til </a:t>
            </a:r>
            <a:r>
              <a:rPr lang="nb-NO" sz="1800" dirty="0" err="1">
                <a:effectLst/>
                <a:latin typeface="Calibri" panose="020F0502020204030204" pitchFamily="34" charset="0"/>
                <a:ea typeface="Calibri" panose="020F0502020204030204" pitchFamily="34" charset="0"/>
                <a:cs typeface="Times New Roman" panose="02020603050405020304" pitchFamily="18" charset="0"/>
              </a:rPr>
              <a:t>hpl</a:t>
            </a:r>
            <a:r>
              <a:rPr lang="nb-NO" sz="1800" dirty="0">
                <a:effectLst/>
                <a:latin typeface="Calibri" panose="020F0502020204030204" pitchFamily="34" charset="0"/>
                <a:ea typeface="Calibri" panose="020F0502020204030204" pitchFamily="34" charset="0"/>
                <a:cs typeface="Times New Roman" panose="02020603050405020304" pitchFamily="18" charset="0"/>
              </a:rPr>
              <a:t> §31 som gir helsepersonell opplysningsplikt til </a:t>
            </a:r>
            <a:r>
              <a:rPr lang="nb-NO" sz="1800" dirty="0">
                <a:latin typeface="Calibri" panose="020F0502020204030204" pitchFamily="34" charset="0"/>
                <a:ea typeface="Calibri" panose="020F0502020204030204" pitchFamily="34" charset="0"/>
                <a:cs typeface="Times New Roman" panose="02020603050405020304" pitchFamily="18" charset="0"/>
              </a:rPr>
              <a:t>politi og brannvesen</a:t>
            </a:r>
            <a:r>
              <a:rPr lang="nb-NO"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Gjelder alt helsepersonell - både i og utenfor tjeneste.</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Bestemmelsen innebærer at helsepersonell skal melde ifra utover det som følger av avvergingsplikten i straffeloven § 196 –  den er ikke begrenset til de lovbruddene som er oppregnet der.</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Vilkåret om at det er "nødvendig for å avverge alvorlig skade" – innebærer at bestemmelsen er en presisering av nødrett. Kan også omfatte å avverge en allerede inntrådt skade fra å forverre seg til en alvorlig skade dersom det ikke varsles.</a:t>
            </a:r>
          </a:p>
          <a:p>
            <a:pPr>
              <a:lnSpc>
                <a:spcPct val="107000"/>
              </a:lnSpc>
              <a:spcAft>
                <a:spcPts val="800"/>
              </a:spcAft>
            </a:pPr>
            <a:r>
              <a:rPr lang="nb-NO" sz="1800" b="0" dirty="0">
                <a:effectLst/>
                <a:latin typeface="Calibri" panose="020F0502020204030204" pitchFamily="34" charset="0"/>
                <a:ea typeface="Calibri" panose="020F0502020204030204" pitchFamily="34" charset="0"/>
                <a:cs typeface="Times New Roman" panose="02020603050405020304" pitchFamily="18" charset="0"/>
              </a:rPr>
              <a:t>Det må gjøres en konkret vurdering av </a:t>
            </a:r>
          </a:p>
          <a:p>
            <a:pPr>
              <a:lnSpc>
                <a:spcPct val="107000"/>
              </a:lnSpc>
              <a:spcAft>
                <a:spcPts val="800"/>
              </a:spcAft>
            </a:pPr>
            <a:r>
              <a:rPr lang="nb-NO" sz="1800" b="0" dirty="0">
                <a:effectLst/>
                <a:latin typeface="Calibri" panose="020F0502020204030204" pitchFamily="34" charset="0"/>
                <a:ea typeface="Calibri" panose="020F0502020204030204" pitchFamily="34" charset="0"/>
                <a:cs typeface="Times New Roman" panose="02020603050405020304" pitchFamily="18" charset="0"/>
              </a:rPr>
              <a:t>1) sannsynligheten for at skade</a:t>
            </a:r>
            <a:r>
              <a:rPr lang="nb-NO" sz="1800" dirty="0">
                <a:latin typeface="Calibri" panose="020F0502020204030204" pitchFamily="34" charset="0"/>
                <a:ea typeface="Calibri" panose="020F0502020204030204" pitchFamily="34" charset="0"/>
                <a:cs typeface="Times New Roman" panose="02020603050405020304" pitchFamily="18" charset="0"/>
              </a:rPr>
              <a:t>n</a:t>
            </a:r>
            <a:r>
              <a:rPr lang="nb-NO" sz="1800" b="0" dirty="0">
                <a:effectLst/>
                <a:latin typeface="Calibri" panose="020F0502020204030204" pitchFamily="34" charset="0"/>
                <a:ea typeface="Calibri" panose="020F0502020204030204" pitchFamily="34" charset="0"/>
                <a:cs typeface="Times New Roman" panose="02020603050405020304" pitchFamily="18" charset="0"/>
              </a:rPr>
              <a:t> kommer til å skje – et moment er om dette er en gjentakende hendelse - om det har skjedd før </a:t>
            </a:r>
          </a:p>
          <a:p>
            <a:pPr>
              <a:lnSpc>
                <a:spcPct val="107000"/>
              </a:lnSpc>
              <a:spcAft>
                <a:spcPts val="800"/>
              </a:spcAft>
            </a:pPr>
            <a:r>
              <a:rPr lang="nb-NO" sz="1800" b="0" dirty="0">
                <a:effectLst/>
                <a:latin typeface="Calibri" panose="020F0502020204030204" pitchFamily="34" charset="0"/>
                <a:ea typeface="Calibri" panose="020F0502020204030204" pitchFamily="34" charset="0"/>
                <a:cs typeface="Times New Roman" panose="02020603050405020304" pitchFamily="18" charset="0"/>
              </a:rPr>
              <a:t>2)hvor stort skadepotensiale er – og i vurderingen av skadepotensiale må man også hensynta risiko for skade på barn – og den psykisk skade barn som lever i  voldelig miljø utsettes for</a:t>
            </a:r>
          </a:p>
          <a:p>
            <a:pPr marL="0" marR="0" lvl="0" indent="0" algn="l" defTabSz="914400" rtl="0" eaLnBrk="1" fontAlgn="auto" latinLnBrk="0" hangingPunct="1">
              <a:lnSpc>
                <a:spcPct val="107000"/>
              </a:lnSpc>
              <a:spcBef>
                <a:spcPts val="0"/>
              </a:spcBef>
              <a:spcAft>
                <a:spcPts val="800"/>
              </a:spcAft>
              <a:buClrTx/>
              <a:buSzTx/>
              <a:buFontTx/>
              <a:buNone/>
              <a:tabLst/>
              <a:defRPr/>
            </a:pPr>
            <a:r>
              <a:rPr lang="nb-NO" sz="1800" b="0" dirty="0">
                <a:effectLst/>
                <a:latin typeface="Calibri" panose="020F0502020204030204" pitchFamily="34" charset="0"/>
                <a:ea typeface="Calibri" panose="020F0502020204030204" pitchFamily="34" charset="0"/>
                <a:cs typeface="Times New Roman" panose="02020603050405020304" pitchFamily="18" charset="0"/>
              </a:rPr>
              <a:t>3) om opplysningenes betydning for å avverge - hvilken betydning vil de taushetsbelagt</a:t>
            </a:r>
            <a:r>
              <a:rPr lang="nb-NO" sz="1800" dirty="0">
                <a:effectLst/>
                <a:latin typeface="Calibri" panose="020F0502020204030204" pitchFamily="34" charset="0"/>
                <a:ea typeface="Calibri" panose="020F0502020204030204" pitchFamily="34" charset="0"/>
                <a:cs typeface="Times New Roman" panose="02020603050405020304" pitchFamily="18" charset="0"/>
              </a:rPr>
              <a:t>e opplysningene kunne ha for å avverge skaden eller begrense skadeomfanget i den konkrete saken. </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Graden av usikkerhet vil være et viktig moment, men det vil ikke kreves visshet for at handlingen eller skade vil komme til å skje.</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Det er viktig å huske på at man ikke skal dele flere opplysninger enn det som er nødvendig for formålet.</a:t>
            </a:r>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03803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Helsepersonelloven § 23 nr. 4 gir en generell rett til å utlevere opplysninger i nødrettslignende situasjoner.</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Gjelder ikke bare til nødetatene, men åpner for å gi opplysninger til andre.</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Streng norm – </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begrunnelsen er også her å motvirke risiko for skader av et visst omfang og omfatter truende farer eller situasjoner hvor det er fare for en skadevoldende handling </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og gjelder i utgangspunktet fare for menneskeliv og helse, men kan omfatte andre interesser også.</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Det vil være nødrettsbetraktninger som ligger til grunn for vurderingen</a:t>
            </a:r>
          </a:p>
          <a:p>
            <a:pPr>
              <a:lnSpc>
                <a:spcPct val="107000"/>
              </a:lnSpc>
              <a:spcAft>
                <a:spcPts val="800"/>
              </a:spcAft>
            </a:pPr>
            <a:r>
              <a:rPr lang="nb-NO" sz="1800" dirty="0">
                <a:effectLst/>
                <a:latin typeface="Calibri" panose="020F0502020204030204" pitchFamily="34" charset="0"/>
                <a:ea typeface="Calibri" panose="020F0502020204030204" pitchFamily="34" charset="0"/>
                <a:cs typeface="Times New Roman" panose="02020603050405020304" pitchFamily="18" charset="0"/>
              </a:rPr>
              <a:t>Det er naturlig å tenke seg at denne bestemmelsen bidrar til å sikre at det ikke er tilfeller der det etisk sett ville være uholdbart å ikke kunne dele opplysninger, men at det ikke dekkes av varslingspliktene. Det kan sies å være en slags bufferbestemmelse hvor det er en rett til å gi opplysninger- man kan – men det er ikke en plikt.</a:t>
            </a:r>
          </a:p>
          <a:p>
            <a:pPr>
              <a:lnSpc>
                <a:spcPct val="107000"/>
              </a:lnSpc>
              <a:spcAft>
                <a:spcPts val="800"/>
              </a:spcAft>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0360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227013" y="795338"/>
            <a:ext cx="7127876" cy="4010025"/>
          </a:xfrm>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800" dirty="0">
                <a:effectLst/>
                <a:latin typeface="Calibri" panose="020F0502020204030204" pitchFamily="34" charset="0"/>
                <a:ea typeface="Calibri" panose="020F0502020204030204" pitchFamily="34" charset="0"/>
                <a:cs typeface="Times New Roman" panose="02020603050405020304" pitchFamily="18" charset="0"/>
              </a:rPr>
              <a:t>Dette </a:t>
            </a:r>
            <a:r>
              <a:rPr lang="nb-NO" sz="1800" dirty="0" err="1">
                <a:effectLst/>
                <a:latin typeface="Calibri" panose="020F0502020204030204" pitchFamily="34" charset="0"/>
                <a:ea typeface="Calibri" panose="020F0502020204030204" pitchFamily="34" charset="0"/>
                <a:cs typeface="Times New Roman" panose="02020603050405020304" pitchFamily="18" charset="0"/>
              </a:rPr>
              <a:t>webinaret</a:t>
            </a:r>
            <a:r>
              <a:rPr lang="nb-NO" sz="1800" dirty="0">
                <a:effectLst/>
                <a:latin typeface="Calibri" panose="020F0502020204030204" pitchFamily="34" charset="0"/>
                <a:ea typeface="Calibri" panose="020F0502020204030204" pitchFamily="34" charset="0"/>
                <a:cs typeface="Times New Roman" panose="02020603050405020304" pitchFamily="18" charset="0"/>
              </a:rPr>
              <a:t> handler om voksene, men der en voksen pasient eller bruker har barn vil vold og utnyttelse ha betydning for omsorgssituasjonen til barn og gjøre det nødvendig å vurdere meldeplikt til barnevernet.</a:t>
            </a:r>
          </a:p>
          <a:p>
            <a:endParaRPr lang="nb-NO" dirty="0"/>
          </a:p>
        </p:txBody>
      </p:sp>
      <p:sp>
        <p:nvSpPr>
          <p:cNvPr id="4" name="Plassholder for lysbil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106C09-2B7A-40C7-B480-A62D5F51D17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53665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03FB556-5DF2-E115-3774-8C162BD1F551}"/>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6F2DC60E-F2D6-4633-9000-C870927122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F15B8E6D-22CA-40E7-FEF8-C9F47E861749}"/>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A154D9EC-BF18-22EA-B9F8-E280AF2170C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1DC9114-A79D-F480-87AF-BA3B6A812306}"/>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143221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1D2D417-3575-FEBC-1186-2DCFF44B210D}"/>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E2E069E5-ADB8-56A5-D14B-29272F258CC8}"/>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802C7EE-5D4F-E50B-A53B-AB2062CC5D5C}"/>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0022E56F-3588-558A-5A12-679484EC05C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B0B9A60-B1B0-F893-5A74-CB46D8AEB000}"/>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2859557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4F06753B-DB28-A56F-777E-6AF87819F4E4}"/>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3671841D-1DB6-C7A9-3297-1767BA0AF7B8}"/>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D323278-116E-06EF-E918-A975B8D557F4}"/>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B3DE31C5-8311-3875-ED05-F49B07BA6D7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D8819CE-94FB-9738-60BD-1310B5DC82F8}"/>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3714376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tel (hvit og blå)">
    <p:spTree>
      <p:nvGrpSpPr>
        <p:cNvPr id="1" name=""/>
        <p:cNvGrpSpPr/>
        <p:nvPr/>
      </p:nvGrpSpPr>
      <p:grpSpPr>
        <a:xfrm>
          <a:off x="0" y="0"/>
          <a:ext cx="0" cy="0"/>
          <a:chOff x="0" y="0"/>
          <a:chExt cx="0" cy="0"/>
        </a:xfrm>
      </p:grpSpPr>
      <p:pic>
        <p:nvPicPr>
          <p:cNvPr id="16" name="Bilde 15">
            <a:extLst>
              <a:ext uri="{FF2B5EF4-FFF2-40B4-BE49-F238E27FC236}">
                <a16:creationId xmlns:a16="http://schemas.microsoft.com/office/drawing/2014/main" id="{A91AF3C2-865F-458F-8F41-C0EA239CFE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1256" y="801101"/>
            <a:ext cx="2565064" cy="335280"/>
          </a:xfrm>
          <a:prstGeom prst="rect">
            <a:avLst/>
          </a:prstGeom>
        </p:spPr>
      </p:pic>
      <p:pic>
        <p:nvPicPr>
          <p:cNvPr id="14" name="Bilde 13">
            <a:extLst>
              <a:ext uri="{FF2B5EF4-FFF2-40B4-BE49-F238E27FC236}">
                <a16:creationId xmlns:a16="http://schemas.microsoft.com/office/drawing/2014/main" id="{98D4DA4F-2CBD-4D61-BDBA-0C498316765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18058" y="743493"/>
            <a:ext cx="5052399" cy="5053595"/>
          </a:xfrm>
          <a:prstGeom prst="rect">
            <a:avLst/>
          </a:prstGeom>
        </p:spPr>
      </p:pic>
      <p:sp>
        <p:nvSpPr>
          <p:cNvPr id="2" name="Tittel 1">
            <a:extLst>
              <a:ext uri="{FF2B5EF4-FFF2-40B4-BE49-F238E27FC236}">
                <a16:creationId xmlns:a16="http://schemas.microsoft.com/office/drawing/2014/main" id="{1E4C9B63-8B99-45DF-89FC-4A9B5B15B3AF}"/>
              </a:ext>
            </a:extLst>
          </p:cNvPr>
          <p:cNvSpPr>
            <a:spLocks noGrp="1"/>
          </p:cNvSpPr>
          <p:nvPr>
            <p:ph type="ctrTitle"/>
          </p:nvPr>
        </p:nvSpPr>
        <p:spPr>
          <a:xfrm>
            <a:off x="761257" y="1740238"/>
            <a:ext cx="5334744" cy="1592743"/>
          </a:xfrm>
        </p:spPr>
        <p:txBody>
          <a:bodyPr wrap="square" anchor="t" anchorCtr="0">
            <a:normAutofit/>
          </a:bodyPr>
          <a:lstStyle>
            <a:lvl1pPr algn="l">
              <a:lnSpc>
                <a:spcPct val="90000"/>
              </a:lnSpc>
              <a:defRPr sz="5798">
                <a:solidFill>
                  <a:srgbClr val="202020"/>
                </a:solidFill>
              </a:defRPr>
            </a:lvl1pPr>
          </a:lstStyle>
          <a:p>
            <a:r>
              <a:rPr lang="nb-NO"/>
              <a:t>Klikk for å redigere tittelstil</a:t>
            </a:r>
            <a:endParaRPr lang="nn-NO" dirty="0"/>
          </a:p>
        </p:txBody>
      </p:sp>
      <p:sp>
        <p:nvSpPr>
          <p:cNvPr id="3" name="Undertittel 2">
            <a:extLst>
              <a:ext uri="{FF2B5EF4-FFF2-40B4-BE49-F238E27FC236}">
                <a16:creationId xmlns:a16="http://schemas.microsoft.com/office/drawing/2014/main" id="{A8636491-274D-4BCC-9D7B-839DD038E3FF}"/>
              </a:ext>
            </a:extLst>
          </p:cNvPr>
          <p:cNvSpPr>
            <a:spLocks noGrp="1"/>
          </p:cNvSpPr>
          <p:nvPr>
            <p:ph type="subTitle" idx="1"/>
          </p:nvPr>
        </p:nvSpPr>
        <p:spPr>
          <a:xfrm>
            <a:off x="761257" y="3733006"/>
            <a:ext cx="5330378" cy="315471"/>
          </a:xfrm>
        </p:spPr>
        <p:txBody>
          <a:bodyPr wrap="square">
            <a:normAutofit/>
          </a:bodyPr>
          <a:lstStyle>
            <a:lvl1pPr marL="0" indent="0" algn="l">
              <a:buNone/>
              <a:defRPr sz="2099">
                <a:solidFill>
                  <a:srgbClr val="202020"/>
                </a:solidFill>
              </a:defRPr>
            </a:lvl1pPr>
            <a:lvl2pPr marL="457131" indent="0" algn="ctr">
              <a:buNone/>
              <a:defRPr sz="1999"/>
            </a:lvl2pPr>
            <a:lvl3pPr marL="914263" indent="0" algn="ctr">
              <a:buNone/>
              <a:defRPr sz="1799"/>
            </a:lvl3pPr>
            <a:lvl4pPr marL="1371394" indent="0" algn="ctr">
              <a:buNone/>
              <a:defRPr sz="1600"/>
            </a:lvl4pPr>
            <a:lvl5pPr marL="1828525" indent="0" algn="ctr">
              <a:buNone/>
              <a:defRPr sz="1600"/>
            </a:lvl5pPr>
            <a:lvl6pPr marL="2285657" indent="0" algn="ctr">
              <a:buNone/>
              <a:defRPr sz="1600"/>
            </a:lvl6pPr>
            <a:lvl7pPr marL="2742789" indent="0" algn="ctr">
              <a:buNone/>
              <a:defRPr sz="1600"/>
            </a:lvl7pPr>
            <a:lvl8pPr marL="3199920" indent="0" algn="ctr">
              <a:buNone/>
              <a:defRPr sz="1600"/>
            </a:lvl8pPr>
            <a:lvl9pPr marL="3657051" indent="0" algn="ctr">
              <a:buNone/>
              <a:defRPr sz="1600"/>
            </a:lvl9pPr>
          </a:lstStyle>
          <a:p>
            <a:r>
              <a:rPr lang="nb-NO"/>
              <a:t>Klikk for å redigere undertittelstil i malen</a:t>
            </a:r>
            <a:endParaRPr lang="nb-NO" dirty="0"/>
          </a:p>
        </p:txBody>
      </p:sp>
      <p:sp>
        <p:nvSpPr>
          <p:cNvPr id="8" name="Plassholder for tekst 7">
            <a:extLst>
              <a:ext uri="{FF2B5EF4-FFF2-40B4-BE49-F238E27FC236}">
                <a16:creationId xmlns:a16="http://schemas.microsoft.com/office/drawing/2014/main" id="{E1904601-30AD-430D-85BF-4E879C272222}"/>
              </a:ext>
            </a:extLst>
          </p:cNvPr>
          <p:cNvSpPr>
            <a:spLocks noGrp="1"/>
          </p:cNvSpPr>
          <p:nvPr>
            <p:ph type="body" sz="quarter" idx="10" hasCustomPrompt="1"/>
          </p:nvPr>
        </p:nvSpPr>
        <p:spPr>
          <a:xfrm>
            <a:off x="761257" y="5248508"/>
            <a:ext cx="5330378" cy="215443"/>
          </a:xfrm>
        </p:spPr>
        <p:txBody>
          <a:bodyPr wrap="square">
            <a:normAutofit/>
          </a:bodyPr>
          <a:lstStyle>
            <a:lvl1pPr marL="0" indent="0">
              <a:buNone/>
              <a:defRPr sz="1400">
                <a:solidFill>
                  <a:srgbClr val="202020"/>
                </a:solidFill>
              </a:defRPr>
            </a:lvl1pPr>
          </a:lstStyle>
          <a:p>
            <a:pPr lvl="0"/>
            <a:r>
              <a:rPr lang="nb-NO" noProof="0" dirty="0"/>
              <a:t>Navn Etternavn, stillingstittel Helsedirektoratet</a:t>
            </a:r>
          </a:p>
        </p:txBody>
      </p:sp>
      <p:sp>
        <p:nvSpPr>
          <p:cNvPr id="17" name="Rektangel 16">
            <a:extLst>
              <a:ext uri="{FF2B5EF4-FFF2-40B4-BE49-F238E27FC236}">
                <a16:creationId xmlns:a16="http://schemas.microsoft.com/office/drawing/2014/main" id="{4C6D8785-5A5E-418E-A3EF-EB3ED901F279}"/>
              </a:ext>
            </a:extLst>
          </p:cNvPr>
          <p:cNvSpPr/>
          <p:nvPr userDrawn="1"/>
        </p:nvSpPr>
        <p:spPr>
          <a:xfrm>
            <a:off x="761257" y="3458233"/>
            <a:ext cx="5334744" cy="7201"/>
          </a:xfrm>
          <a:prstGeom prst="rect">
            <a:avLst/>
          </a:prstGeom>
          <a:solidFill>
            <a:srgbClr val="2020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17" tIns="22859" rIns="45717" bIns="22859" numCol="1" spcCol="0" rtlCol="0" fromWordArt="0" anchor="ctr" anchorCtr="0" forceAA="0" compatLnSpc="1">
            <a:prstTxWarp prst="textNoShape">
              <a:avLst/>
            </a:prstTxWarp>
            <a:noAutofit/>
          </a:bodyPr>
          <a:lstStyle/>
          <a:p>
            <a:pPr algn="ctr"/>
            <a:endParaRPr lang="nb-NO" sz="1798"/>
          </a:p>
        </p:txBody>
      </p:sp>
    </p:spTree>
    <p:extLst>
      <p:ext uri="{BB962C8B-B14F-4D97-AF65-F5344CB8AC3E}">
        <p14:creationId xmlns:p14="http://schemas.microsoft.com/office/powerpoint/2010/main" val="1639426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chemeClr val="accent1"/>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8"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1302775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tellysbilde #2">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rgbClr val="0093A7"/>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8"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42300209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lysbilde #3">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chemeClr val="accent2"/>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8"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3522228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tellysbilde #4">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chemeClr val="accent6"/>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8"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1466861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tellysbilde #5">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rgbClr val="76428D"/>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8"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755490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 Tittellysbilde #6">
    <p:spTree>
      <p:nvGrpSpPr>
        <p:cNvPr id="1" name=""/>
        <p:cNvGrpSpPr/>
        <p:nvPr/>
      </p:nvGrpSpPr>
      <p:grpSpPr>
        <a:xfrm>
          <a:off x="0" y="0"/>
          <a:ext cx="0" cy="0"/>
          <a:chOff x="0" y="0"/>
          <a:chExt cx="0" cy="0"/>
        </a:xfrm>
      </p:grpSpPr>
      <p:pic>
        <p:nvPicPr>
          <p:cNvPr id="8" name="Bild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6645" y="4680859"/>
            <a:ext cx="12192000" cy="2177141"/>
          </a:xfrm>
          <a:prstGeom prst="rect">
            <a:avLst/>
          </a:prstGeom>
          <a:solidFill>
            <a:schemeClr val="accent4"/>
          </a:solidFill>
        </p:spPr>
      </p:pic>
      <p:sp>
        <p:nvSpPr>
          <p:cNvPr id="2" name="Tittel 1"/>
          <p:cNvSpPr>
            <a:spLocks noGrp="1"/>
          </p:cNvSpPr>
          <p:nvPr>
            <p:ph type="ctrTitle"/>
          </p:nvPr>
        </p:nvSpPr>
        <p:spPr>
          <a:xfrm>
            <a:off x="914400" y="4761875"/>
            <a:ext cx="10363200" cy="792077"/>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5519491"/>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pic>
        <p:nvPicPr>
          <p:cNvPr id="11" name="Bilde 10"/>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83741" y="4278079"/>
            <a:ext cx="2243143" cy="304775"/>
          </a:xfrm>
          <a:prstGeom prst="rect">
            <a:avLst/>
          </a:prstGeom>
        </p:spPr>
      </p:pic>
      <p:sp>
        <p:nvSpPr>
          <p:cNvPr id="13" name="Plassholder for bilde 2"/>
          <p:cNvSpPr>
            <a:spLocks noGrp="1"/>
          </p:cNvSpPr>
          <p:nvPr>
            <p:ph type="pic" idx="10"/>
          </p:nvPr>
        </p:nvSpPr>
        <p:spPr>
          <a:xfrm>
            <a:off x="0" y="2638"/>
            <a:ext cx="12192000" cy="4175753"/>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nb-NO"/>
              <a:t>Klikk ikonet for å legge til et bilde</a:t>
            </a:r>
            <a:endParaRPr lang="nb-NO" dirty="0"/>
          </a:p>
        </p:txBody>
      </p:sp>
      <p:sp>
        <p:nvSpPr>
          <p:cNvPr id="7" name="Plassholder for tekst 4"/>
          <p:cNvSpPr>
            <a:spLocks noGrp="1"/>
          </p:cNvSpPr>
          <p:nvPr>
            <p:ph type="body" sz="quarter" idx="11" hasCustomPrompt="1"/>
          </p:nvPr>
        </p:nvSpPr>
        <p:spPr>
          <a:xfrm>
            <a:off x="914294" y="6436771"/>
            <a:ext cx="10363305" cy="381837"/>
          </a:xfrm>
        </p:spPr>
        <p:txBody>
          <a:bodyPr wrap="square" anchor="b" anchorCtr="0">
            <a:spAutoFit/>
          </a:bodyPr>
          <a:lstStyle>
            <a:lvl1pPr marL="0" indent="0">
              <a:buNone/>
              <a:defRPr sz="1867">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1899359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elforside">
    <p:spTree>
      <p:nvGrpSpPr>
        <p:cNvPr id="1" name=""/>
        <p:cNvGrpSpPr/>
        <p:nvPr/>
      </p:nvGrpSpPr>
      <p:grpSpPr>
        <a:xfrm>
          <a:off x="0" y="0"/>
          <a:ext cx="0" cy="0"/>
          <a:chOff x="0" y="0"/>
          <a:chExt cx="0" cy="0"/>
        </a:xfrm>
      </p:grpSpPr>
      <p:pic>
        <p:nvPicPr>
          <p:cNvPr id="11" name="Bilde 10"/>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1" y="0"/>
            <a:ext cx="12190993" cy="6278363"/>
          </a:xfrm>
          <a:prstGeom prst="rect">
            <a:avLst/>
          </a:prstGeom>
          <a:solidFill>
            <a:schemeClr val="accent1"/>
          </a:solidFill>
        </p:spPr>
      </p:pic>
      <p:sp>
        <p:nvSpPr>
          <p:cNvPr id="2" name="Tittel 1"/>
          <p:cNvSpPr>
            <a:spLocks noGrp="1"/>
          </p:cNvSpPr>
          <p:nvPr>
            <p:ph type="ctrTitle"/>
          </p:nvPr>
        </p:nvSpPr>
        <p:spPr>
          <a:xfrm>
            <a:off x="914400" y="1888715"/>
            <a:ext cx="10363200" cy="792077"/>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2654439"/>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0" name="Plassholder for dato 3"/>
          <p:cNvSpPr>
            <a:spLocks noGrp="1"/>
          </p:cNvSpPr>
          <p:nvPr>
            <p:ph type="dt" sz="half" idx="10"/>
          </p:nvPr>
        </p:nvSpPr>
        <p:spPr>
          <a:xfrm>
            <a:off x="8976320" y="6657338"/>
            <a:ext cx="1440160" cy="144015"/>
          </a:xfrm>
          <a:prstGeom prst="rect">
            <a:avLst/>
          </a:prstGeom>
        </p:spPr>
        <p:txBody>
          <a:bodyPr anchor="ctr" anchorCtr="0"/>
          <a:lstStyle>
            <a:lvl1pPr>
              <a:defRPr sz="1067">
                <a:solidFill>
                  <a:srgbClr val="003244"/>
                </a:solidFill>
              </a:defRPr>
            </a:lvl1pPr>
          </a:lstStyle>
          <a:p>
            <a:fld id="{3ADA682F-A53A-4523-9808-964478B9F94A}" type="datetime1">
              <a:rPr lang="nb-NO" smtClean="0"/>
              <a:t>13.03.2023</a:t>
            </a:fld>
            <a:endParaRPr lang="nb-NO" dirty="0"/>
          </a:p>
        </p:txBody>
      </p:sp>
      <p:sp>
        <p:nvSpPr>
          <p:cNvPr id="14"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5"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pic>
        <p:nvPicPr>
          <p:cNvPr id="9" name="Bilde 8"/>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4985" y="6525345"/>
            <a:ext cx="1435612" cy="195659"/>
          </a:xfrm>
          <a:prstGeom prst="rect">
            <a:avLst/>
          </a:prstGeom>
        </p:spPr>
      </p:pic>
    </p:spTree>
    <p:extLst>
      <p:ext uri="{BB962C8B-B14F-4D97-AF65-F5344CB8AC3E}">
        <p14:creationId xmlns:p14="http://schemas.microsoft.com/office/powerpoint/2010/main" val="3492153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E76638E-7A5E-6E92-29A7-4F2C73E69438}"/>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8F9F4A8D-F6DD-3148-3660-537C3123EB86}"/>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7F9E7B7-115E-4942-ED71-7D47A0E27073}"/>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4BB4DBF0-3CE3-2AE7-9A0F-B99E0ED3A36E}"/>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7669A24-DBA8-AD29-FBF0-26B07EC2800B}"/>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42075011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elforside #2">
    <p:spTree>
      <p:nvGrpSpPr>
        <p:cNvPr id="1" name=""/>
        <p:cNvGrpSpPr/>
        <p:nvPr/>
      </p:nvGrpSpPr>
      <p:grpSpPr>
        <a:xfrm>
          <a:off x="0" y="0"/>
          <a:ext cx="0" cy="0"/>
          <a:chOff x="0" y="0"/>
          <a:chExt cx="0" cy="0"/>
        </a:xfrm>
      </p:grpSpPr>
      <p:pic>
        <p:nvPicPr>
          <p:cNvPr id="11" name="Bilde 10"/>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1" y="0"/>
            <a:ext cx="12190993" cy="6278363"/>
          </a:xfrm>
          <a:prstGeom prst="rect">
            <a:avLst/>
          </a:prstGeom>
          <a:solidFill>
            <a:schemeClr val="accent2"/>
          </a:solidFill>
        </p:spPr>
      </p:pic>
      <p:sp>
        <p:nvSpPr>
          <p:cNvPr id="2" name="Tittel 1"/>
          <p:cNvSpPr>
            <a:spLocks noGrp="1"/>
          </p:cNvSpPr>
          <p:nvPr>
            <p:ph type="ctrTitle"/>
          </p:nvPr>
        </p:nvSpPr>
        <p:spPr>
          <a:xfrm>
            <a:off x="914400" y="1888715"/>
            <a:ext cx="10363200" cy="792077"/>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2654439"/>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6" name="Plassholder for dato 3"/>
          <p:cNvSpPr>
            <a:spLocks noGrp="1"/>
          </p:cNvSpPr>
          <p:nvPr>
            <p:ph type="dt" sz="half" idx="10"/>
          </p:nvPr>
        </p:nvSpPr>
        <p:spPr>
          <a:xfrm>
            <a:off x="8976320" y="6657338"/>
            <a:ext cx="1440160" cy="144015"/>
          </a:xfrm>
          <a:prstGeom prst="rect">
            <a:avLst/>
          </a:prstGeom>
        </p:spPr>
        <p:txBody>
          <a:bodyPr anchor="ctr" anchorCtr="0"/>
          <a:lstStyle>
            <a:lvl1pPr>
              <a:defRPr sz="1067">
                <a:solidFill>
                  <a:srgbClr val="003244"/>
                </a:solidFill>
              </a:defRPr>
            </a:lvl1pPr>
          </a:lstStyle>
          <a:p>
            <a:fld id="{C72DB2A3-2962-49C8-B213-470D16320E72}" type="datetime1">
              <a:rPr lang="nb-NO" smtClean="0"/>
              <a:t>13.03.2023</a:t>
            </a:fld>
            <a:endParaRPr lang="nb-NO" dirty="0"/>
          </a:p>
        </p:txBody>
      </p:sp>
      <p:sp>
        <p:nvSpPr>
          <p:cNvPr id="8"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9"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pic>
        <p:nvPicPr>
          <p:cNvPr id="10" name="Bilde 9"/>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4985" y="6525345"/>
            <a:ext cx="1435612" cy="195659"/>
          </a:xfrm>
          <a:prstGeom prst="rect">
            <a:avLst/>
          </a:prstGeom>
        </p:spPr>
      </p:pic>
    </p:spTree>
    <p:extLst>
      <p:ext uri="{BB962C8B-B14F-4D97-AF65-F5344CB8AC3E}">
        <p14:creationId xmlns:p14="http://schemas.microsoft.com/office/powerpoint/2010/main" val="31040212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elforside #3">
    <p:spTree>
      <p:nvGrpSpPr>
        <p:cNvPr id="1" name=""/>
        <p:cNvGrpSpPr/>
        <p:nvPr/>
      </p:nvGrpSpPr>
      <p:grpSpPr>
        <a:xfrm>
          <a:off x="0" y="0"/>
          <a:ext cx="0" cy="0"/>
          <a:chOff x="0" y="0"/>
          <a:chExt cx="0" cy="0"/>
        </a:xfrm>
      </p:grpSpPr>
      <p:pic>
        <p:nvPicPr>
          <p:cNvPr id="13" name="Bilde 12"/>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1" y="0"/>
            <a:ext cx="12190993" cy="6278363"/>
          </a:xfrm>
          <a:prstGeom prst="rect">
            <a:avLst/>
          </a:prstGeom>
          <a:solidFill>
            <a:srgbClr val="0093A7"/>
          </a:solidFill>
        </p:spPr>
      </p:pic>
      <p:sp>
        <p:nvSpPr>
          <p:cNvPr id="2" name="Tittel 1"/>
          <p:cNvSpPr>
            <a:spLocks noGrp="1"/>
          </p:cNvSpPr>
          <p:nvPr>
            <p:ph type="ctrTitle"/>
          </p:nvPr>
        </p:nvSpPr>
        <p:spPr>
          <a:xfrm>
            <a:off x="914400" y="1888715"/>
            <a:ext cx="10363200" cy="792077"/>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2654439"/>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9" name="Plassholder for dato 3"/>
          <p:cNvSpPr>
            <a:spLocks noGrp="1"/>
          </p:cNvSpPr>
          <p:nvPr>
            <p:ph type="dt" sz="half" idx="10"/>
          </p:nvPr>
        </p:nvSpPr>
        <p:spPr>
          <a:xfrm>
            <a:off x="8976320" y="6657338"/>
            <a:ext cx="1440160" cy="144015"/>
          </a:xfrm>
          <a:prstGeom prst="rect">
            <a:avLst/>
          </a:prstGeom>
        </p:spPr>
        <p:txBody>
          <a:bodyPr anchor="ctr" anchorCtr="0"/>
          <a:lstStyle>
            <a:lvl1pPr>
              <a:defRPr sz="1067">
                <a:solidFill>
                  <a:srgbClr val="003244"/>
                </a:solidFill>
              </a:defRPr>
            </a:lvl1pPr>
          </a:lstStyle>
          <a:p>
            <a:fld id="{09449FBA-41E2-40F8-9CF1-3A098898E617}" type="datetime1">
              <a:rPr lang="nb-NO" smtClean="0"/>
              <a:t>13.03.2023</a:t>
            </a:fld>
            <a:endParaRPr lang="nb-NO" dirty="0"/>
          </a:p>
        </p:txBody>
      </p:sp>
      <p:sp>
        <p:nvSpPr>
          <p:cNvPr id="10"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1"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pic>
        <p:nvPicPr>
          <p:cNvPr id="12" name="Bilde 11"/>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4985" y="6525345"/>
            <a:ext cx="1435612" cy="195659"/>
          </a:xfrm>
          <a:prstGeom prst="rect">
            <a:avLst/>
          </a:prstGeom>
        </p:spPr>
      </p:pic>
    </p:spTree>
    <p:extLst>
      <p:ext uri="{BB962C8B-B14F-4D97-AF65-F5344CB8AC3E}">
        <p14:creationId xmlns:p14="http://schemas.microsoft.com/office/powerpoint/2010/main" val="34822488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elforside #4">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t="25385"/>
          <a:stretch/>
        </p:blipFill>
        <p:spPr>
          <a:xfrm>
            <a:off x="1" y="0"/>
            <a:ext cx="12190993" cy="6276435"/>
          </a:xfrm>
          <a:prstGeom prst="rect">
            <a:avLst/>
          </a:prstGeom>
        </p:spPr>
      </p:pic>
      <p:sp>
        <p:nvSpPr>
          <p:cNvPr id="2" name="Tittel 1"/>
          <p:cNvSpPr>
            <a:spLocks noGrp="1"/>
          </p:cNvSpPr>
          <p:nvPr>
            <p:ph type="ctrTitle"/>
          </p:nvPr>
        </p:nvSpPr>
        <p:spPr>
          <a:xfrm>
            <a:off x="914400" y="1888715"/>
            <a:ext cx="10363200" cy="792077"/>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914400" y="2654439"/>
            <a:ext cx="10363200" cy="566503"/>
          </a:xfrm>
        </p:spPr>
        <p:txBody>
          <a:bodyPr wrap="square">
            <a:spAutoFit/>
          </a:bodyPr>
          <a:lstStyle>
            <a:lvl1pPr marL="0" indent="0" algn="l">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b-NO"/>
              <a:t>Klikk for å redigere undertittelstil i malen</a:t>
            </a:r>
            <a:endParaRPr lang="nb-NO" dirty="0"/>
          </a:p>
        </p:txBody>
      </p:sp>
      <p:sp>
        <p:nvSpPr>
          <p:cNvPr id="10" name="Plassholder for dato 3"/>
          <p:cNvSpPr>
            <a:spLocks noGrp="1"/>
          </p:cNvSpPr>
          <p:nvPr>
            <p:ph type="dt" sz="half" idx="10"/>
          </p:nvPr>
        </p:nvSpPr>
        <p:spPr>
          <a:xfrm>
            <a:off x="8976320" y="6657338"/>
            <a:ext cx="1440160" cy="144015"/>
          </a:xfrm>
          <a:prstGeom prst="rect">
            <a:avLst/>
          </a:prstGeom>
        </p:spPr>
        <p:txBody>
          <a:bodyPr anchor="ctr" anchorCtr="0"/>
          <a:lstStyle>
            <a:lvl1pPr>
              <a:defRPr sz="1067">
                <a:solidFill>
                  <a:srgbClr val="003244"/>
                </a:solidFill>
              </a:defRPr>
            </a:lvl1pPr>
          </a:lstStyle>
          <a:p>
            <a:fld id="{90F23936-E265-484A-BDAA-BCEA0292D5A0}" type="datetime1">
              <a:rPr lang="nb-NO" smtClean="0"/>
              <a:t>13.03.2023</a:t>
            </a:fld>
            <a:endParaRPr lang="nb-NO" dirty="0"/>
          </a:p>
        </p:txBody>
      </p:sp>
      <p:sp>
        <p:nvSpPr>
          <p:cNvPr id="11"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2"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pic>
        <p:nvPicPr>
          <p:cNvPr id="9" name="Bilde 8"/>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4985" y="6525345"/>
            <a:ext cx="1435612" cy="195659"/>
          </a:xfrm>
          <a:prstGeom prst="rect">
            <a:avLst/>
          </a:prstGeom>
        </p:spPr>
      </p:pic>
    </p:spTree>
    <p:extLst>
      <p:ext uri="{BB962C8B-B14F-4D97-AF65-F5344CB8AC3E}">
        <p14:creationId xmlns:p14="http://schemas.microsoft.com/office/powerpoint/2010/main" val="35846483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rgbClr val="003244"/>
                </a:solidFill>
              </a:defRPr>
            </a:lvl1pPr>
          </a:lstStyle>
          <a:p>
            <a:fld id="{199E6898-74A1-4055-83B8-3F438B1F5D21}" type="datetime1">
              <a:rPr lang="nb-NO" smtClean="0"/>
              <a:t>13.03.2023</a:t>
            </a:fld>
            <a:endParaRPr lang="nb-NO" dirty="0"/>
          </a:p>
        </p:txBody>
      </p:sp>
      <p:sp>
        <p:nvSpPr>
          <p:cNvPr id="8"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9"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24022046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1" name="Plassholder for dato 3"/>
          <p:cNvSpPr>
            <a:spLocks noGrp="1"/>
          </p:cNvSpPr>
          <p:nvPr>
            <p:ph type="dt" sz="half" idx="10"/>
          </p:nvPr>
        </p:nvSpPr>
        <p:spPr>
          <a:xfrm>
            <a:off x="8976320" y="6657338"/>
            <a:ext cx="1440160" cy="144015"/>
          </a:xfrm>
          <a:prstGeom prst="rect">
            <a:avLst/>
          </a:prstGeom>
        </p:spPr>
        <p:txBody>
          <a:bodyPr anchor="ctr" anchorCtr="0"/>
          <a:lstStyle>
            <a:lvl1pPr>
              <a:defRPr sz="1067">
                <a:solidFill>
                  <a:srgbClr val="003244"/>
                </a:solidFill>
              </a:defRPr>
            </a:lvl1pPr>
          </a:lstStyle>
          <a:p>
            <a:fld id="{662CFF22-B929-4095-96C0-98A337D5A09A}" type="datetime1">
              <a:rPr lang="nb-NO" smtClean="0"/>
              <a:t>13.03.2023</a:t>
            </a:fld>
            <a:endParaRPr lang="nb-NO" dirty="0"/>
          </a:p>
        </p:txBody>
      </p:sp>
      <p:sp>
        <p:nvSpPr>
          <p:cNvPr id="12"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3"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sp>
        <p:nvSpPr>
          <p:cNvPr id="14" name="Plassholder for innhold 2"/>
          <p:cNvSpPr>
            <a:spLocks noGrp="1"/>
          </p:cNvSpPr>
          <p:nvPr>
            <p:ph idx="1"/>
          </p:nvPr>
        </p:nvSpPr>
        <p:spPr>
          <a:xfrm>
            <a:off x="624000" y="1699200"/>
            <a:ext cx="5280000" cy="4525963"/>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2"/>
          <p:cNvSpPr>
            <a:spLocks noGrp="1"/>
          </p:cNvSpPr>
          <p:nvPr>
            <p:ph idx="11"/>
          </p:nvPr>
        </p:nvSpPr>
        <p:spPr>
          <a:xfrm>
            <a:off x="6299200" y="1699200"/>
            <a:ext cx="5280000" cy="4525963"/>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28579798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ire innholdsdele">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624000" y="1699200"/>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6299200" y="1699200"/>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2" name="Plassholder for innhold 2"/>
          <p:cNvSpPr>
            <a:spLocks noGrp="1"/>
          </p:cNvSpPr>
          <p:nvPr>
            <p:ph idx="12"/>
          </p:nvPr>
        </p:nvSpPr>
        <p:spPr>
          <a:xfrm>
            <a:off x="624000" y="4062975"/>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3" name="Plassholder for innhold 2"/>
          <p:cNvSpPr>
            <a:spLocks noGrp="1"/>
          </p:cNvSpPr>
          <p:nvPr>
            <p:ph idx="13"/>
          </p:nvPr>
        </p:nvSpPr>
        <p:spPr>
          <a:xfrm>
            <a:off x="6299200" y="4062975"/>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1"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rgbClr val="003244"/>
                </a:solidFill>
              </a:defRPr>
            </a:lvl1pPr>
          </a:lstStyle>
          <a:p>
            <a:fld id="{FCD53E8B-B34E-4966-BDB6-2996C2CF1B43}" type="datetime1">
              <a:rPr lang="nb-NO" smtClean="0"/>
              <a:t>13.03.2023</a:t>
            </a:fld>
            <a:endParaRPr lang="nb-NO" dirty="0"/>
          </a:p>
        </p:txBody>
      </p:sp>
      <p:sp>
        <p:nvSpPr>
          <p:cNvPr id="17"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8"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27366467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624000" y="2658051"/>
            <a:ext cx="5280000" cy="3567112"/>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6299200" y="2658051"/>
            <a:ext cx="5280000" cy="3567112"/>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Text Placeholder 3"/>
          <p:cNvSpPr>
            <a:spLocks noGrp="1"/>
          </p:cNvSpPr>
          <p:nvPr>
            <p:ph type="body" sz="quarter" idx="12"/>
          </p:nvPr>
        </p:nvSpPr>
        <p:spPr>
          <a:xfrm>
            <a:off x="624000" y="1699200"/>
            <a:ext cx="5280000" cy="958851"/>
          </a:xfrm>
        </p:spPr>
        <p:txBody>
          <a:bodyPr anchor="b"/>
          <a:lstStyle>
            <a:lvl1pPr marL="0" indent="0">
              <a:buNone/>
              <a:defRPr b="1"/>
            </a:lvl1pPr>
          </a:lstStyle>
          <a:p>
            <a:pPr lvl="0"/>
            <a:r>
              <a:rPr lang="nb-NO"/>
              <a:t>Klikk for å redigere tekststiler i malen</a:t>
            </a:r>
          </a:p>
        </p:txBody>
      </p:sp>
      <p:sp>
        <p:nvSpPr>
          <p:cNvPr id="12" name="Text Placeholder 3"/>
          <p:cNvSpPr>
            <a:spLocks noGrp="1"/>
          </p:cNvSpPr>
          <p:nvPr>
            <p:ph type="body" sz="quarter" idx="13"/>
          </p:nvPr>
        </p:nvSpPr>
        <p:spPr>
          <a:xfrm>
            <a:off x="6299200" y="1699200"/>
            <a:ext cx="5280000" cy="958851"/>
          </a:xfrm>
        </p:spPr>
        <p:txBody>
          <a:bodyPr anchor="b"/>
          <a:lstStyle>
            <a:lvl1pPr marL="0" indent="0">
              <a:buNone/>
              <a:defRPr b="1"/>
            </a:lvl1pPr>
          </a:lstStyle>
          <a:p>
            <a:pPr lvl="0"/>
            <a:r>
              <a:rPr lang="nb-NO"/>
              <a:t>Klikk for å redigere tekststiler i malen</a:t>
            </a:r>
          </a:p>
        </p:txBody>
      </p:sp>
      <p:sp>
        <p:nvSpPr>
          <p:cNvPr id="11"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rgbClr val="003244"/>
                </a:solidFill>
              </a:defRPr>
            </a:lvl1pPr>
          </a:lstStyle>
          <a:p>
            <a:fld id="{A486A804-4944-4E93-B26F-6BD56AB1064D}" type="datetime1">
              <a:rPr lang="nb-NO" smtClean="0"/>
              <a:t>13.03.2023</a:t>
            </a:fld>
            <a:endParaRPr lang="nb-NO" dirty="0"/>
          </a:p>
        </p:txBody>
      </p:sp>
      <p:sp>
        <p:nvSpPr>
          <p:cNvPr id="13"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17"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15778223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obj" preserve="1">
  <p:cSld name="Tittel og innhold #2">
    <p:spTree>
      <p:nvGrpSpPr>
        <p:cNvPr id="1" name=""/>
        <p:cNvGrpSpPr/>
        <p:nvPr/>
      </p:nvGrpSpPr>
      <p:grpSpPr>
        <a:xfrm>
          <a:off x="0" y="0"/>
          <a:ext cx="0" cy="0"/>
          <a:chOff x="0" y="0"/>
          <a:chExt cx="0" cy="0"/>
        </a:xfrm>
      </p:grpSpPr>
      <p:sp>
        <p:nvSpPr>
          <p:cNvPr id="4" name="Rektangel 3"/>
          <p:cNvSpPr/>
          <p:nvPr userDrawn="1"/>
        </p:nvSpPr>
        <p:spPr>
          <a:xfrm>
            <a:off x="0" y="6325200"/>
            <a:ext cx="12192000" cy="53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sz="2400"/>
          </a:p>
        </p:txBody>
      </p:sp>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chemeClr val="bg1"/>
                </a:solidFill>
              </a:defRPr>
            </a:lvl1pPr>
          </a:lstStyle>
          <a:p>
            <a:fld id="{E024C4D7-5E9F-45E8-9024-9ADE0EE4818F}" type="datetime1">
              <a:rPr lang="nb-NO" smtClean="0"/>
              <a:t>13.03.2023</a:t>
            </a:fld>
            <a:endParaRPr lang="nb-NO" dirty="0"/>
          </a:p>
        </p:txBody>
      </p:sp>
      <p:sp>
        <p:nvSpPr>
          <p:cNvPr id="8"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chemeClr val="bg1"/>
                </a:solidFill>
              </a:defRPr>
            </a:lvl1pPr>
          </a:lstStyle>
          <a:p>
            <a:r>
              <a:rPr lang="nb-NO"/>
              <a:t>Lederseminar for overgrepsmottak</a:t>
            </a:r>
            <a:endParaRPr lang="nb-NO" dirty="0"/>
          </a:p>
        </p:txBody>
      </p:sp>
      <p:sp>
        <p:nvSpPr>
          <p:cNvPr id="9"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chemeClr val="bg1"/>
                </a:solidFill>
              </a:defRPr>
            </a:lvl1pPr>
          </a:lstStyle>
          <a:p>
            <a:fld id="{CDA22134-EA94-4B2E-9154-EB8F13265450}" type="slidenum">
              <a:rPr lang="nb-NO" smtClean="0"/>
              <a:pPr/>
              <a:t>‹#›</a:t>
            </a:fld>
            <a:endParaRPr lang="nb-NO" dirty="0"/>
          </a:p>
        </p:txBody>
      </p:sp>
      <p:pic>
        <p:nvPicPr>
          <p:cNvPr id="5" name="Bilde 4"/>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355202" y="6526800"/>
            <a:ext cx="1435612" cy="194400"/>
          </a:xfrm>
          <a:prstGeom prst="rect">
            <a:avLst/>
          </a:prstGeom>
        </p:spPr>
      </p:pic>
    </p:spTree>
    <p:extLst>
      <p:ext uri="{BB962C8B-B14F-4D97-AF65-F5344CB8AC3E}">
        <p14:creationId xmlns:p14="http://schemas.microsoft.com/office/powerpoint/2010/main" val="7635577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o innholdsdeler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624000" y="1699200"/>
            <a:ext cx="5280000" cy="4525963"/>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2"/>
          <p:cNvSpPr>
            <a:spLocks noGrp="1"/>
          </p:cNvSpPr>
          <p:nvPr>
            <p:ph idx="11"/>
          </p:nvPr>
        </p:nvSpPr>
        <p:spPr>
          <a:xfrm>
            <a:off x="6299200" y="1699200"/>
            <a:ext cx="5280000" cy="4525963"/>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8" name="Rektangel 7"/>
          <p:cNvSpPr/>
          <p:nvPr userDrawn="1"/>
        </p:nvSpPr>
        <p:spPr>
          <a:xfrm>
            <a:off x="0" y="6325200"/>
            <a:ext cx="12192000" cy="53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sz="2400"/>
          </a:p>
        </p:txBody>
      </p:sp>
      <p:sp>
        <p:nvSpPr>
          <p:cNvPr id="9"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chemeClr val="bg1"/>
                </a:solidFill>
              </a:defRPr>
            </a:lvl1pPr>
          </a:lstStyle>
          <a:p>
            <a:fld id="{6D271968-9EE0-4C3B-8791-A5E98F49E096}" type="datetime1">
              <a:rPr lang="nb-NO" smtClean="0"/>
              <a:t>13.03.2023</a:t>
            </a:fld>
            <a:endParaRPr lang="nb-NO" dirty="0"/>
          </a:p>
        </p:txBody>
      </p:sp>
      <p:sp>
        <p:nvSpPr>
          <p:cNvPr id="10"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chemeClr val="bg1"/>
                </a:solidFill>
              </a:defRPr>
            </a:lvl1pPr>
          </a:lstStyle>
          <a:p>
            <a:r>
              <a:rPr lang="nb-NO"/>
              <a:t>Lederseminar for overgrepsmottak</a:t>
            </a:r>
            <a:endParaRPr lang="nb-NO" dirty="0"/>
          </a:p>
        </p:txBody>
      </p:sp>
      <p:sp>
        <p:nvSpPr>
          <p:cNvPr id="16"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355202" y="6526800"/>
            <a:ext cx="1435612" cy="194400"/>
          </a:xfrm>
          <a:prstGeom prst="rect">
            <a:avLst/>
          </a:prstGeom>
        </p:spPr>
      </p:pic>
    </p:spTree>
    <p:extLst>
      <p:ext uri="{BB962C8B-B14F-4D97-AF65-F5344CB8AC3E}">
        <p14:creationId xmlns:p14="http://schemas.microsoft.com/office/powerpoint/2010/main" val="31363542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Fire innholdsdeler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624000" y="1699200"/>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6299200" y="1699200"/>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8" name="Rektangel 7"/>
          <p:cNvSpPr/>
          <p:nvPr userDrawn="1"/>
        </p:nvSpPr>
        <p:spPr>
          <a:xfrm>
            <a:off x="0" y="6325200"/>
            <a:ext cx="12192000" cy="53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sz="2400"/>
          </a:p>
        </p:txBody>
      </p:sp>
      <p:sp>
        <p:nvSpPr>
          <p:cNvPr id="9"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chemeClr val="bg1"/>
                </a:solidFill>
              </a:defRPr>
            </a:lvl1pPr>
          </a:lstStyle>
          <a:p>
            <a:fld id="{D4FAF625-CF7A-4140-9330-2A272C2E9404}" type="datetime1">
              <a:rPr lang="nb-NO" smtClean="0"/>
              <a:t>13.03.2023</a:t>
            </a:fld>
            <a:endParaRPr lang="nb-NO" dirty="0"/>
          </a:p>
        </p:txBody>
      </p:sp>
      <p:sp>
        <p:nvSpPr>
          <p:cNvPr id="10"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chemeClr val="bg1"/>
                </a:solidFill>
              </a:defRPr>
            </a:lvl1pPr>
          </a:lstStyle>
          <a:p>
            <a:r>
              <a:rPr lang="nb-NO"/>
              <a:t>Lederseminar for overgrepsmottak</a:t>
            </a:r>
            <a:endParaRPr lang="nb-NO" dirty="0"/>
          </a:p>
        </p:txBody>
      </p:sp>
      <p:sp>
        <p:nvSpPr>
          <p:cNvPr id="16"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355202" y="6526800"/>
            <a:ext cx="1435612" cy="194400"/>
          </a:xfrm>
          <a:prstGeom prst="rect">
            <a:avLst/>
          </a:prstGeom>
        </p:spPr>
      </p:pic>
      <p:sp>
        <p:nvSpPr>
          <p:cNvPr id="12" name="Plassholder for innhold 2"/>
          <p:cNvSpPr>
            <a:spLocks noGrp="1"/>
          </p:cNvSpPr>
          <p:nvPr>
            <p:ph idx="12"/>
          </p:nvPr>
        </p:nvSpPr>
        <p:spPr>
          <a:xfrm>
            <a:off x="624000" y="4062975"/>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3" name="Plassholder for innhold 2"/>
          <p:cNvSpPr>
            <a:spLocks noGrp="1"/>
          </p:cNvSpPr>
          <p:nvPr>
            <p:ph idx="13"/>
          </p:nvPr>
        </p:nvSpPr>
        <p:spPr>
          <a:xfrm>
            <a:off x="6299200" y="4062975"/>
            <a:ext cx="5280000" cy="2160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1384819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5D195E-3163-8421-3521-0E8C29782C16}"/>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DFD23EA0-8E1F-0BE4-0E2A-BC65FA9F3E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50BA9BC7-9544-1209-FA87-8EDF7B2ECA29}"/>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64A30FE8-181C-649E-41CE-60E2EF6C7A0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C243BCD-104D-705A-E11C-4DB7DA36769A}"/>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28329770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ammenligning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624000" y="2658051"/>
            <a:ext cx="5280000" cy="3567112"/>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6299200" y="2658051"/>
            <a:ext cx="5280000" cy="3567112"/>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8" name="Rektangel 7"/>
          <p:cNvSpPr/>
          <p:nvPr userDrawn="1"/>
        </p:nvSpPr>
        <p:spPr>
          <a:xfrm>
            <a:off x="0" y="6325200"/>
            <a:ext cx="12192000" cy="53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sz="2400"/>
          </a:p>
        </p:txBody>
      </p:sp>
      <p:sp>
        <p:nvSpPr>
          <p:cNvPr id="9"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chemeClr val="bg1"/>
                </a:solidFill>
              </a:defRPr>
            </a:lvl1pPr>
          </a:lstStyle>
          <a:p>
            <a:fld id="{B40E3D9A-D251-4D0C-9831-5EDB9F3B4C16}" type="datetime1">
              <a:rPr lang="nb-NO" smtClean="0"/>
              <a:t>13.03.2023</a:t>
            </a:fld>
            <a:endParaRPr lang="nb-NO" dirty="0"/>
          </a:p>
        </p:txBody>
      </p:sp>
      <p:sp>
        <p:nvSpPr>
          <p:cNvPr id="10"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chemeClr val="bg1"/>
                </a:solidFill>
              </a:defRPr>
            </a:lvl1pPr>
          </a:lstStyle>
          <a:p>
            <a:r>
              <a:rPr lang="nb-NO"/>
              <a:t>Lederseminar for overgrepsmottak</a:t>
            </a:r>
            <a:endParaRPr lang="nb-NO" dirty="0"/>
          </a:p>
        </p:txBody>
      </p:sp>
      <p:sp>
        <p:nvSpPr>
          <p:cNvPr id="16"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355202" y="6526800"/>
            <a:ext cx="1435612" cy="194400"/>
          </a:xfrm>
          <a:prstGeom prst="rect">
            <a:avLst/>
          </a:prstGeom>
        </p:spPr>
      </p:pic>
      <p:sp>
        <p:nvSpPr>
          <p:cNvPr id="4" name="Text Placeholder 3"/>
          <p:cNvSpPr>
            <a:spLocks noGrp="1"/>
          </p:cNvSpPr>
          <p:nvPr>
            <p:ph type="body" sz="quarter" idx="12"/>
          </p:nvPr>
        </p:nvSpPr>
        <p:spPr>
          <a:xfrm>
            <a:off x="624000" y="1699200"/>
            <a:ext cx="5280000" cy="958851"/>
          </a:xfrm>
        </p:spPr>
        <p:txBody>
          <a:bodyPr anchor="b"/>
          <a:lstStyle>
            <a:lvl1pPr marL="0" indent="0">
              <a:buNone/>
              <a:defRPr b="1"/>
            </a:lvl1pPr>
          </a:lstStyle>
          <a:p>
            <a:pPr lvl="0"/>
            <a:r>
              <a:rPr lang="nb-NO"/>
              <a:t>Klikk for å redigere tekststiler i malen</a:t>
            </a:r>
          </a:p>
        </p:txBody>
      </p:sp>
      <p:sp>
        <p:nvSpPr>
          <p:cNvPr id="12" name="Text Placeholder 3"/>
          <p:cNvSpPr>
            <a:spLocks noGrp="1"/>
          </p:cNvSpPr>
          <p:nvPr>
            <p:ph type="body" sz="quarter" idx="13"/>
          </p:nvPr>
        </p:nvSpPr>
        <p:spPr>
          <a:xfrm>
            <a:off x="6299200" y="1699200"/>
            <a:ext cx="5280000" cy="958851"/>
          </a:xfrm>
        </p:spPr>
        <p:txBody>
          <a:bodyPr anchor="b"/>
          <a:lstStyle>
            <a:lvl1pPr marL="0" indent="0">
              <a:buNone/>
              <a:defRPr b="1"/>
            </a:lvl1pPr>
          </a:lstStyle>
          <a:p>
            <a:pPr lvl="0"/>
            <a:r>
              <a:rPr lang="nb-NO"/>
              <a:t>Klikk for å redigere tekststiler i malen</a:t>
            </a:r>
          </a:p>
        </p:txBody>
      </p:sp>
    </p:spTree>
    <p:extLst>
      <p:ext uri="{BB962C8B-B14F-4D97-AF65-F5344CB8AC3E}">
        <p14:creationId xmlns:p14="http://schemas.microsoft.com/office/powerpoint/2010/main" val="2959565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CB6A78D-ABD5-005E-8A44-B8C0C3FBA54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3ED346D2-D64F-95B4-6837-D27A3BE7B034}"/>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65EFC67B-7A06-87FC-F1AC-2E82A341BE08}"/>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4509BB34-3D60-46DF-132D-345F1C117FA0}"/>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6" name="Plassholder for bunntekst 5">
            <a:extLst>
              <a:ext uri="{FF2B5EF4-FFF2-40B4-BE49-F238E27FC236}">
                <a16:creationId xmlns:a16="http://schemas.microsoft.com/office/drawing/2014/main" id="{8AB7FBC2-27A1-336E-5EE5-EB4F7C5A7858}"/>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94F3A49C-62CA-CAF1-3276-4A0ECD8411B2}"/>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3725593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2EA073-4953-C85E-87EF-703D878D6CB6}"/>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28F04CB5-5B6F-1822-50D7-2C37091EF7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62F7B775-C934-BA6E-BE66-63D8CE4D5974}"/>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DA6D8F2B-C753-2BC9-C670-7735CA1C08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3F7BFF70-512C-716C-4E4E-7AA553259046}"/>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DA4BCD81-31F3-7B7E-DAD5-989223EC28D3}"/>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8" name="Plassholder for bunntekst 7">
            <a:extLst>
              <a:ext uri="{FF2B5EF4-FFF2-40B4-BE49-F238E27FC236}">
                <a16:creationId xmlns:a16="http://schemas.microsoft.com/office/drawing/2014/main" id="{D22DCCEA-6E8A-023B-6D7E-A28BB1EA9EA9}"/>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7049C85A-EBE9-8BFD-4297-07726B90E95C}"/>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3805623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4692A71-1B5E-E108-724B-5427F24E9865}"/>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0654DF24-5B5F-2FE5-A64F-3F64C56EA150}"/>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4" name="Plassholder for bunntekst 3">
            <a:extLst>
              <a:ext uri="{FF2B5EF4-FFF2-40B4-BE49-F238E27FC236}">
                <a16:creationId xmlns:a16="http://schemas.microsoft.com/office/drawing/2014/main" id="{05F0AB84-259C-369D-545E-D807AC41E607}"/>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E0A8ED7C-05C6-3E8B-D791-52815A1AA633}"/>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183579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02A2BFCB-878B-5823-3CB5-E461BEA2E982}"/>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3" name="Plassholder for bunntekst 2">
            <a:extLst>
              <a:ext uri="{FF2B5EF4-FFF2-40B4-BE49-F238E27FC236}">
                <a16:creationId xmlns:a16="http://schemas.microsoft.com/office/drawing/2014/main" id="{93080EA4-A032-20C7-EF4B-0AF2CEBC3203}"/>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AF9E2A91-B3CE-F63B-96CF-BDC54D07E460}"/>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399829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446D97F-633F-0DCE-1D0C-37C53734DA1E}"/>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DC1C2EE5-70B2-E687-4B3D-A579307CDC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D958E035-E6C6-5F95-E54A-F600551010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23ABF735-F15A-9107-7F4E-9BB4E0D6BCAE}"/>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6" name="Plassholder for bunntekst 5">
            <a:extLst>
              <a:ext uri="{FF2B5EF4-FFF2-40B4-BE49-F238E27FC236}">
                <a16:creationId xmlns:a16="http://schemas.microsoft.com/office/drawing/2014/main" id="{0CB2A17B-4F53-1DF9-96F2-E5C22373C84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38E59089-4540-6A4E-CD14-F4A889A160FF}"/>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2941661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F8283E4-593B-A4E7-EB10-8D18EB15839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EA92E1B0-2996-F1E3-2C4C-E1C0DA71C1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DFEED65B-63B2-D25E-8A4B-97B394BBB9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028CF83B-67DF-D8AA-0DA8-A6E2CE439098}"/>
              </a:ext>
            </a:extLst>
          </p:cNvPr>
          <p:cNvSpPr>
            <a:spLocks noGrp="1"/>
          </p:cNvSpPr>
          <p:nvPr>
            <p:ph type="dt" sz="half" idx="10"/>
          </p:nvPr>
        </p:nvSpPr>
        <p:spPr/>
        <p:txBody>
          <a:bodyPr/>
          <a:lstStyle/>
          <a:p>
            <a:fld id="{C4164A31-FEDE-47E6-B83D-E4E56F36A680}" type="datetimeFigureOut">
              <a:rPr lang="nb-NO" smtClean="0"/>
              <a:t>13.03.2023</a:t>
            </a:fld>
            <a:endParaRPr lang="nb-NO"/>
          </a:p>
        </p:txBody>
      </p:sp>
      <p:sp>
        <p:nvSpPr>
          <p:cNvPr id="6" name="Plassholder for bunntekst 5">
            <a:extLst>
              <a:ext uri="{FF2B5EF4-FFF2-40B4-BE49-F238E27FC236}">
                <a16:creationId xmlns:a16="http://schemas.microsoft.com/office/drawing/2014/main" id="{AA65FBAB-ADF5-B3E4-56EF-656B505DCB5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84F66242-E0DC-EF47-24DE-FE7C8B14EC35}"/>
              </a:ext>
            </a:extLst>
          </p:cNvPr>
          <p:cNvSpPr>
            <a:spLocks noGrp="1"/>
          </p:cNvSpPr>
          <p:nvPr>
            <p:ph type="sldNum" sz="quarter" idx="12"/>
          </p:nvPr>
        </p:nvSpPr>
        <p:spPr/>
        <p:txBody>
          <a:bodyPr/>
          <a:lstStyle/>
          <a:p>
            <a:fld id="{E01E7F9C-D67C-4620-BF85-B66CCB4899C4}" type="slidenum">
              <a:rPr lang="nb-NO" smtClean="0"/>
              <a:t>‹#›</a:t>
            </a:fld>
            <a:endParaRPr lang="nb-NO"/>
          </a:p>
        </p:txBody>
      </p:sp>
    </p:spTree>
    <p:extLst>
      <p:ext uri="{BB962C8B-B14F-4D97-AF65-F5344CB8AC3E}">
        <p14:creationId xmlns:p14="http://schemas.microsoft.com/office/powerpoint/2010/main" val="3064175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DDF10452-EBC0-06BD-69C8-B8E8560744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0465B22D-18A1-5F35-500A-ABDE0435BC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AE19A0F-CE2C-3901-14CE-F1147D8F83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164A31-FEDE-47E6-B83D-E4E56F36A680}" type="datetimeFigureOut">
              <a:rPr lang="nb-NO" smtClean="0"/>
              <a:t>13.03.2023</a:t>
            </a:fld>
            <a:endParaRPr lang="nb-NO"/>
          </a:p>
        </p:txBody>
      </p:sp>
      <p:sp>
        <p:nvSpPr>
          <p:cNvPr id="5" name="Plassholder for bunntekst 4">
            <a:extLst>
              <a:ext uri="{FF2B5EF4-FFF2-40B4-BE49-F238E27FC236}">
                <a16:creationId xmlns:a16="http://schemas.microsoft.com/office/drawing/2014/main" id="{2EDA9FF3-DDC8-2B1B-CA6D-EA783C73BC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A689B3A6-B2DA-B56B-9B29-A9C7C99AD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E7F9C-D67C-4620-BF85-B66CCB4899C4}" type="slidenum">
              <a:rPr lang="nb-NO" smtClean="0"/>
              <a:t>‹#›</a:t>
            </a:fld>
            <a:endParaRPr lang="nb-NO"/>
          </a:p>
        </p:txBody>
      </p:sp>
    </p:spTree>
    <p:extLst>
      <p:ext uri="{BB962C8B-B14F-4D97-AF65-F5344CB8AC3E}">
        <p14:creationId xmlns:p14="http://schemas.microsoft.com/office/powerpoint/2010/main" val="2590733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624000" y="699543"/>
            <a:ext cx="10944000" cy="792077"/>
          </a:xfrm>
          <a:prstGeom prst="rect">
            <a:avLst/>
          </a:prstGeom>
        </p:spPr>
        <p:txBody>
          <a:bodyPr vert="horz" lIns="90000" tIns="46800" rIns="90000" bIns="46800" rtlCol="0" anchor="b" anchorCtr="0">
            <a:spAutoFit/>
          </a:bodyPr>
          <a:lstStyle/>
          <a:p>
            <a:r>
              <a:rPr lang="nb-NO" dirty="0"/>
              <a:t>Klikk for å redigere tittelstil</a:t>
            </a:r>
          </a:p>
        </p:txBody>
      </p:sp>
      <p:sp>
        <p:nvSpPr>
          <p:cNvPr id="3" name="Plassholder for tekst 2"/>
          <p:cNvSpPr>
            <a:spLocks noGrp="1"/>
          </p:cNvSpPr>
          <p:nvPr>
            <p:ph type="body" idx="1"/>
          </p:nvPr>
        </p:nvSpPr>
        <p:spPr>
          <a:xfrm>
            <a:off x="624000" y="1699200"/>
            <a:ext cx="10944000" cy="4525963"/>
          </a:xfrm>
          <a:prstGeom prst="rect">
            <a:avLst/>
          </a:prstGeom>
        </p:spPr>
        <p:txBody>
          <a:bodyPr vert="horz" lIns="90000" tIns="46800" rIns="90000" bIns="4680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3"/>
          <p:cNvSpPr>
            <a:spLocks noGrp="1"/>
          </p:cNvSpPr>
          <p:nvPr>
            <p:ph type="dt" sz="half" idx="2"/>
          </p:nvPr>
        </p:nvSpPr>
        <p:spPr>
          <a:xfrm>
            <a:off x="8976320" y="6657338"/>
            <a:ext cx="1440160" cy="144015"/>
          </a:xfrm>
          <a:prstGeom prst="rect">
            <a:avLst/>
          </a:prstGeom>
        </p:spPr>
        <p:txBody>
          <a:bodyPr anchor="ctr" anchorCtr="0"/>
          <a:lstStyle>
            <a:lvl1pPr>
              <a:defRPr sz="1067">
                <a:solidFill>
                  <a:srgbClr val="003244"/>
                </a:solidFill>
              </a:defRPr>
            </a:lvl1pPr>
          </a:lstStyle>
          <a:p>
            <a:fld id="{25FFE1A2-FED3-4651-8475-86D267353221}" type="datetime1">
              <a:rPr lang="nb-NO" smtClean="0"/>
              <a:t>13.03.2023</a:t>
            </a:fld>
            <a:endParaRPr lang="nb-NO" dirty="0"/>
          </a:p>
        </p:txBody>
      </p:sp>
      <p:sp>
        <p:nvSpPr>
          <p:cNvPr id="8" name="Plassholder for bunntekst 4"/>
          <p:cNvSpPr>
            <a:spLocks noGrp="1"/>
          </p:cNvSpPr>
          <p:nvPr>
            <p:ph type="ftr" sz="quarter" idx="3"/>
          </p:nvPr>
        </p:nvSpPr>
        <p:spPr>
          <a:xfrm>
            <a:off x="8976320" y="6369306"/>
            <a:ext cx="2880320" cy="216023"/>
          </a:xfrm>
          <a:prstGeom prst="rect">
            <a:avLst/>
          </a:prstGeom>
        </p:spPr>
        <p:txBody>
          <a:bodyPr anchor="ctr" anchorCtr="0"/>
          <a:lstStyle>
            <a:lvl1pPr algn="l">
              <a:defRPr sz="1333" b="1">
                <a:solidFill>
                  <a:srgbClr val="039BAF"/>
                </a:solidFill>
              </a:defRPr>
            </a:lvl1pPr>
          </a:lstStyle>
          <a:p>
            <a:r>
              <a:rPr lang="nb-NO"/>
              <a:t>Lederseminar for overgrepsmottak</a:t>
            </a:r>
            <a:endParaRPr lang="nb-NO" dirty="0"/>
          </a:p>
        </p:txBody>
      </p:sp>
      <p:sp>
        <p:nvSpPr>
          <p:cNvPr id="9" name="Plassholder for lysbildenummer 5"/>
          <p:cNvSpPr>
            <a:spLocks noGrp="1"/>
          </p:cNvSpPr>
          <p:nvPr>
            <p:ph type="sldNum" sz="quarter" idx="4"/>
          </p:nvPr>
        </p:nvSpPr>
        <p:spPr>
          <a:xfrm>
            <a:off x="10512491" y="6657338"/>
            <a:ext cx="864096" cy="144015"/>
          </a:xfrm>
          <a:prstGeom prst="rect">
            <a:avLst/>
          </a:prstGeom>
        </p:spPr>
        <p:txBody>
          <a:bodyPr anchor="ctr" anchorCtr="0"/>
          <a:lstStyle>
            <a:lvl1pPr>
              <a:defRPr sz="1067">
                <a:solidFill>
                  <a:srgbClr val="003244"/>
                </a:solidFill>
              </a:defRPr>
            </a:lvl1pPr>
          </a:lstStyle>
          <a:p>
            <a:fld id="{CDA22134-EA94-4B2E-9154-EB8F13265450}" type="slidenum">
              <a:rPr lang="nb-NO" smtClean="0"/>
              <a:pPr/>
              <a:t>‹#›</a:t>
            </a:fld>
            <a:endParaRPr lang="nb-NO" dirty="0"/>
          </a:p>
        </p:txBody>
      </p:sp>
      <p:pic>
        <p:nvPicPr>
          <p:cNvPr id="10" name="Bilde 9"/>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354985" y="6525345"/>
            <a:ext cx="1435612" cy="195659"/>
          </a:xfrm>
          <a:prstGeom prst="rect">
            <a:avLst/>
          </a:prstGeom>
        </p:spPr>
      </p:pic>
      <p:cxnSp>
        <p:nvCxnSpPr>
          <p:cNvPr id="13" name="Rett linje 12"/>
          <p:cNvCxnSpPr/>
          <p:nvPr/>
        </p:nvCxnSpPr>
        <p:spPr>
          <a:xfrm>
            <a:off x="0" y="6323835"/>
            <a:ext cx="12192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80251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hdr="0"/>
  <p:txStyles>
    <p:titleStyle>
      <a:lvl1pPr algn="l" defTabSz="1219170" rtl="0" eaLnBrk="1" latinLnBrk="0" hangingPunct="1">
        <a:spcBef>
          <a:spcPct val="0"/>
        </a:spcBef>
        <a:buNone/>
        <a:defRPr sz="4533" kern="1200">
          <a:solidFill>
            <a:srgbClr val="003244"/>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3067" kern="1200">
          <a:solidFill>
            <a:srgbClr val="003244"/>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067" kern="1200">
          <a:solidFill>
            <a:srgbClr val="003244"/>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067" kern="1200">
          <a:solidFill>
            <a:srgbClr val="003244"/>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3067" kern="1200">
          <a:solidFill>
            <a:srgbClr val="003244"/>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3067" kern="1200">
          <a:solidFill>
            <a:srgbClr val="003244"/>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nb-N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hyperlink" Target="https://www.helsedirektoratet.no/tema/taushetsplikt-og-opplysningsplikt" TargetMode="External"/><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70209CF-1EB8-45C9-A52A-46CD1DEB0100}"/>
              </a:ext>
            </a:extLst>
          </p:cNvPr>
          <p:cNvSpPr>
            <a:spLocks noGrp="1"/>
          </p:cNvSpPr>
          <p:nvPr>
            <p:ph type="ctrTitle"/>
          </p:nvPr>
        </p:nvSpPr>
        <p:spPr>
          <a:xfrm>
            <a:off x="761258" y="1740287"/>
            <a:ext cx="5334744" cy="1592697"/>
          </a:xfrm>
        </p:spPr>
        <p:txBody>
          <a:bodyPr>
            <a:normAutofit fontScale="90000"/>
          </a:bodyPr>
          <a:lstStyle/>
          <a:p>
            <a:r>
              <a:rPr lang="nb-NO" dirty="0"/>
              <a:t>Taushetsplikt etter helsepersonelloven</a:t>
            </a:r>
          </a:p>
        </p:txBody>
      </p:sp>
      <p:sp>
        <p:nvSpPr>
          <p:cNvPr id="3" name="Undertittel 2">
            <a:extLst>
              <a:ext uri="{FF2B5EF4-FFF2-40B4-BE49-F238E27FC236}">
                <a16:creationId xmlns:a16="http://schemas.microsoft.com/office/drawing/2014/main" id="{D113E26A-31CE-4F69-8B81-9090F7684CC5}"/>
              </a:ext>
            </a:extLst>
          </p:cNvPr>
          <p:cNvSpPr>
            <a:spLocks noGrp="1"/>
          </p:cNvSpPr>
          <p:nvPr>
            <p:ph type="subTitle" idx="1"/>
          </p:nvPr>
        </p:nvSpPr>
        <p:spPr/>
        <p:txBody>
          <a:bodyPr>
            <a:noAutofit/>
          </a:bodyPr>
          <a:lstStyle/>
          <a:p>
            <a:r>
              <a:rPr lang="nb-NO" sz="2400" dirty="0"/>
              <a:t>Hovedregel og unntak – Helsepersonell i møte med vold og utnyttelse</a:t>
            </a:r>
          </a:p>
          <a:p>
            <a:endParaRPr lang="nb-NO" sz="2400" dirty="0"/>
          </a:p>
        </p:txBody>
      </p:sp>
      <p:sp>
        <p:nvSpPr>
          <p:cNvPr id="4" name="Plassholder for tekst 3">
            <a:extLst>
              <a:ext uri="{FF2B5EF4-FFF2-40B4-BE49-F238E27FC236}">
                <a16:creationId xmlns:a16="http://schemas.microsoft.com/office/drawing/2014/main" id="{A087E867-F009-417E-87A7-398A3B9CCFD7}"/>
              </a:ext>
            </a:extLst>
          </p:cNvPr>
          <p:cNvSpPr>
            <a:spLocks noGrp="1"/>
          </p:cNvSpPr>
          <p:nvPr>
            <p:ph type="body" sz="quarter" idx="10"/>
          </p:nvPr>
        </p:nvSpPr>
        <p:spPr/>
        <p:txBody>
          <a:bodyPr>
            <a:noAutofit/>
          </a:bodyPr>
          <a:lstStyle/>
          <a:p>
            <a:r>
              <a:rPr lang="nb-NO" sz="2000" dirty="0"/>
              <a:t>Ingvild Aubert, seniorrådgiver Helsedirektoratet</a:t>
            </a:r>
          </a:p>
        </p:txBody>
      </p:sp>
    </p:spTree>
    <p:extLst>
      <p:ext uri="{BB962C8B-B14F-4D97-AF65-F5344CB8AC3E}">
        <p14:creationId xmlns:p14="http://schemas.microsoft.com/office/powerpoint/2010/main" val="474145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584688"/>
            <a:ext cx="10944000" cy="792077"/>
          </a:xfrm>
        </p:spPr>
        <p:txBody>
          <a:bodyPr/>
          <a:lstStyle/>
          <a:p>
            <a:r>
              <a:rPr lang="nb-NO" dirty="0">
                <a:solidFill>
                  <a:srgbClr val="009999"/>
                </a:solidFill>
                <a:cs typeface="Calibri" panose="020F0502020204030204" pitchFamily="34" charset="0"/>
              </a:rPr>
              <a:t>Husk å informere og dokumentere</a:t>
            </a:r>
            <a:endParaRPr lang="nb-NO" dirty="0"/>
          </a:p>
        </p:txBody>
      </p:sp>
      <p:sp>
        <p:nvSpPr>
          <p:cNvPr id="3" name="Plassholder for innhold 2"/>
          <p:cNvSpPr>
            <a:spLocks noGrp="1"/>
          </p:cNvSpPr>
          <p:nvPr>
            <p:ph idx="1"/>
          </p:nvPr>
        </p:nvSpPr>
        <p:spPr>
          <a:xfrm>
            <a:off x="610341" y="1604798"/>
            <a:ext cx="10944000" cy="4512501"/>
          </a:xfrm>
        </p:spPr>
        <p:txBody>
          <a:bodyPr>
            <a:normAutofit/>
          </a:bodyPr>
          <a:lstStyle/>
          <a:p>
            <a:r>
              <a:rPr lang="nb-NO" sz="3200" dirty="0">
                <a:latin typeface="Calibri" panose="020F0502020204030204" pitchFamily="34" charset="0"/>
                <a:cs typeface="Calibri" panose="020F0502020204030204" pitchFamily="34" charset="0"/>
              </a:rPr>
              <a:t>Pasient- og brukerrettighetsloven § 3-6 tredje ledd</a:t>
            </a:r>
          </a:p>
          <a:p>
            <a:pPr marL="0" indent="0">
              <a:buNone/>
            </a:pPr>
            <a:r>
              <a:rPr lang="nb-NO" sz="2800" dirty="0">
                <a:latin typeface="Calibri" panose="020F0502020204030204" pitchFamily="34" charset="0"/>
                <a:cs typeface="Calibri" panose="020F0502020204030204" pitchFamily="34" charset="0"/>
              </a:rPr>
              <a:t>Så langt forholdene tilsier det skal informasjon gis til den opplysningene gjelder </a:t>
            </a:r>
          </a:p>
          <a:p>
            <a:endParaRPr lang="nb-NO" sz="2800" dirty="0">
              <a:latin typeface="Calibri" panose="020F0502020204030204" pitchFamily="34" charset="0"/>
              <a:cs typeface="Calibri" panose="020F0502020204030204" pitchFamily="34" charset="0"/>
            </a:endParaRPr>
          </a:p>
          <a:p>
            <a:r>
              <a:rPr lang="nb-NO" sz="3200" dirty="0">
                <a:latin typeface="Calibri" panose="020F0502020204030204" pitchFamily="34" charset="0"/>
                <a:cs typeface="Calibri" panose="020F0502020204030204" pitchFamily="34" charset="0"/>
              </a:rPr>
              <a:t>Helsepersonelloven § 40 /pasientjournalforskriften § 7 b)</a:t>
            </a:r>
          </a:p>
          <a:p>
            <a:pPr marL="0" indent="0">
              <a:buNone/>
            </a:pPr>
            <a:r>
              <a:rPr lang="nb-NO" sz="2800" dirty="0">
                <a:latin typeface="Calibri" panose="020F0502020204030204" pitchFamily="34" charset="0"/>
                <a:cs typeface="Calibri" panose="020F0502020204030204" pitchFamily="34" charset="0"/>
              </a:rPr>
              <a:t>Journalføre de opplysninger som er nødvendige for å oppfylle meldeplikt eller opplysningsplikt – de observasjoner og vurderinger som er gjort.</a:t>
            </a:r>
            <a:endParaRPr lang="nb-NO" sz="2800" dirty="0"/>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10</a:t>
            </a:fld>
            <a:endParaRPr lang="nb-NO" dirty="0">
              <a:latin typeface="Calibri"/>
            </a:endParaRPr>
          </a:p>
        </p:txBody>
      </p:sp>
    </p:spTree>
    <p:extLst>
      <p:ext uri="{BB962C8B-B14F-4D97-AF65-F5344CB8AC3E}">
        <p14:creationId xmlns:p14="http://schemas.microsoft.com/office/powerpoint/2010/main" val="3384959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656470"/>
            <a:ext cx="10944000" cy="648512"/>
          </a:xfrm>
        </p:spPr>
        <p:txBody>
          <a:bodyPr/>
          <a:lstStyle/>
          <a:p>
            <a:r>
              <a:rPr kumimoji="0" lang="nb-NO" sz="3499" b="1" i="0" u="none" strike="noStrike" kern="1200" cap="none" spc="0" normalizeH="0" baseline="0" noProof="0" dirty="0">
                <a:ln>
                  <a:noFill/>
                </a:ln>
                <a:solidFill>
                  <a:srgbClr val="009999"/>
                </a:solidFill>
                <a:effectLst/>
                <a:uLnTx/>
                <a:uFillTx/>
                <a:ea typeface="+mj-ea"/>
                <a:cs typeface="+mj-cs"/>
              </a:rPr>
              <a:t>Oppsummering</a:t>
            </a:r>
            <a:endParaRPr lang="nb-NO" sz="3600" dirty="0"/>
          </a:p>
        </p:txBody>
      </p:sp>
      <p:sp>
        <p:nvSpPr>
          <p:cNvPr id="3" name="Plassholder for innhold 2"/>
          <p:cNvSpPr>
            <a:spLocks noGrp="1"/>
          </p:cNvSpPr>
          <p:nvPr>
            <p:ph idx="1"/>
          </p:nvPr>
        </p:nvSpPr>
        <p:spPr>
          <a:xfrm>
            <a:off x="610341" y="1604798"/>
            <a:ext cx="10944000" cy="4512501"/>
          </a:xfrm>
        </p:spPr>
        <p:txBody>
          <a:bodyPr>
            <a:normAutofit/>
          </a:bodyPr>
          <a:lstStyle/>
          <a:p>
            <a:pPr marL="0" indent="0">
              <a:buNone/>
            </a:pPr>
            <a:endParaRPr lang="nb-NO" sz="2400" dirty="0"/>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rPr>
              <a:t>Vær oppmerksom på informasjon som kan utløse handlingsplikt</a:t>
            </a:r>
          </a:p>
          <a:p>
            <a:pPr marL="0" marR="0" lvl="0" indent="0" algn="l" defTabSz="914263" rtl="0" eaLnBrk="1" fontAlgn="auto" latinLnBrk="0" hangingPunct="1">
              <a:lnSpc>
                <a:spcPct val="100000"/>
              </a:lnSpc>
              <a:spcBef>
                <a:spcPts val="0"/>
              </a:spcBef>
              <a:spcAft>
                <a:spcPts val="0"/>
              </a:spcAft>
              <a:buClrTx/>
              <a:buSzTx/>
              <a:buNone/>
              <a:tabLst/>
              <a:defRPr/>
            </a:pPr>
            <a:endPar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2400" dirty="0">
                <a:solidFill>
                  <a:srgbClr val="202020"/>
                </a:solidFill>
                <a:latin typeface="Arial" panose="020B0604020202020204"/>
              </a:rPr>
              <a:t>Se Helsedirektoratets temaside for taushetsplikt og opplysningsplikt: </a:t>
            </a:r>
            <a:r>
              <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hlinkClick r:id="rId3"/>
              </a:rPr>
              <a:t>https://www.helsedirektoratet.no/tema/taushetsplikt-og-opplysningsplikt</a:t>
            </a:r>
            <a:endPar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endParaRPr>
          </a:p>
          <a:p>
            <a:pPr marL="0" marR="0" lvl="0" indent="0" algn="l" defTabSz="914263" rtl="0" eaLnBrk="1" fontAlgn="auto" latinLnBrk="0" hangingPunct="1">
              <a:lnSpc>
                <a:spcPct val="100000"/>
              </a:lnSpc>
              <a:spcBef>
                <a:spcPts val="0"/>
              </a:spcBef>
              <a:spcAft>
                <a:spcPts val="0"/>
              </a:spcAft>
              <a:buClrTx/>
              <a:buSzTx/>
              <a:buNone/>
              <a:tabLst/>
              <a:defRPr/>
            </a:pPr>
            <a:endPar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rPr>
              <a:t>Søk råd/bistand for å vurdere informasjonen du har opp mot dine plikter som helsepersonell – ivareta taushetsplikt - drøfte anonymt!</a:t>
            </a: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b-NO" sz="2400" dirty="0">
              <a:solidFill>
                <a:srgbClr val="202020"/>
              </a:solidFill>
              <a:latin typeface="Arial" panose="020B0604020202020204"/>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400" b="0" i="0" u="none" strike="noStrike" kern="1200" cap="none" spc="0" normalizeH="0" baseline="0" noProof="0" dirty="0">
                <a:ln>
                  <a:noFill/>
                </a:ln>
                <a:solidFill>
                  <a:srgbClr val="202020"/>
                </a:solidFill>
                <a:effectLst/>
                <a:uLnTx/>
                <a:uFillTx/>
                <a:latin typeface="Arial" panose="020B0604020202020204"/>
                <a:ea typeface="+mn-ea"/>
                <a:cs typeface="+mn-cs"/>
              </a:rPr>
              <a:t>Erfaren kollega/leder, statsforvalter</a:t>
            </a:r>
            <a:r>
              <a:rPr lang="nb-NO" sz="2400" dirty="0">
                <a:solidFill>
                  <a:srgbClr val="202020"/>
                </a:solidFill>
                <a:latin typeface="Arial" panose="020B0604020202020204"/>
              </a:rPr>
              <a:t>, barneverntjenesten, profesjonsforening, evt. politi ved spørsmål om straffelovens avvergingsplikt</a:t>
            </a:r>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11</a:t>
            </a:fld>
            <a:endParaRPr lang="nb-NO" dirty="0">
              <a:latin typeface="Calibri"/>
            </a:endParaRPr>
          </a:p>
        </p:txBody>
      </p:sp>
    </p:spTree>
    <p:extLst>
      <p:ext uri="{BB962C8B-B14F-4D97-AF65-F5344CB8AC3E}">
        <p14:creationId xmlns:p14="http://schemas.microsoft.com/office/powerpoint/2010/main" val="293153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656470"/>
            <a:ext cx="10944000" cy="648512"/>
          </a:xfrm>
        </p:spPr>
        <p:txBody>
          <a:bodyPr/>
          <a:lstStyle/>
          <a:p>
            <a:r>
              <a:rPr kumimoji="0" lang="nb-NO" sz="3499" b="1" i="0" u="none" strike="noStrike" kern="1200" cap="none" spc="0" normalizeH="0" baseline="0" noProof="0" dirty="0">
                <a:ln>
                  <a:noFill/>
                </a:ln>
                <a:solidFill>
                  <a:srgbClr val="009999"/>
                </a:solidFill>
                <a:effectLst/>
                <a:uLnTx/>
                <a:uFillTx/>
                <a:ea typeface="+mj-ea"/>
                <a:cs typeface="Calibri" panose="020F0502020204030204" pitchFamily="34" charset="0"/>
              </a:rPr>
              <a:t>§ 21.</a:t>
            </a:r>
            <a:r>
              <a:rPr kumimoji="0" lang="nb-NO" sz="3499" b="1" i="1" u="none" strike="noStrike" kern="1200" cap="none" spc="0" normalizeH="0" baseline="0" noProof="0" dirty="0">
                <a:ln>
                  <a:noFill/>
                </a:ln>
                <a:solidFill>
                  <a:srgbClr val="009999"/>
                </a:solidFill>
                <a:effectLst/>
                <a:uLnTx/>
                <a:uFillTx/>
                <a:ea typeface="+mj-ea"/>
                <a:cs typeface="Calibri" panose="020F0502020204030204" pitchFamily="34" charset="0"/>
              </a:rPr>
              <a:t>Hovedregel om taushetsplikt</a:t>
            </a:r>
            <a:endParaRPr lang="nb-NO" sz="3600" dirty="0"/>
          </a:p>
        </p:txBody>
      </p:sp>
      <p:sp>
        <p:nvSpPr>
          <p:cNvPr id="3" name="Plassholder for innhold 2"/>
          <p:cNvSpPr>
            <a:spLocks noGrp="1"/>
          </p:cNvSpPr>
          <p:nvPr>
            <p:ph idx="1"/>
          </p:nvPr>
        </p:nvSpPr>
        <p:spPr>
          <a:xfrm>
            <a:off x="610341" y="1604798"/>
            <a:ext cx="10944000" cy="4512501"/>
          </a:xfrm>
        </p:spPr>
        <p:txBody>
          <a:bodyPr>
            <a:normAutofit/>
          </a:bodyPr>
          <a:lstStyle/>
          <a:p>
            <a:endParaRPr lang="nb-NO" sz="2800" dirty="0"/>
          </a:p>
          <a:p>
            <a:pPr marL="0" indent="0">
              <a:buNone/>
            </a:pPr>
            <a:r>
              <a:rPr lang="nb-NO" b="0" i="0" dirty="0">
                <a:solidFill>
                  <a:srgbClr val="333333"/>
                </a:solidFill>
                <a:effectLst/>
                <a:latin typeface="Calibri" panose="020F0502020204030204" pitchFamily="34" charset="0"/>
                <a:cs typeface="Calibri" panose="020F0502020204030204" pitchFamily="34" charset="0"/>
              </a:rPr>
              <a:t>Helsepersonell skal hindre at andre får adgang eller kjennskap til opplysninger om folks legems- eller sykdomsforhold eller andre personlige forhold som de får vite om i egenskap av å være helsepersonell.</a:t>
            </a:r>
          </a:p>
          <a:p>
            <a:pPr marL="0" indent="0">
              <a:buNone/>
            </a:pPr>
            <a:endParaRPr lang="nb-NO" dirty="0"/>
          </a:p>
          <a:p>
            <a:endParaRPr lang="nb-NO" dirty="0"/>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2</a:t>
            </a:fld>
            <a:endParaRPr lang="nb-NO" dirty="0">
              <a:latin typeface="Calibri"/>
            </a:endParaRPr>
          </a:p>
        </p:txBody>
      </p:sp>
    </p:spTree>
    <p:extLst>
      <p:ext uri="{BB962C8B-B14F-4D97-AF65-F5344CB8AC3E}">
        <p14:creationId xmlns:p14="http://schemas.microsoft.com/office/powerpoint/2010/main" val="3613374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b="1" dirty="0">
                <a:solidFill>
                  <a:srgbClr val="0093A7"/>
                </a:solidFill>
              </a:rPr>
              <a:t>Hvorfor er taushetsplikten så viktig?</a:t>
            </a:r>
          </a:p>
        </p:txBody>
      </p:sp>
      <p:sp>
        <p:nvSpPr>
          <p:cNvPr id="3" name="Plassholder for innhold 2">
            <a:extLst>
              <a:ext uri="{C183D7F6-B498-43B3-948B-1728B52AA6E4}">
                <adec:decorative xmlns:adec="http://schemas.microsoft.com/office/drawing/2017/decorative" val="0"/>
              </a:ext>
            </a:extLst>
          </p:cNvPr>
          <p:cNvSpPr>
            <a:spLocks noGrp="1"/>
          </p:cNvSpPr>
          <p:nvPr>
            <p:ph idx="1"/>
          </p:nvPr>
        </p:nvSpPr>
        <p:spPr>
          <a:xfrm>
            <a:off x="624000" y="2276873"/>
            <a:ext cx="10944000" cy="2304256"/>
          </a:xfrm>
        </p:spPr>
        <p:txBody>
          <a:bodyPr>
            <a:normAutofit/>
          </a:bodyPr>
          <a:lstStyle/>
          <a:p>
            <a:r>
              <a:rPr lang="nb-NO" sz="3733" dirty="0"/>
              <a:t>Verne om </a:t>
            </a:r>
            <a:r>
              <a:rPr lang="nb-NO" sz="3733" dirty="0">
                <a:solidFill>
                  <a:srgbClr val="0093A7"/>
                </a:solidFill>
              </a:rPr>
              <a:t>pasientenes integritet</a:t>
            </a:r>
          </a:p>
          <a:p>
            <a:r>
              <a:rPr lang="nb-NO" sz="3733" dirty="0">
                <a:solidFill>
                  <a:srgbClr val="0093A7"/>
                </a:solidFill>
              </a:rPr>
              <a:t>Sikre tillit </a:t>
            </a:r>
            <a:r>
              <a:rPr lang="nb-NO" sz="3733" dirty="0"/>
              <a:t>mellom befolkningen og helsepersonell</a:t>
            </a:r>
          </a:p>
          <a:p>
            <a:r>
              <a:rPr lang="nb-NO" sz="3733" dirty="0">
                <a:solidFill>
                  <a:srgbClr val="0093A7"/>
                </a:solidFill>
              </a:rPr>
              <a:t>Sikre kvalitet </a:t>
            </a:r>
            <a:r>
              <a:rPr lang="nb-NO" sz="3733" dirty="0"/>
              <a:t>i helse- og omsorgstjenesten</a:t>
            </a:r>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a:xfrm>
            <a:off x="8976320" y="6668489"/>
            <a:ext cx="1440160" cy="144015"/>
          </a:xfrm>
        </p:spPr>
        <p:txBody>
          <a:bodyPr/>
          <a:lstStyle/>
          <a:p>
            <a:pPr defTabSz="1219170"/>
            <a:fld id="{D51DAE27-B841-44E7-B04A-CA3C18FC436E}" type="datetime1">
              <a:rPr lang="nb-NO">
                <a:latin typeface="Calibri"/>
              </a:rPr>
              <a:pPr defTabSz="1219170"/>
              <a:t>13.03.2023</a:t>
            </a:fld>
            <a:endParaRPr lang="nb-NO" dirty="0">
              <a:latin typeface="Calibri"/>
            </a:endParaRPr>
          </a:p>
        </p:txBody>
      </p:sp>
      <p:sp>
        <p:nvSpPr>
          <p:cNvPr id="5" name="Plassholder for lysbildenummer 4"/>
          <p:cNvSpPr>
            <a:spLocks noGrp="1"/>
          </p:cNvSpPr>
          <p:nvPr>
            <p:ph type="sldNum" sz="quarter" idx="4"/>
          </p:nvPr>
        </p:nvSpPr>
        <p:spPr/>
        <p:txBody>
          <a:bodyPr/>
          <a:lstStyle/>
          <a:p>
            <a:pPr defTabSz="1219170"/>
            <a:fld id="{CDA22134-EA94-4B2E-9154-EB8F13265450}" type="slidenum">
              <a:rPr lang="nb-NO">
                <a:latin typeface="Calibri"/>
              </a:rPr>
              <a:pPr defTabSz="1219170"/>
              <a:t>3</a:t>
            </a:fld>
            <a:endParaRPr lang="nb-NO" dirty="0">
              <a:latin typeface="Calibri"/>
            </a:endParaRPr>
          </a:p>
        </p:txBody>
      </p:sp>
    </p:spTree>
    <p:extLst>
      <p:ext uri="{BB962C8B-B14F-4D97-AF65-F5344CB8AC3E}">
        <p14:creationId xmlns:p14="http://schemas.microsoft.com/office/powerpoint/2010/main" val="1436041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32587" y="484238"/>
            <a:ext cx="10944000" cy="792077"/>
          </a:xfrm>
        </p:spPr>
        <p:txBody>
          <a:bodyPr/>
          <a:lstStyle/>
          <a:p>
            <a:r>
              <a:rPr lang="nb-NO" b="1" dirty="0">
                <a:solidFill>
                  <a:srgbClr val="0093A7"/>
                </a:solidFill>
              </a:rPr>
              <a:t>Når unntak?</a:t>
            </a:r>
          </a:p>
        </p:txBody>
      </p:sp>
      <p:sp>
        <p:nvSpPr>
          <p:cNvPr id="3" name="Plassholder for innhold 2"/>
          <p:cNvSpPr>
            <a:spLocks noGrp="1"/>
          </p:cNvSpPr>
          <p:nvPr>
            <p:ph idx="1"/>
          </p:nvPr>
        </p:nvSpPr>
        <p:spPr>
          <a:xfrm>
            <a:off x="239351" y="2180862"/>
            <a:ext cx="7200800" cy="3480783"/>
          </a:xfrm>
        </p:spPr>
        <p:txBody>
          <a:bodyPr>
            <a:normAutofit/>
          </a:bodyPr>
          <a:lstStyle/>
          <a:p>
            <a:pPr marL="0" indent="0">
              <a:buNone/>
            </a:pPr>
            <a:r>
              <a:rPr lang="nb-NO" sz="3733" b="1" dirty="0"/>
              <a:t>Når hensynene som tilsier   utlevering av opplysninger er viktigere enn hensynene taushetsplikten skal sikre</a:t>
            </a:r>
          </a:p>
        </p:txBody>
      </p:sp>
      <p:pic>
        <p:nvPicPr>
          <p:cNvPr id="1026" name="Picture 2" descr="Bilde som inneholder en vek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5711957" y="260649"/>
            <a:ext cx="5856651" cy="5977060"/>
          </a:xfrm>
          <a:prstGeom prst="rect">
            <a:avLst/>
          </a:prstGeom>
          <a:noFill/>
          <a:extLst>
            <a:ext uri="{909E8E84-426E-40DD-AFC4-6F175D3DCCD1}">
              <a14:hiddenFill xmlns:a14="http://schemas.microsoft.com/office/drawing/2010/main">
                <a:solidFill>
                  <a:srgbClr val="FFFFFF"/>
                </a:solidFill>
              </a14:hiddenFill>
            </a:ext>
          </a:extLst>
        </p:spPr>
      </p:pic>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6F3C8A4-15AB-4AA1-973A-DD07A2BED09D}" type="datetime1">
              <a:rPr lang="nb-NO">
                <a:latin typeface="Calibri"/>
              </a:rPr>
              <a:pPr defTabSz="1219170"/>
              <a:t>13.03.2023</a:t>
            </a:fld>
            <a:endParaRPr lang="nb-NO" dirty="0">
              <a:latin typeface="Calibri"/>
            </a:endParaRPr>
          </a:p>
        </p:txBody>
      </p:sp>
      <p:sp>
        <p:nvSpPr>
          <p:cNvPr id="5" name="Plassholder for lysbildenummer 4"/>
          <p:cNvSpPr>
            <a:spLocks noGrp="1"/>
          </p:cNvSpPr>
          <p:nvPr>
            <p:ph type="sldNum" sz="quarter" idx="4"/>
          </p:nvPr>
        </p:nvSpPr>
        <p:spPr/>
        <p:txBody>
          <a:bodyPr/>
          <a:lstStyle/>
          <a:p>
            <a:pPr defTabSz="1219170"/>
            <a:fld id="{CDA22134-EA94-4B2E-9154-EB8F13265450}" type="slidenum">
              <a:rPr lang="nb-NO">
                <a:latin typeface="Calibri"/>
              </a:rPr>
              <a:pPr defTabSz="1219170"/>
              <a:t>4</a:t>
            </a:fld>
            <a:endParaRPr lang="nb-NO" dirty="0">
              <a:latin typeface="Calibri"/>
            </a:endParaRPr>
          </a:p>
        </p:txBody>
      </p:sp>
    </p:spTree>
    <p:extLst>
      <p:ext uri="{BB962C8B-B14F-4D97-AF65-F5344CB8AC3E}">
        <p14:creationId xmlns:p14="http://schemas.microsoft.com/office/powerpoint/2010/main" val="1698511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43340" y="866732"/>
            <a:ext cx="12365881" cy="668967"/>
          </a:xfrm>
        </p:spPr>
        <p:txBody>
          <a:bodyPr/>
          <a:lstStyle/>
          <a:p>
            <a:r>
              <a:rPr lang="nb-NO" sz="3733" b="1" dirty="0">
                <a:solidFill>
                  <a:srgbClr val="0093A7"/>
                </a:solidFill>
              </a:rPr>
              <a:t>Unntak som kan gi plikt eller rett til å utlevere opplysninger</a:t>
            </a:r>
          </a:p>
        </p:txBody>
      </p:sp>
      <p:sp>
        <p:nvSpPr>
          <p:cNvPr id="3" name="Plassholder for innhold 2"/>
          <p:cNvSpPr>
            <a:spLocks noGrp="1"/>
          </p:cNvSpPr>
          <p:nvPr>
            <p:ph idx="1"/>
          </p:nvPr>
        </p:nvSpPr>
        <p:spPr>
          <a:xfrm>
            <a:off x="489527" y="1760792"/>
            <a:ext cx="10991274" cy="4824536"/>
          </a:xfrm>
        </p:spPr>
        <p:txBody>
          <a:bodyPr>
            <a:normAutofit/>
          </a:bodyPr>
          <a:lstStyle/>
          <a:p>
            <a:pPr marL="457189" lvl="1" indent="-457189">
              <a:buFont typeface="Arial" pitchFamily="34" charset="0"/>
              <a:buChar char="•"/>
            </a:pPr>
            <a:endParaRPr lang="nb-NO" sz="2667" b="1" dirty="0">
              <a:solidFill>
                <a:schemeClr val="tx1"/>
              </a:solidFill>
            </a:endParaRPr>
          </a:p>
          <a:p>
            <a:pPr marL="457189" lvl="1" indent="-457189">
              <a:spcBef>
                <a:spcPts val="1200"/>
              </a:spcBef>
              <a:buFont typeface="Arial" pitchFamily="34" charset="0"/>
              <a:buChar char="•"/>
            </a:pPr>
            <a:r>
              <a:rPr lang="nb-NO" sz="2800" b="1" dirty="0">
                <a:solidFill>
                  <a:schemeClr val="tx1"/>
                </a:solidFill>
              </a:rPr>
              <a:t>Helsepersonelloven § 31: </a:t>
            </a:r>
            <a:r>
              <a:rPr lang="nb-NO" sz="2800" dirty="0">
                <a:solidFill>
                  <a:schemeClr val="tx1"/>
                </a:solidFill>
              </a:rPr>
              <a:t>avverge alvorlig skade </a:t>
            </a:r>
          </a:p>
          <a:p>
            <a:pPr marL="457189" lvl="1" indent="-457189">
              <a:spcBef>
                <a:spcPts val="1200"/>
              </a:spcBef>
              <a:buFont typeface="Arial" pitchFamily="34" charset="0"/>
              <a:buChar char="•"/>
            </a:pPr>
            <a:r>
              <a:rPr lang="nb-NO" sz="2800" b="1" dirty="0">
                <a:solidFill>
                  <a:schemeClr val="tx1"/>
                </a:solidFill>
              </a:rPr>
              <a:t>Helsepersonelloven § 23 nr.4: </a:t>
            </a:r>
            <a:r>
              <a:rPr lang="nb-NO" sz="2800" dirty="0">
                <a:solidFill>
                  <a:schemeClr val="tx1"/>
                </a:solidFill>
              </a:rPr>
              <a:t>motvirke risiko for skader av et visst omfang, </a:t>
            </a:r>
          </a:p>
          <a:p>
            <a:pPr>
              <a:spcBef>
                <a:spcPts val="1200"/>
              </a:spcBef>
            </a:pPr>
            <a:r>
              <a:rPr lang="nb-NO" sz="2800" b="1" dirty="0">
                <a:solidFill>
                  <a:schemeClr val="tx1"/>
                </a:solidFill>
              </a:rPr>
              <a:t>Helsepersonelloven § 33: </a:t>
            </a:r>
            <a:r>
              <a:rPr lang="nb-NO" sz="2800" dirty="0">
                <a:solidFill>
                  <a:schemeClr val="tx1"/>
                </a:solidFill>
              </a:rPr>
              <a:t>beskytte barn mot mishandling, omsorgssvikt, menneskehandel </a:t>
            </a:r>
          </a:p>
          <a:p>
            <a:endParaRPr lang="nb-NO" sz="2667" b="1" dirty="0">
              <a:solidFill>
                <a:schemeClr val="tx1"/>
              </a:solidFill>
            </a:endParaRPr>
          </a:p>
          <a:p>
            <a:pPr marL="0" indent="0">
              <a:buNone/>
            </a:pPr>
            <a:endParaRPr lang="nb-NO" sz="2667" b="1" dirty="0">
              <a:solidFill>
                <a:schemeClr val="tx1"/>
              </a:solidFill>
            </a:endParaRPr>
          </a:p>
          <a:p>
            <a:pPr marL="0" indent="0">
              <a:buNone/>
            </a:pPr>
            <a:endParaRPr lang="nb-NO" sz="2667" b="1" dirty="0">
              <a:solidFill>
                <a:schemeClr val="tx1"/>
              </a:solidFill>
            </a:endParaRPr>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fld id="{5CC77AD6-1383-4F5A-9B24-5CBF538237DB}" type="datetime1">
              <a:rPr lang="nb-NO" smtClean="0"/>
              <a:t>13.03.2023</a:t>
            </a:fld>
            <a:endParaRPr lang="nb-NO" dirty="0"/>
          </a:p>
        </p:txBody>
      </p:sp>
      <p:sp>
        <p:nvSpPr>
          <p:cNvPr id="5" name="Plassholder for lysbildenummer 4"/>
          <p:cNvSpPr>
            <a:spLocks noGrp="1"/>
          </p:cNvSpPr>
          <p:nvPr>
            <p:ph type="sldNum" sz="quarter" idx="4"/>
          </p:nvPr>
        </p:nvSpPr>
        <p:spPr/>
        <p:txBody>
          <a:bodyPr/>
          <a:lstStyle/>
          <a:p>
            <a:fld id="{CDA22134-EA94-4B2E-9154-EB8F13265450}" type="slidenum">
              <a:rPr lang="nb-NO" smtClean="0"/>
              <a:pPr/>
              <a:t>5</a:t>
            </a:fld>
            <a:endParaRPr lang="nb-NO" dirty="0"/>
          </a:p>
        </p:txBody>
      </p:sp>
    </p:spTree>
    <p:extLst>
      <p:ext uri="{BB962C8B-B14F-4D97-AF65-F5344CB8AC3E}">
        <p14:creationId xmlns:p14="http://schemas.microsoft.com/office/powerpoint/2010/main" val="82190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04065" y="484238"/>
            <a:ext cx="10944000" cy="792077"/>
          </a:xfrm>
        </p:spPr>
        <p:txBody>
          <a:bodyPr/>
          <a:lstStyle/>
          <a:p>
            <a:r>
              <a:rPr lang="nb-NO" b="1" dirty="0">
                <a:solidFill>
                  <a:srgbClr val="0093A7"/>
                </a:solidFill>
              </a:rPr>
              <a:t>Samtykke</a:t>
            </a:r>
          </a:p>
        </p:txBody>
      </p:sp>
      <p:sp>
        <p:nvSpPr>
          <p:cNvPr id="3" name="Plassholder for innhold 2"/>
          <p:cNvSpPr>
            <a:spLocks noGrp="1"/>
          </p:cNvSpPr>
          <p:nvPr>
            <p:ph idx="1"/>
          </p:nvPr>
        </p:nvSpPr>
        <p:spPr>
          <a:xfrm>
            <a:off x="527381" y="1700808"/>
            <a:ext cx="11568000" cy="4525963"/>
          </a:xfrm>
        </p:spPr>
        <p:txBody>
          <a:bodyPr>
            <a:normAutofit fontScale="77500" lnSpcReduction="20000"/>
          </a:bodyPr>
          <a:lstStyle/>
          <a:p>
            <a:pPr>
              <a:spcBef>
                <a:spcPts val="1200"/>
              </a:spcBef>
            </a:pPr>
            <a:r>
              <a:rPr lang="nb-NO" sz="3733" dirty="0"/>
              <a:t>Hovedregelen er samtykke</a:t>
            </a:r>
          </a:p>
          <a:p>
            <a:pPr>
              <a:spcBef>
                <a:spcPts val="1200"/>
              </a:spcBef>
            </a:pPr>
            <a:r>
              <a:rPr lang="nb-NO" sz="3733" dirty="0"/>
              <a:t>Krav til gyldig samtykke: 1) samtykkekompetanse 2) må være informert </a:t>
            </a:r>
          </a:p>
          <a:p>
            <a:pPr>
              <a:spcBef>
                <a:spcPts val="1200"/>
              </a:spcBef>
            </a:pPr>
            <a:r>
              <a:rPr lang="nb-NO" sz="3733" dirty="0"/>
              <a:t>Samtykke kan når som helst trekkes tilbake                                             </a:t>
            </a:r>
          </a:p>
          <a:p>
            <a:pPr>
              <a:spcBef>
                <a:spcPts val="1200"/>
              </a:spcBef>
            </a:pPr>
            <a:r>
              <a:rPr lang="nb-NO" sz="3733" dirty="0"/>
              <a:t>Presumert samtykke kan også være tilstrekkelig</a:t>
            </a:r>
          </a:p>
          <a:p>
            <a:pPr>
              <a:spcBef>
                <a:spcPts val="1200"/>
              </a:spcBef>
            </a:pPr>
            <a:r>
              <a:rPr lang="nb-NO" sz="3733" dirty="0"/>
              <a:t>Helserettslig «myndighetsalder» 16 år</a:t>
            </a:r>
          </a:p>
          <a:p>
            <a:pPr>
              <a:spcBef>
                <a:spcPts val="1200"/>
              </a:spcBef>
            </a:pPr>
            <a:r>
              <a:rPr lang="nb-NO" sz="3733" dirty="0"/>
              <a:t>Samtykke på vegne av barn følger reglene om retten til informasjon</a:t>
            </a:r>
          </a:p>
          <a:p>
            <a:pPr>
              <a:spcBef>
                <a:spcPts val="1200"/>
              </a:spcBef>
            </a:pPr>
            <a:r>
              <a:rPr lang="nb-NO" sz="3733" dirty="0"/>
              <a:t>Samtykke gir rett til utlevering, ikke plikt</a:t>
            </a:r>
          </a:p>
          <a:p>
            <a:endParaRPr lang="nb-NO" sz="3733" dirty="0"/>
          </a:p>
          <a:p>
            <a:pPr marL="609585" lvl="1" indent="0">
              <a:buNone/>
            </a:pPr>
            <a:r>
              <a:rPr lang="nb-NO" sz="3733" dirty="0"/>
              <a:t>            </a:t>
            </a:r>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3D36ADFA-0AF0-45EA-9764-D92A6D4F13FE}" type="datetime1">
              <a:rPr lang="nb-NO">
                <a:latin typeface="Calibri"/>
              </a:rPr>
              <a:pPr defTabSz="1219170"/>
              <a:t>13.03.2023</a:t>
            </a:fld>
            <a:endParaRPr lang="nb-NO" dirty="0">
              <a:latin typeface="Calibri"/>
            </a:endParaRPr>
          </a:p>
        </p:txBody>
      </p:sp>
      <p:sp>
        <p:nvSpPr>
          <p:cNvPr id="5" name="Plassholder for lysbildenummer 4"/>
          <p:cNvSpPr>
            <a:spLocks noGrp="1"/>
          </p:cNvSpPr>
          <p:nvPr>
            <p:ph type="sldNum" sz="quarter" idx="4"/>
          </p:nvPr>
        </p:nvSpPr>
        <p:spPr/>
        <p:txBody>
          <a:bodyPr/>
          <a:lstStyle/>
          <a:p>
            <a:pPr defTabSz="1219170"/>
            <a:fld id="{CDA22134-EA94-4B2E-9154-EB8F13265450}" type="slidenum">
              <a:rPr lang="nb-NO">
                <a:latin typeface="Calibri"/>
              </a:rPr>
              <a:pPr defTabSz="1219170"/>
              <a:t>6</a:t>
            </a:fld>
            <a:endParaRPr lang="nb-NO" dirty="0">
              <a:latin typeface="Calibri"/>
            </a:endParaRPr>
          </a:p>
        </p:txBody>
      </p:sp>
    </p:spTree>
    <p:extLst>
      <p:ext uri="{BB962C8B-B14F-4D97-AF65-F5344CB8AC3E}">
        <p14:creationId xmlns:p14="http://schemas.microsoft.com/office/powerpoint/2010/main" val="926993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656470"/>
            <a:ext cx="10944000" cy="648512"/>
          </a:xfrm>
        </p:spPr>
        <p:txBody>
          <a:bodyPr/>
          <a:lstStyle/>
          <a:p>
            <a:r>
              <a:rPr kumimoji="0" lang="nb-NO" sz="3499" b="1" i="0" u="none" strike="noStrike" kern="1200" cap="none" spc="0" normalizeH="0" baseline="0" noProof="0" dirty="0">
                <a:ln>
                  <a:noFill/>
                </a:ln>
                <a:solidFill>
                  <a:srgbClr val="009999"/>
                </a:solidFill>
                <a:effectLst/>
                <a:uLnTx/>
                <a:uFillTx/>
                <a:ea typeface="+mj-ea"/>
                <a:cs typeface="Calibri" panose="020F0502020204030204" pitchFamily="34" charset="0"/>
              </a:rPr>
              <a:t>Helsepersonelloven § 31.Opplysninger til nødetater</a:t>
            </a:r>
            <a:endParaRPr lang="nb-NO" sz="3600" dirty="0"/>
          </a:p>
        </p:txBody>
      </p:sp>
      <p:sp>
        <p:nvSpPr>
          <p:cNvPr id="3" name="Plassholder for innhold 2"/>
          <p:cNvSpPr>
            <a:spLocks noGrp="1"/>
          </p:cNvSpPr>
          <p:nvPr>
            <p:ph idx="1"/>
          </p:nvPr>
        </p:nvSpPr>
        <p:spPr>
          <a:xfrm>
            <a:off x="610341" y="1604798"/>
            <a:ext cx="10944000" cy="4512501"/>
          </a:xfrm>
        </p:spPr>
        <p:txBody>
          <a:bodyPr>
            <a:normAutofit/>
          </a:bodyPr>
          <a:lstStyle/>
          <a:p>
            <a:endParaRPr lang="nb-NO" sz="3200" dirty="0"/>
          </a:p>
          <a:p>
            <a:pPr marL="0" marR="0" lvl="0" indent="0" algn="l" defTabSz="914263"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nb-NO"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Helsepersonell skal varsle politi og brannvesen dersom dette er </a:t>
            </a:r>
          </a:p>
          <a:p>
            <a:pPr marL="0" marR="0" lvl="0" indent="0" algn="l" defTabSz="914263"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nb-NO"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nødvendig for å avverge alvorlig skade på </a:t>
            </a: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person eller eiendom</a:t>
            </a:r>
          </a:p>
          <a:p>
            <a:endParaRPr lang="nb-NO" dirty="0"/>
          </a:p>
          <a:p>
            <a:endParaRPr lang="nb-NO" dirty="0"/>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7</a:t>
            </a:fld>
            <a:endParaRPr lang="nb-NO" dirty="0">
              <a:latin typeface="Calibri"/>
            </a:endParaRPr>
          </a:p>
        </p:txBody>
      </p:sp>
    </p:spTree>
    <p:extLst>
      <p:ext uri="{BB962C8B-B14F-4D97-AF65-F5344CB8AC3E}">
        <p14:creationId xmlns:p14="http://schemas.microsoft.com/office/powerpoint/2010/main" val="2475969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656470"/>
            <a:ext cx="10944000" cy="648512"/>
          </a:xfrm>
        </p:spPr>
        <p:txBody>
          <a:bodyPr/>
          <a:lstStyle/>
          <a:p>
            <a:r>
              <a:rPr kumimoji="0" lang="nb-NO" sz="3499" b="1" i="0" u="none" strike="noStrike" kern="1200" cap="none" spc="0" normalizeH="0" baseline="0" noProof="0" dirty="0">
                <a:ln>
                  <a:noFill/>
                </a:ln>
                <a:solidFill>
                  <a:srgbClr val="009999"/>
                </a:solidFill>
                <a:effectLst/>
                <a:uLnTx/>
                <a:uFillTx/>
                <a:ea typeface="+mj-ea"/>
                <a:cs typeface="Calibri" panose="020F0502020204030204" pitchFamily="34" charset="0"/>
              </a:rPr>
              <a:t>Helsepersonellovens § 23 </a:t>
            </a:r>
            <a:r>
              <a:rPr kumimoji="0" lang="nb-NO" sz="3499" b="1" i="0" u="none" strike="noStrike" kern="1200" cap="none" spc="0" normalizeH="0" baseline="0" noProof="0" dirty="0" err="1">
                <a:ln>
                  <a:noFill/>
                </a:ln>
                <a:solidFill>
                  <a:srgbClr val="009999"/>
                </a:solidFill>
                <a:effectLst/>
                <a:uLnTx/>
                <a:uFillTx/>
                <a:ea typeface="+mj-ea"/>
                <a:cs typeface="Calibri" panose="020F0502020204030204" pitchFamily="34" charset="0"/>
              </a:rPr>
              <a:t>nr</a:t>
            </a:r>
            <a:r>
              <a:rPr kumimoji="0" lang="nb-NO" sz="3499" b="1" i="0" u="none" strike="noStrike" kern="1200" cap="none" spc="0" normalizeH="0" baseline="0" noProof="0" dirty="0">
                <a:ln>
                  <a:noFill/>
                </a:ln>
                <a:solidFill>
                  <a:srgbClr val="009999"/>
                </a:solidFill>
                <a:effectLst/>
                <a:uLnTx/>
                <a:uFillTx/>
                <a:ea typeface="+mj-ea"/>
                <a:cs typeface="Calibri" panose="020F0502020204030204" pitchFamily="34" charset="0"/>
              </a:rPr>
              <a:t> 4 - opplysningsrett</a:t>
            </a:r>
            <a:endParaRPr lang="nb-NO" sz="3600" dirty="0"/>
          </a:p>
        </p:txBody>
      </p:sp>
      <p:sp>
        <p:nvSpPr>
          <p:cNvPr id="3" name="Plassholder for innhold 2"/>
          <p:cNvSpPr>
            <a:spLocks noGrp="1"/>
          </p:cNvSpPr>
          <p:nvPr>
            <p:ph idx="1"/>
          </p:nvPr>
        </p:nvSpPr>
        <p:spPr>
          <a:xfrm>
            <a:off x="610341" y="1604798"/>
            <a:ext cx="10944000" cy="4512501"/>
          </a:xfrm>
        </p:spPr>
        <p:txBody>
          <a:bodyPr>
            <a:normAutofit/>
          </a:bodyPr>
          <a:lstStyle/>
          <a:p>
            <a:endParaRPr lang="nb-NO" sz="2800" dirty="0"/>
          </a:p>
          <a:p>
            <a:pPr marL="0" marR="0" lvl="0" indent="0" algn="l" defTabSz="914263"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nb-NO" sz="2800" b="0" i="0" u="none" strike="noStrike" kern="1200" cap="none" spc="0" normalizeH="0" baseline="0" noProof="0" dirty="0">
                <a:ln>
                  <a:noFill/>
                </a:ln>
                <a:solidFill>
                  <a:srgbClr val="202020"/>
                </a:solidFill>
                <a:effectLst/>
                <a:uLnTx/>
                <a:uFillTx/>
                <a:latin typeface="Arial" panose="020B0604020202020204"/>
                <a:ea typeface="+mn-ea"/>
                <a:cs typeface="+mn-cs"/>
              </a:rPr>
              <a:t>Taushetsplikt er ikke til hinder for at opplysninger gis videre når tungtveiende private eller offentlige interesser gjør det rettmessig å gi opplysningene videre</a:t>
            </a:r>
          </a:p>
          <a:p>
            <a:pPr marL="0" marR="0" lvl="0" indent="0" algn="l" defTabSz="914263"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nb-NO" sz="2800" b="0" i="0" u="none" strike="noStrike" kern="1200" cap="none" spc="0" normalizeH="0" baseline="0" noProof="0" dirty="0">
              <a:ln>
                <a:noFill/>
              </a:ln>
              <a:solidFill>
                <a:srgbClr val="202020"/>
              </a:solidFill>
              <a:effectLst/>
              <a:uLnTx/>
              <a:uFillTx/>
              <a:latin typeface="Arial" panose="020B0604020202020204"/>
              <a:ea typeface="+mn-ea"/>
              <a:cs typeface="+mn-cs"/>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800" b="0" i="0" u="none" strike="noStrike" kern="1200" cap="none" spc="0" normalizeH="0" baseline="0" noProof="0" dirty="0">
                <a:ln>
                  <a:noFill/>
                </a:ln>
                <a:solidFill>
                  <a:srgbClr val="202020"/>
                </a:solidFill>
                <a:effectLst/>
                <a:uLnTx/>
                <a:uFillTx/>
                <a:latin typeface="Arial" panose="020B0604020202020204"/>
                <a:ea typeface="+mn-ea"/>
                <a:cs typeface="+mn-cs"/>
              </a:rPr>
              <a:t>Åpner for at det gis opplysninger – men det er ikke en plikt</a:t>
            </a: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800" b="0" i="0" u="none" strike="noStrike" kern="1200" cap="none" spc="0" normalizeH="0" baseline="0" noProof="0" dirty="0">
                <a:ln>
                  <a:noFill/>
                </a:ln>
                <a:solidFill>
                  <a:srgbClr val="202020"/>
                </a:solidFill>
                <a:effectLst/>
                <a:uLnTx/>
                <a:uFillTx/>
                <a:latin typeface="Arial" panose="020B0604020202020204"/>
                <a:ea typeface="+mn-ea"/>
                <a:cs typeface="+mn-cs"/>
              </a:rPr>
              <a:t>Det er lagt til grunn en streng norm som ofte beskrives som nødrettsliknende situasjoner</a:t>
            </a: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800" b="0" i="0" u="none" strike="noStrike" kern="1200" cap="none" spc="0" normalizeH="0" baseline="0" noProof="0" dirty="0">
                <a:ln>
                  <a:noFill/>
                </a:ln>
                <a:solidFill>
                  <a:srgbClr val="202020"/>
                </a:solidFill>
                <a:effectLst/>
                <a:uLnTx/>
                <a:uFillTx/>
                <a:latin typeface="Arial" panose="020B0604020202020204"/>
                <a:ea typeface="+mn-ea"/>
                <a:cs typeface="+mn-cs"/>
              </a:rPr>
              <a:t>Ikke begrenset til nødetatene</a:t>
            </a:r>
            <a:endParaRPr lang="nb-NO" sz="2800" dirty="0"/>
          </a:p>
          <a:p>
            <a:endParaRPr lang="nb-NO" dirty="0"/>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8</a:t>
            </a:fld>
            <a:endParaRPr lang="nb-NO" dirty="0">
              <a:latin typeface="Calibri"/>
            </a:endParaRPr>
          </a:p>
        </p:txBody>
      </p:sp>
    </p:spTree>
    <p:extLst>
      <p:ext uri="{BB962C8B-B14F-4D97-AF65-F5344CB8AC3E}">
        <p14:creationId xmlns:p14="http://schemas.microsoft.com/office/powerpoint/2010/main" val="654868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rot="10800000" flipV="1">
            <a:off x="624000" y="664229"/>
            <a:ext cx="10944000" cy="632995"/>
          </a:xfrm>
        </p:spPr>
        <p:txBody>
          <a:bodyPr/>
          <a:lstStyle/>
          <a:p>
            <a:r>
              <a:rPr kumimoji="0" lang="nb-NO" sz="3499" b="1" i="0" u="none" strike="noStrike" kern="1200" cap="none" spc="0" normalizeH="0" baseline="0" noProof="0" dirty="0">
                <a:ln>
                  <a:noFill/>
                </a:ln>
                <a:solidFill>
                  <a:srgbClr val="009999"/>
                </a:solidFill>
                <a:effectLst/>
                <a:uLnTx/>
                <a:uFillTx/>
                <a:ea typeface="+mj-ea"/>
                <a:cs typeface="Calibri" panose="020F0502020204030204" pitchFamily="34" charset="0"/>
              </a:rPr>
              <a:t>Helsepersonelloven § 33. Opplysningsplikt til barnevernet</a:t>
            </a:r>
            <a:endParaRPr lang="nb-NO" dirty="0"/>
          </a:p>
        </p:txBody>
      </p:sp>
      <p:sp>
        <p:nvSpPr>
          <p:cNvPr id="3" name="Plassholder for innhold 2"/>
          <p:cNvSpPr>
            <a:spLocks noGrp="1"/>
          </p:cNvSpPr>
          <p:nvPr>
            <p:ph idx="1"/>
          </p:nvPr>
        </p:nvSpPr>
        <p:spPr>
          <a:xfrm>
            <a:off x="610341" y="1604798"/>
            <a:ext cx="10944000" cy="4512501"/>
          </a:xfrm>
        </p:spPr>
        <p:txBody>
          <a:bodyPr>
            <a:normAutofit/>
          </a:bodyPr>
          <a:lstStyle/>
          <a:p>
            <a:endParaRPr lang="nb-NO" sz="2800" dirty="0"/>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når det er </a:t>
            </a:r>
            <a:r>
              <a:rPr kumimoji="0" lang="nb-NO" sz="2800" b="0" i="0" u="none" strike="noStrike" kern="1200" cap="none" spc="0" normalizeH="0" baseline="0" noProof="0" dirty="0">
                <a:ln>
                  <a:noFill/>
                </a:ln>
                <a:solidFill>
                  <a:srgbClr val="009999"/>
                </a:solidFill>
                <a:effectLst/>
                <a:uLnTx/>
                <a:uFillTx/>
                <a:latin typeface="Calibri" panose="020F0502020204030204" pitchFamily="34" charset="0"/>
                <a:ea typeface="+mn-ea"/>
                <a:cs typeface="Calibri" panose="020F0502020204030204" pitchFamily="34" charset="0"/>
              </a:rPr>
              <a:t>grunn til å tro </a:t>
            </a: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at et barn blir eller vil bli </a:t>
            </a:r>
            <a:r>
              <a:rPr kumimoji="0" lang="nb-NO" sz="2800" b="0" i="0" u="none" strike="noStrike" kern="1200" cap="none" spc="0" normalizeH="0" baseline="0" noProof="0" dirty="0">
                <a:ln>
                  <a:noFill/>
                </a:ln>
                <a:solidFill>
                  <a:srgbClr val="009999"/>
                </a:solidFill>
                <a:effectLst/>
                <a:uLnTx/>
                <a:uFillTx/>
                <a:latin typeface="Calibri" panose="020F0502020204030204" pitchFamily="34" charset="0"/>
                <a:ea typeface="+mn-ea"/>
                <a:cs typeface="Calibri" panose="020F0502020204030204" pitchFamily="34" charset="0"/>
              </a:rPr>
              <a:t>mishandlet</a:t>
            </a: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 utsatt for alvorlige mangler ved den daglige omsorgen eller annen alvorlig omsorgssvikt,</a:t>
            </a:r>
          </a:p>
          <a:p>
            <a:pPr marL="0" marR="0" lvl="0" indent="0" algn="l" defTabSz="914263" rtl="0" eaLnBrk="1" fontAlgn="auto" latinLnBrk="0" hangingPunct="1">
              <a:lnSpc>
                <a:spcPct val="100000"/>
              </a:lnSpc>
              <a:spcBef>
                <a:spcPts val="0"/>
              </a:spcBef>
              <a:spcAft>
                <a:spcPts val="0"/>
              </a:spcAft>
              <a:buClrTx/>
              <a:buSzTx/>
              <a:buNone/>
              <a:tabLst/>
              <a:defRPr/>
            </a:pPr>
            <a:endPar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endParaRPr>
          </a:p>
          <a:p>
            <a:pPr marL="179982" marR="0" lvl="0" indent="-179982" algn="l" defTabSz="914263"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når det er </a:t>
            </a:r>
            <a:r>
              <a:rPr kumimoji="0" lang="nb-NO" sz="2800" b="0" i="0" u="none" strike="noStrike" kern="1200" cap="none" spc="0" normalizeH="0" baseline="0" noProof="0" dirty="0">
                <a:ln>
                  <a:noFill/>
                </a:ln>
                <a:solidFill>
                  <a:srgbClr val="009999"/>
                </a:solidFill>
                <a:effectLst/>
                <a:uLnTx/>
                <a:uFillTx/>
                <a:latin typeface="Calibri" panose="020F0502020204030204" pitchFamily="34" charset="0"/>
                <a:ea typeface="+mn-ea"/>
                <a:cs typeface="Calibri" panose="020F0502020204030204" pitchFamily="34" charset="0"/>
              </a:rPr>
              <a:t>grunn til å tro </a:t>
            </a: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at et barn blir eller vil bli </a:t>
            </a:r>
            <a:r>
              <a:rPr kumimoji="0" lang="nb-NO" sz="2800" b="0" i="0" u="none" strike="noStrike" kern="1200" cap="none" spc="0" normalizeH="0" baseline="0" noProof="0" dirty="0">
                <a:ln>
                  <a:noFill/>
                </a:ln>
                <a:solidFill>
                  <a:srgbClr val="009999"/>
                </a:solidFill>
                <a:effectLst/>
                <a:uLnTx/>
                <a:uFillTx/>
                <a:latin typeface="Calibri" panose="020F0502020204030204" pitchFamily="34" charset="0"/>
                <a:ea typeface="+mn-ea"/>
                <a:cs typeface="Calibri" panose="020F0502020204030204" pitchFamily="34" charset="0"/>
              </a:rPr>
              <a:t>utnyttet til menneskehandel</a:t>
            </a:r>
            <a:r>
              <a:rPr kumimoji="0" lang="nb-NO" sz="2800" b="0" i="0" u="none" strike="noStrike" kern="1200" cap="none" spc="0" normalizeH="0" baseline="0" noProof="0" dirty="0">
                <a:ln>
                  <a:noFill/>
                </a:ln>
                <a:solidFill>
                  <a:srgbClr val="202020"/>
                </a:solidFill>
                <a:effectLst/>
                <a:uLnTx/>
                <a:uFillTx/>
                <a:latin typeface="Calibri" panose="020F0502020204030204" pitchFamily="34" charset="0"/>
                <a:ea typeface="+mn-ea"/>
                <a:cs typeface="Calibri" panose="020F0502020204030204" pitchFamily="34" charset="0"/>
              </a:rPr>
              <a:t>.</a:t>
            </a:r>
            <a:endParaRPr lang="nb-NO" sz="2800" dirty="0"/>
          </a:p>
          <a:p>
            <a:endParaRPr lang="nb-NO" dirty="0"/>
          </a:p>
        </p:txBody>
      </p:sp>
      <p:sp>
        <p:nvSpPr>
          <p:cNvPr id="4" name="Plassholder for dato 3">
            <a:extLst>
              <a:ext uri="{C183D7F6-B498-43B3-948B-1728B52AA6E4}">
                <adec:decorative xmlns:adec="http://schemas.microsoft.com/office/drawing/2017/decorative" val="1"/>
              </a:ext>
            </a:extLst>
          </p:cNvPr>
          <p:cNvSpPr>
            <a:spLocks noGrp="1"/>
          </p:cNvSpPr>
          <p:nvPr>
            <p:ph type="dt" sz="half" idx="2"/>
          </p:nvPr>
        </p:nvSpPr>
        <p:spPr/>
        <p:txBody>
          <a:bodyPr/>
          <a:lstStyle/>
          <a:p>
            <a:pPr defTabSz="1219170"/>
            <a:fld id="{B47D56B2-98FE-486D-89D6-2EC353D0F174}" type="datetime1">
              <a:rPr lang="nb-NO">
                <a:latin typeface="Calibri"/>
              </a:rPr>
              <a:pPr defTabSz="1219170"/>
              <a:t>13.03.2023</a:t>
            </a:fld>
            <a:endParaRPr lang="nb-NO" dirty="0">
              <a:latin typeface="Calibri"/>
            </a:endParaRPr>
          </a:p>
        </p:txBody>
      </p:sp>
      <p:sp>
        <p:nvSpPr>
          <p:cNvPr id="6" name="Plassholder for lysbildenummer 5"/>
          <p:cNvSpPr>
            <a:spLocks noGrp="1"/>
          </p:cNvSpPr>
          <p:nvPr>
            <p:ph type="sldNum" sz="quarter" idx="4"/>
          </p:nvPr>
        </p:nvSpPr>
        <p:spPr/>
        <p:txBody>
          <a:bodyPr/>
          <a:lstStyle/>
          <a:p>
            <a:pPr defTabSz="1219170"/>
            <a:fld id="{CDA22134-EA94-4B2E-9154-EB8F13265450}" type="slidenum">
              <a:rPr lang="nb-NO">
                <a:latin typeface="Calibri"/>
              </a:rPr>
              <a:pPr defTabSz="1219170"/>
              <a:t>9</a:t>
            </a:fld>
            <a:endParaRPr lang="nb-NO" dirty="0">
              <a:latin typeface="Calibri"/>
            </a:endParaRPr>
          </a:p>
        </p:txBody>
      </p:sp>
    </p:spTree>
    <p:extLst>
      <p:ext uri="{BB962C8B-B14F-4D97-AF65-F5344CB8AC3E}">
        <p14:creationId xmlns:p14="http://schemas.microsoft.com/office/powerpoint/2010/main" val="404820927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PT_16_9_NO">
  <a:themeElements>
    <a:clrScheme name="Helsedir">
      <a:dk1>
        <a:sysClr val="windowText" lastClr="000000"/>
      </a:dk1>
      <a:lt1>
        <a:sysClr val="window" lastClr="FFFFFF"/>
      </a:lt1>
      <a:dk2>
        <a:srgbClr val="00546E"/>
      </a:dk2>
      <a:lt2>
        <a:srgbClr val="EEECE1"/>
      </a:lt2>
      <a:accent1>
        <a:srgbClr val="43BCBA"/>
      </a:accent1>
      <a:accent2>
        <a:srgbClr val="92C431"/>
      </a:accent2>
      <a:accent3>
        <a:srgbClr val="FCD004"/>
      </a:accent3>
      <a:accent4>
        <a:srgbClr val="F19B07"/>
      </a:accent4>
      <a:accent5>
        <a:srgbClr val="E63C28"/>
      </a:accent5>
      <a:accent6>
        <a:srgbClr val="E64B7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43d04397-b573-483f-b1d5-18ab0801a9cb">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608F2F58E893164CB46BCCE725CE63C0" ma:contentTypeVersion="4" ma:contentTypeDescription="Opprett et nytt dokument." ma:contentTypeScope="" ma:versionID="f7a57c25b62c8ab393385bcdd8fcab2c">
  <xsd:schema xmlns:xsd="http://www.w3.org/2001/XMLSchema" xmlns:xs="http://www.w3.org/2001/XMLSchema" xmlns:p="http://schemas.microsoft.com/office/2006/metadata/properties" xmlns:ns2="bf7e0ac2-91e1-410b-b31c-b726a7b89e9d" xmlns:ns3="43d04397-b573-483f-b1d5-18ab0801a9cb" targetNamespace="http://schemas.microsoft.com/office/2006/metadata/properties" ma:root="true" ma:fieldsID="c6dddd8c4ebfba57e2c661509f54776c" ns2:_="" ns3:_="">
    <xsd:import namespace="bf7e0ac2-91e1-410b-b31c-b726a7b89e9d"/>
    <xsd:import namespace="43d04397-b573-483f-b1d5-18ab0801a9c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e0ac2-91e1-410b-b31c-b726a7b89e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d04397-b573-483f-b1d5-18ab0801a9cb"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AC5127-0D11-483A-9379-6AE1471ED0A4}">
  <ds:schemaRefs>
    <ds:schemaRef ds:uri="http://schemas.microsoft.com/sharepoint/v3/contenttype/forms"/>
  </ds:schemaRefs>
</ds:datastoreItem>
</file>

<file path=customXml/itemProps2.xml><?xml version="1.0" encoding="utf-8"?>
<ds:datastoreItem xmlns:ds="http://schemas.openxmlformats.org/officeDocument/2006/customXml" ds:itemID="{1E3D0BA9-F259-4472-865C-803FCB6B3E5B}">
  <ds:schemaRefs>
    <ds:schemaRef ds:uri="http://schemas.microsoft.com/office/2006/metadata/properties"/>
    <ds:schemaRef ds:uri="http://schemas.microsoft.com/office/infopath/2007/PartnerControls"/>
    <ds:schemaRef ds:uri="43d04397-b573-483f-b1d5-18ab0801a9cb"/>
  </ds:schemaRefs>
</ds:datastoreItem>
</file>

<file path=customXml/itemProps3.xml><?xml version="1.0" encoding="utf-8"?>
<ds:datastoreItem xmlns:ds="http://schemas.openxmlformats.org/officeDocument/2006/customXml" ds:itemID="{50260D4B-42AC-4559-A37D-F1CA575B71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7e0ac2-91e1-410b-b31c-b726a7b89e9d"/>
    <ds:schemaRef ds:uri="43d04397-b573-483f-b1d5-18ab0801a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14337</TotalTime>
  <Words>1513</Words>
  <Application>Microsoft Office PowerPoint</Application>
  <PresentationFormat>Widescreen</PresentationFormat>
  <Paragraphs>133</Paragraphs>
  <Slides>11</Slides>
  <Notes>11</Notes>
  <HiddenSlides>0</HiddenSlides>
  <MMClips>0</MMClips>
  <ScaleCrop>false</ScaleCrop>
  <HeadingPairs>
    <vt:vector size="6" baseType="variant">
      <vt:variant>
        <vt:lpstr>Brukte skrifter</vt:lpstr>
      </vt:variant>
      <vt:variant>
        <vt:i4>4</vt:i4>
      </vt:variant>
      <vt:variant>
        <vt:lpstr>Tema</vt:lpstr>
      </vt:variant>
      <vt:variant>
        <vt:i4>2</vt:i4>
      </vt:variant>
      <vt:variant>
        <vt:lpstr>Lysbildetitler</vt:lpstr>
      </vt:variant>
      <vt:variant>
        <vt:i4>11</vt:i4>
      </vt:variant>
    </vt:vector>
  </HeadingPairs>
  <TitlesOfParts>
    <vt:vector size="17" baseType="lpstr">
      <vt:lpstr>Arial</vt:lpstr>
      <vt:lpstr>Calibri</vt:lpstr>
      <vt:lpstr>Calibri Light</vt:lpstr>
      <vt:lpstr>Symbol</vt:lpstr>
      <vt:lpstr>Office-tema</vt:lpstr>
      <vt:lpstr>PPT_16_9_NO</vt:lpstr>
      <vt:lpstr>Taushetsplikt etter helsepersonelloven</vt:lpstr>
      <vt:lpstr>§ 21.Hovedregel om taushetsplikt</vt:lpstr>
      <vt:lpstr>Hvorfor er taushetsplikten så viktig?</vt:lpstr>
      <vt:lpstr>Når unntak?</vt:lpstr>
      <vt:lpstr>Unntak som kan gi plikt eller rett til å utlevere opplysninger</vt:lpstr>
      <vt:lpstr>Samtykke</vt:lpstr>
      <vt:lpstr>Helsepersonelloven § 31.Opplysninger til nødetater</vt:lpstr>
      <vt:lpstr>Helsepersonellovens § 23 nr 4 - opplysningsrett</vt:lpstr>
      <vt:lpstr>Helsepersonelloven § 33. Opplysningsplikt til barnevernet</vt:lpstr>
      <vt:lpstr>Husk å informere og dokumentere</vt:lpstr>
      <vt:lpstr>Oppsummering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Taushetsplikt etter helsepersonelloven</dc:title>
  <dc:creator>Ingvild Aubert</dc:creator>
  <cp:lastModifiedBy>Sigvor Melve</cp:lastModifiedBy>
  <cp:revision>6</cp:revision>
  <cp:lastPrinted>2023-02-07T15:20:33Z</cp:lastPrinted>
  <dcterms:created xsi:type="dcterms:W3CDTF">2023-01-31T17:01:45Z</dcterms:created>
  <dcterms:modified xsi:type="dcterms:W3CDTF">2023-03-13T18:16:17Z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0x010100608F2F58E893164CB46BCCE725CE63C0</vt:lpwstr>
  </property>
  <property fmtid="{D5CDD505-2E9C-101B-9397-08002B2CF9AE}" pid="3" name="Order">
    <vt:r8>67800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ies>
</file>