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5"/>
  </p:notesMasterIdLst>
  <p:sldIdLst>
    <p:sldId id="446" r:id="rId5"/>
    <p:sldId id="423" r:id="rId6"/>
    <p:sldId id="421" r:id="rId7"/>
    <p:sldId id="422" r:id="rId8"/>
    <p:sldId id="447" r:id="rId9"/>
    <p:sldId id="260" r:id="rId10"/>
    <p:sldId id="259" r:id="rId11"/>
    <p:sldId id="445" r:id="rId12"/>
    <p:sldId id="44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63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4C155-AFC4-442C-AA8D-344FF43C0CF0}" type="datetimeFigureOut"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E2482-D6AD-407E-92EB-8305DCACE8A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0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2482-D6AD-407E-92EB-8305DCACE8A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43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2482-D6AD-407E-92EB-8305DCACE8AA}" type="slidenum">
              <a:rPr lang="nb-NO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96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2482-D6AD-407E-92EB-8305DCACE8AA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68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2482-D6AD-407E-92EB-8305DCACE8A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D1992-DCB1-4B0E-8FD9-71039FD05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BD5BCC-03C5-4700-9B84-F887C0569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6F0789-21A7-4428-B691-32BDF4FF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45E09-1D64-4C48-A761-0B9CB3E7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470C86-BB61-4F35-A635-25424446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9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6004D-5796-4951-8821-3C8B5738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4AD4556-E3ED-4F08-B036-D4C0B85EF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1A898D-07B0-4887-B38F-02AFDBFD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189D76-33D2-4E61-A955-10886E2E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431C4D-24C9-431A-890F-25146488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1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78FF73-8A6F-4663-B86F-EDAF301C5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4FB27AF-8537-44D1-8606-EEC08D186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EC4395-5D9F-426C-94AF-9538862B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27E6A7-6FBB-4D03-8B58-31BF9EE2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9E49A0-6F29-4590-B438-8AA7955A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7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ilde el.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772297" y="1894318"/>
            <a:ext cx="10515600" cy="4111625"/>
          </a:xfrm>
          <a:prstGeom prst="rect">
            <a:avLst/>
          </a:prstGeom>
        </p:spPr>
        <p:txBody>
          <a:bodyPr/>
          <a:lstStyle>
            <a:lvl1pPr>
              <a:buClr>
                <a:srgbClr val="AB9AA0"/>
              </a:buClr>
              <a:defRPr>
                <a:latin typeface="Century Gothic" panose="020B0502020202020204" pitchFamily="34" charset="0"/>
              </a:defRPr>
            </a:lvl1pPr>
            <a:lvl2pPr marL="457200" indent="0">
              <a:buClr>
                <a:srgbClr val="AB9AA0"/>
              </a:buClr>
              <a:buNone/>
              <a:defRPr>
                <a:latin typeface="Century Gothic" panose="020B0502020202020204" pitchFamily="34" charset="0"/>
              </a:defRPr>
            </a:lvl2pPr>
            <a:lvl3pPr>
              <a:buClr>
                <a:srgbClr val="AB9AA0"/>
              </a:buClr>
              <a:defRPr baseline="0">
                <a:latin typeface="Century Gothic" panose="020B0502020202020204" pitchFamily="34" charset="0"/>
              </a:defRPr>
            </a:lvl3pPr>
            <a:lvl4pPr>
              <a:buClr>
                <a:srgbClr val="AB9AA0"/>
              </a:buClr>
              <a:defRPr>
                <a:latin typeface="Century Gothic" panose="020B0502020202020204" pitchFamily="34" charset="0"/>
              </a:defRPr>
            </a:lvl4pPr>
            <a:lvl5pPr>
              <a:buClr>
                <a:srgbClr val="AB9AA0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949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57B92-5F04-453F-82C4-3895C127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8894D3-F883-439B-8C0A-844B51BCC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9C819C-3C7A-41BC-8595-66EDE63A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17845E-F075-45F8-8BB0-160631B9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01D41D-9D03-402E-8E30-23EC50E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4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9CBA36-B5A6-42A0-95B2-2BEED809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D23DC3-498A-445B-A418-2A56ED6A9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453D0E-CC16-45FE-9BB0-B7599297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A9142D-35B3-4A8B-BF51-9972F023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772860-4DB4-4D2A-A66B-66B95DF9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D8DB63-297F-40CE-9D6E-3BF68110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3FB9AD-56D0-4FC9-B027-600C921B0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070AEE-72C3-473F-9E48-6B2831D31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DFA863-8881-4299-AECE-3907173B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9C196A-8FAE-4FD6-9842-18B32B94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61E856-D4E2-45F8-89F9-DA07B006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154EC-777C-47AA-A34A-AE6B93DF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9D905E-8E45-40ED-864B-8B2B4B84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BF0CDE-B014-47B0-B402-ADC97C29D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5603D5-B201-4754-8CB1-A538AEDE5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8A4FDFC-4CBF-40B1-9E86-D002E8639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986629F-9872-4507-8F16-3F743CC7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E08457-61FA-4BAE-9C50-03374872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529A8C7-7F92-4958-803F-1596215F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6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2BF387-D0A1-41EF-A9A2-BF88D9E2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B6DB3AE-B749-4398-817B-043B5EAE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850EA7-AAAC-4556-A87A-A5272B41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D09CAA-2FB6-4CDA-A988-B016AB96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83FCE75-18F2-4E79-AF07-46B873CB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AAC330F-BA99-46EC-87C4-77D528E5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D7DA4A-7194-47D8-B6E6-806756A3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98007-FA27-4BC5-B003-56C077A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8264F1-9B46-48B3-99AA-09295BFB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26FD5F-3CE4-4049-99AA-D03912C15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C25BDA7-F63E-4EF0-8E3D-9DB9041C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380982-AEB1-41FE-A27C-A9E6E444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435C9C-E4EF-40E4-A96D-71C654F0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0D3D51-D0D5-4CB1-8CDF-829DCDDB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2305046-9463-49DE-8E45-41CFBF203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126BDD0-1D09-488C-BF38-3F33E723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6D5D53-9E41-48B3-84D4-D7E4C5CD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3C7913-94C3-47F0-95CC-B46BFE1E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D223CDB-5556-4EDB-9D45-BFB3A6C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3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65652B-3DE7-468B-9070-E2B80755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48139F-2E61-40EA-9E67-F7D1BFA1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0B6B63-6D5B-4873-99C6-0D678B55C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C24C-62D7-4328-9A38-FFD6414C609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1B3403-B86F-448F-8D4E-488EF83D2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A07D73-EC88-4031-89C9-650DAB344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1CBF-46EE-44B6-A156-8C1E380F4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likt.n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AEB7AAE-9C20-5034-91A4-5F96D900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Introduksjon</a:t>
            </a:r>
          </a:p>
        </p:txBody>
      </p:sp>
      <p:pic>
        <p:nvPicPr>
          <p:cNvPr id="8" name="Plassholder for innhold 4" descr="Et bilde som inneholder person, mørk, silhuetter&#10;&#10;Automatisk generert beskrivelse">
            <a:extLst>
              <a:ext uri="{FF2B5EF4-FFF2-40B4-BE49-F238E27FC236}">
                <a16:creationId xmlns:a16="http://schemas.microsoft.com/office/drawing/2014/main" id="{66B8CB6B-9A75-4109-9535-5C4738C42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t="1978" r="879" b="14640"/>
          <a:stretch/>
        </p:blipFill>
        <p:spPr>
          <a:xfrm>
            <a:off x="-108000" y="9525"/>
            <a:ext cx="12288289" cy="68400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8306761-FBD4-44E5-ACCE-955E6B0BA21C}"/>
              </a:ext>
            </a:extLst>
          </p:cNvPr>
          <p:cNvSpPr txBox="1"/>
          <p:nvPr/>
        </p:nvSpPr>
        <p:spPr>
          <a:xfrm>
            <a:off x="457201" y="3307080"/>
            <a:ext cx="42424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/>
              <a:t>ROSA</a:t>
            </a:r>
          </a:p>
          <a:p>
            <a:endParaRPr lang="nb-NO" sz="3000" b="1" dirty="0"/>
          </a:p>
          <a:p>
            <a:r>
              <a:rPr lang="nb-NO" sz="3000" b="1" dirty="0"/>
              <a:t>- den nasjonale </a:t>
            </a:r>
          </a:p>
          <a:p>
            <a:r>
              <a:rPr lang="nb-NO" sz="3000" b="1" dirty="0"/>
              <a:t>hjelpetelefonen mot menneskehandel</a:t>
            </a:r>
          </a:p>
          <a:p>
            <a:endParaRPr lang="nb-NO" sz="3000" b="1" dirty="0"/>
          </a:p>
          <a:p>
            <a:endParaRPr lang="nb-NO" sz="3000" b="1" dirty="0"/>
          </a:p>
          <a:p>
            <a:endParaRPr lang="nb-NO" sz="3000" b="1" dirty="0"/>
          </a:p>
          <a:p>
            <a:endParaRPr lang="en-GB" sz="6600" b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741A47D-A539-4F3E-AEDB-919796BB6FBD}"/>
              </a:ext>
            </a:extLst>
          </p:cNvPr>
          <p:cNvSpPr txBox="1"/>
          <p:nvPr/>
        </p:nvSpPr>
        <p:spPr>
          <a:xfrm>
            <a:off x="4916909" y="4611316"/>
            <a:ext cx="633046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nb-NO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nb-NO" sz="7200" b="1" dirty="0">
                <a:solidFill>
                  <a:schemeClr val="bg1"/>
                </a:solidFill>
              </a:rPr>
              <a:t>22 33 11 60 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sz="3600" dirty="0">
                <a:solidFill>
                  <a:schemeClr val="bg1"/>
                </a:solidFill>
              </a:rPr>
              <a:t>www.rosa-help.no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7279D21-F496-4271-92C2-E12B8DFD432A}"/>
              </a:ext>
            </a:extLst>
          </p:cNvPr>
          <p:cNvSpPr txBox="1"/>
          <p:nvPr/>
        </p:nvSpPr>
        <p:spPr>
          <a:xfrm>
            <a:off x="5750821" y="4194257"/>
            <a:ext cx="31456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solidFill>
                  <a:schemeClr val="bg1"/>
                </a:solidFill>
                <a:cs typeface="Calibri"/>
              </a:rPr>
              <a:t>Kristin Næss </a:t>
            </a:r>
            <a:r>
              <a:rPr lang="nb-NO" dirty="0" err="1">
                <a:solidFill>
                  <a:schemeClr val="bg1"/>
                </a:solidFill>
                <a:cs typeface="Calibri"/>
              </a:rPr>
              <a:t>Stub</a:t>
            </a:r>
            <a:r>
              <a:rPr lang="nb-NO" dirty="0">
                <a:solidFill>
                  <a:schemeClr val="bg1"/>
                </a:solidFill>
                <a:cs typeface="Calibri"/>
              </a:rPr>
              <a:t>,</a:t>
            </a:r>
            <a:endParaRPr lang="nb-NO" dirty="0" err="1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cs typeface="Calibri"/>
              </a:rPr>
              <a:t>rådgiver i ROSA</a:t>
            </a:r>
          </a:p>
        </p:txBody>
      </p:sp>
    </p:spTree>
    <p:extLst>
      <p:ext uri="{BB962C8B-B14F-4D97-AF65-F5344CB8AC3E}">
        <p14:creationId xmlns:p14="http://schemas.microsoft.com/office/powerpoint/2010/main" val="188787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4" descr="Bilde av en kvinne som ser forsiktig ut av et vindu">
            <a:extLst>
              <a:ext uri="{FF2B5EF4-FFF2-40B4-BE49-F238E27FC236}">
                <a16:creationId xmlns:a16="http://schemas.microsoft.com/office/drawing/2014/main" id="{66B8CB6B-9A75-4109-9535-5C4738C42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t="1978" r="879" b="14640"/>
          <a:stretch/>
        </p:blipFill>
        <p:spPr>
          <a:xfrm>
            <a:off x="-108000" y="9525"/>
            <a:ext cx="12288289" cy="68400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8306761-FBD4-44E5-ACCE-955E6B0BA21C}"/>
              </a:ext>
            </a:extLst>
          </p:cNvPr>
          <p:cNvSpPr txBox="1"/>
          <p:nvPr/>
        </p:nvSpPr>
        <p:spPr>
          <a:xfrm>
            <a:off x="457201" y="3307080"/>
            <a:ext cx="42424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/>
              <a:t>ROSA</a:t>
            </a:r>
          </a:p>
          <a:p>
            <a:endParaRPr lang="nb-NO" sz="3000" b="1" dirty="0"/>
          </a:p>
          <a:p>
            <a:r>
              <a:rPr lang="nb-NO" sz="3000" b="1" dirty="0"/>
              <a:t>- den nasjonale </a:t>
            </a:r>
          </a:p>
          <a:p>
            <a:r>
              <a:rPr lang="nb-NO" sz="3000" b="1" dirty="0"/>
              <a:t>hjelpetelefonen mot menneskehandel</a:t>
            </a:r>
          </a:p>
          <a:p>
            <a:endParaRPr lang="nb-NO" sz="3000" b="1" dirty="0"/>
          </a:p>
          <a:p>
            <a:endParaRPr lang="nb-NO" sz="3000" b="1" dirty="0"/>
          </a:p>
          <a:p>
            <a:endParaRPr lang="nb-NO" sz="3000" b="1" dirty="0"/>
          </a:p>
          <a:p>
            <a:endParaRPr lang="en-GB" sz="6600" b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741A47D-A539-4F3E-AEDB-919796BB6FBD}"/>
              </a:ext>
            </a:extLst>
          </p:cNvPr>
          <p:cNvSpPr txBox="1"/>
          <p:nvPr/>
        </p:nvSpPr>
        <p:spPr>
          <a:xfrm>
            <a:off x="5328732" y="4738240"/>
            <a:ext cx="63304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7200" b="1" dirty="0">
                <a:solidFill>
                  <a:schemeClr val="bg1"/>
                </a:solidFill>
              </a:rPr>
              <a:t>22 33 11 60 </a:t>
            </a:r>
          </a:p>
          <a:p>
            <a:pPr algn="ctr"/>
            <a:r>
              <a:rPr lang="nb-NO" sz="3600" dirty="0">
                <a:solidFill>
                  <a:schemeClr val="bg1"/>
                </a:solidFill>
              </a:rPr>
              <a:t>www.rosa-help.no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B8C58-6C8C-1EF1-58BE-2C3A593B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Mandat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E62244-2E0E-639E-FCC7-6E777231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2800" dirty="0">
              <a:latin typeface="Calibri Light"/>
              <a:cs typeface="Calibri Light"/>
            </a:endParaRPr>
          </a:p>
          <a:p>
            <a:pPr marL="514350" indent="-514350">
              <a:buAutoNum type="arabicParenR"/>
            </a:pPr>
            <a:r>
              <a:rPr lang="nb-NO" sz="2800" dirty="0">
                <a:latin typeface="Calibri Light"/>
                <a:cs typeface="Calibri Light"/>
              </a:rPr>
              <a:t>Koordinere bistand til ofre for menneskehandel</a:t>
            </a:r>
          </a:p>
          <a:p>
            <a:pPr marL="514350" indent="-514350">
              <a:buAutoNum type="arabicParenR"/>
            </a:pPr>
            <a:endParaRPr lang="nb-NO" sz="2800" dirty="0">
              <a:latin typeface="Calibri Light"/>
              <a:cs typeface="Calibri Light"/>
            </a:endParaRPr>
          </a:p>
          <a:p>
            <a:pPr marL="514350" indent="-514350">
              <a:buAutoNum type="arabicParenR"/>
            </a:pPr>
            <a:r>
              <a:rPr lang="nb-NO" sz="2800" dirty="0">
                <a:latin typeface="Calibri Light"/>
                <a:cs typeface="Calibri Light"/>
              </a:rPr>
              <a:t>Drive den nasjonale hjelpetelefonen mot menneskehandel</a:t>
            </a:r>
          </a:p>
          <a:p>
            <a:pPr marL="514350" indent="-514350">
              <a:buAutoNum type="arabicParenR"/>
            </a:pPr>
            <a:endParaRPr lang="nb-NO" sz="2800" dirty="0">
              <a:latin typeface="Calibri Light"/>
              <a:cs typeface="Calibri Light"/>
            </a:endParaRPr>
          </a:p>
          <a:p>
            <a:pPr marL="514350" indent="-514350">
              <a:buAutoNum type="arabicParenR"/>
            </a:pPr>
            <a:r>
              <a:rPr lang="nb-NO" dirty="0">
                <a:latin typeface="Calibri Light"/>
                <a:cs typeface="Calibri Light"/>
              </a:rPr>
              <a:t>Dele kompetanse og drive påvirkningsarbeid</a:t>
            </a:r>
            <a:endParaRPr lang="nb-NO" sz="2800" dirty="0">
              <a:latin typeface="Calibri Light"/>
              <a:cs typeface="Calibri Light"/>
            </a:endParaRPr>
          </a:p>
          <a:p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endParaRPr lang="nb-NO" dirty="0">
              <a:cs typeface="Calibri" panose="020F0502020204030204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F0DB704-0991-6A70-5258-5CEEF0DC7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62" y="6063344"/>
            <a:ext cx="636292" cy="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E7FB8-430B-0A02-4821-AD5FE57C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nasjonale hjelpetelefonen mot menneskehandel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6C56E1-2587-914A-141F-89C73028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r>
              <a:rPr lang="nb-NO" dirty="0">
                <a:latin typeface="Calibri Light"/>
                <a:cs typeface="Calibri Light"/>
              </a:rPr>
              <a:t>Lavterskel døgnåpen telefonlinje, alle kan ringe, offentlige etater, helsevesen, organisasjoner og privatpersoner. </a:t>
            </a:r>
          </a:p>
          <a:p>
            <a:r>
              <a:rPr lang="nb-NO" dirty="0">
                <a:latin typeface="Calibri Light"/>
                <a:cs typeface="Calibri Light"/>
              </a:rPr>
              <a:t>Tilbyr veiledning, avklaring av rettigheter, akutt bistand og trygt oppholdssted, samt henvisning til andre relevante aktører.</a:t>
            </a:r>
          </a:p>
          <a:p>
            <a:r>
              <a:rPr lang="nb-NO" dirty="0">
                <a:latin typeface="Calibri Light"/>
                <a:cs typeface="Calibri Light"/>
              </a:rPr>
              <a:t>Bredt kontaktnettverk </a:t>
            </a:r>
          </a:p>
          <a:p>
            <a:r>
              <a:rPr lang="nb-NO" dirty="0">
                <a:latin typeface="Calibri Light"/>
                <a:cs typeface="Calibri Light"/>
              </a:rPr>
              <a:t>Oslo krisesenter betjener telefonen utenom kontortid.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305308D-0624-D090-89A6-BA114D11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62" y="6063344"/>
            <a:ext cx="636292" cy="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708FD9-23D4-6115-2136-0ACB1A12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vi?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EADCA3-492F-DEB6-1EF8-F4CF30A2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580"/>
              </a:spcBef>
              <a:buSzPct val="85000"/>
              <a:defRPr/>
            </a:pPr>
            <a:r>
              <a:rPr lang="nb-NO" sz="2400" dirty="0">
                <a:latin typeface="Calibri Light"/>
                <a:cs typeface="Calibri Light"/>
              </a:rPr>
              <a:t>Koordinere hjelp og assistanse, og sikre trygge oppholdssteder for ofre for menneskehandel </a:t>
            </a:r>
          </a:p>
          <a:p>
            <a:pPr marR="0" fontAlgn="auto">
              <a:spcBef>
                <a:spcPts val="580"/>
              </a:spcBef>
              <a:spcAft>
                <a:spcPts val="0"/>
              </a:spcAft>
              <a:buSzPct val="85000"/>
              <a:tabLst/>
              <a:defRPr/>
            </a:pPr>
            <a:endParaRPr lang="nb-NO" sz="2400" dirty="0">
              <a:latin typeface="Calibri Light"/>
              <a:cs typeface="Calibri Light"/>
            </a:endParaRPr>
          </a:p>
          <a:p>
            <a:pPr marR="0" fontAlgn="auto">
              <a:spcBef>
                <a:spcPts val="580"/>
              </a:spcBef>
              <a:spcAft>
                <a:spcPts val="0"/>
              </a:spcAft>
              <a:buSzPct val="85000"/>
              <a:tabLst/>
              <a:defRPr/>
            </a:pPr>
            <a:r>
              <a:rPr lang="nb-NO" sz="2400" dirty="0">
                <a:latin typeface="Calibri Light"/>
                <a:cs typeface="Calibri Light"/>
              </a:rPr>
              <a:t>Assistere NAV, politiet, UDI, advokater og øvrig hjelpeapparat</a:t>
            </a:r>
          </a:p>
          <a:p>
            <a:pPr marR="0" fontAlgn="auto">
              <a:spcBef>
                <a:spcPts val="580"/>
              </a:spcBef>
              <a:spcAft>
                <a:spcPts val="0"/>
              </a:spcAft>
              <a:buSzPct val="85000"/>
              <a:tabLst/>
              <a:defRPr/>
            </a:pPr>
            <a:endParaRPr lang="nb-NO" sz="2400" dirty="0">
              <a:latin typeface="Calibri Light"/>
              <a:cs typeface="Calibri Light"/>
            </a:endParaRPr>
          </a:p>
          <a:p>
            <a:pPr>
              <a:spcBef>
                <a:spcPts val="580"/>
              </a:spcBef>
              <a:buSzPct val="85000"/>
              <a:defRPr/>
            </a:pPr>
            <a:r>
              <a:rPr lang="nb-NO" sz="2400" dirty="0">
                <a:latin typeface="Calibri Light"/>
                <a:cs typeface="Calibri Light"/>
              </a:rPr>
              <a:t>Veilede ansatte på krisesentrene og øvrig hjelpeapparat i konkrete saker</a:t>
            </a:r>
          </a:p>
          <a:p>
            <a:pPr marL="0" marR="0" indent="0" fontAlgn="auto">
              <a:spcBef>
                <a:spcPts val="580"/>
              </a:spcBef>
              <a:spcAft>
                <a:spcPts val="0"/>
              </a:spcAft>
              <a:buSzPct val="85000"/>
              <a:buNone/>
              <a:tabLst/>
              <a:defRPr/>
            </a:pPr>
            <a:endParaRPr lang="nb-NO" sz="2400" dirty="0">
              <a:latin typeface="Calibri Light"/>
              <a:cs typeface="Calibri Light"/>
            </a:endParaRPr>
          </a:p>
          <a:p>
            <a:pPr>
              <a:spcBef>
                <a:spcPts val="580"/>
              </a:spcBef>
              <a:buSzPct val="85000"/>
              <a:defRPr/>
            </a:pPr>
            <a:r>
              <a:rPr lang="nb-NO" sz="2400" dirty="0">
                <a:latin typeface="Calibri Light"/>
                <a:cs typeface="Calibri Light"/>
              </a:rPr>
              <a:t>Informasjonsarbeid og politisk påvirkningsarbeid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8338EB2-52EF-6550-AC45-F784B0AD2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62" y="6063344"/>
            <a:ext cx="636292" cy="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2BE7E-3F7C-B70A-BFC4-B007F892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Hva er menneskehandel?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1E0062-A908-5A1D-C5BF-D0B16D18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Calibri Light"/>
                <a:ea typeface="+mn-lt"/>
                <a:cs typeface="+mn-lt"/>
              </a:rPr>
              <a:t>Menneskehandel innebærer at noen gjennom bruk av vold, trusler eller misbruk av sårbar situasjon blir tvunget, utnyttet eller forledet til ulike former for arbeid/tjenester for eksempel tigging, prostitusjon, andre seksuelle formål, krigstjeneste eller organhøsting.</a:t>
            </a:r>
          </a:p>
          <a:p>
            <a:pPr marL="0" indent="0">
              <a:buNone/>
            </a:pPr>
            <a:endParaRPr lang="nb-NO" dirty="0">
              <a:cs typeface="Calibri" panose="020F0502020204030204"/>
            </a:endParaRPr>
          </a:p>
          <a:p>
            <a:r>
              <a:rPr lang="nb-NO" sz="28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Ulike grader eller gråsoner </a:t>
            </a:r>
          </a:p>
          <a:p>
            <a:r>
              <a:rPr lang="nb-NO" sz="28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Helsepersonell skal ikke være eksperter på dette! </a:t>
            </a:r>
          </a:p>
          <a:p>
            <a:r>
              <a:rPr lang="nb-NO" sz="28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Komplekse juridiske vurderinger</a:t>
            </a:r>
          </a:p>
          <a:p>
            <a:r>
              <a:rPr lang="nb-NO" sz="28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Nettressurs: menneskertilsalgs.no</a:t>
            </a:r>
          </a:p>
          <a:p>
            <a:pPr marL="0" indent="0">
              <a:buNone/>
            </a:pPr>
            <a:endParaRPr lang="nb-NO" dirty="0">
              <a:latin typeface="Calibri Light"/>
              <a:ea typeface="+mn-lt"/>
              <a:cs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A2C6ED-5324-D0D1-D505-F43AF5F48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62" y="6063344"/>
            <a:ext cx="636292" cy="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2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95D0E9B-77DD-7A82-B0CE-903B321C11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2602" y="536094"/>
            <a:ext cx="10063968" cy="13111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 eaLnBrk="1" latinLnBrk="0" hangingPunct="1"/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Hva ser ROSA i de sakene vi møter?</a:t>
            </a:r>
            <a:b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52E7773-11D4-1D79-7662-FB8C78991ED5}"/>
              </a:ext>
            </a:extLst>
          </p:cNvPr>
          <p:cNvSpPr txBox="1"/>
          <p:nvPr/>
        </p:nvSpPr>
        <p:spPr>
          <a:xfrm>
            <a:off x="767737" y="1489839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Fattigdom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Krig/forfølgelse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Omsorgssvikt 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Overgrep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Mangel på omsorgspersoner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Fysisk/psykisk funksjonshemning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Store forsørgelsesansvar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Psykiske helseutfordringer</a:t>
            </a:r>
          </a:p>
          <a:p>
            <a:pPr rtl="0" eaLnBrk="1" latinLnBrk="0" hangingPunct="1"/>
            <a:endParaRPr lang="nb-NO" sz="2400" kern="1200" dirty="0">
              <a:solidFill>
                <a:schemeClr val="tx1"/>
              </a:solidFill>
              <a:latin typeface="Calibri Light"/>
              <a:ea typeface="+mn-lt"/>
              <a:cs typeface="+mn-lt"/>
            </a:endParaRP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  <a:sym typeface="Wingdings" panose="05000000000000000000" pitchFamily="2" charset="2"/>
              </a:rPr>
              <a:t></a:t>
            </a:r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Sårbarhet</a:t>
            </a:r>
          </a:p>
          <a:p>
            <a:pPr rtl="0" eaLnBrk="1" latinLnBrk="0" hangingPunct="1"/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  <a:sym typeface="Wingdings" panose="05000000000000000000" pitchFamily="2" charset="2"/>
              </a:rPr>
              <a:t></a:t>
            </a:r>
            <a:r>
              <a:rPr lang="nb-NO" sz="2400" kern="1200" dirty="0">
                <a:solidFill>
                  <a:schemeClr val="tx1"/>
                </a:solidFill>
                <a:latin typeface="Calibri Light"/>
                <a:ea typeface="+mn-lt"/>
                <a:cs typeface="+mn-lt"/>
              </a:rPr>
              <a:t>Mangel på alternativer</a:t>
            </a:r>
            <a:endParaRPr lang="nb-NO" sz="24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6D9C43-8549-C3FF-FF15-A3562690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62" y="6063344"/>
            <a:ext cx="636292" cy="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F3D1DA7F-AC65-46DA-A198-FCECE5F7C2AA}"/>
              </a:ext>
            </a:extLst>
          </p:cNvPr>
          <p:cNvSpPr txBox="1"/>
          <p:nvPr/>
        </p:nvSpPr>
        <p:spPr>
          <a:xfrm>
            <a:off x="924829" y="1942117"/>
            <a:ext cx="4453537" cy="25095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Frykt </a:t>
            </a:r>
          </a:p>
          <a:p>
            <a:pPr>
              <a:lnSpc>
                <a:spcPct val="110000"/>
              </a:lnSpc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Skam og skyldfølelse</a:t>
            </a:r>
          </a:p>
          <a:p>
            <a:pPr>
              <a:lnSpc>
                <a:spcPct val="110000"/>
              </a:lnSpc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Mistillit</a:t>
            </a:r>
          </a:p>
          <a:p>
            <a:pPr lvl="0">
              <a:lnSpc>
                <a:spcPct val="110000"/>
              </a:lnSpc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Økonomiske forpliktelser</a:t>
            </a:r>
          </a:p>
          <a:p>
            <a:pPr>
              <a:lnSpc>
                <a:spcPct val="110000"/>
              </a:lnSpc>
              <a:buClr>
                <a:srgbClr val="AB9AA0"/>
              </a:buClr>
            </a:pPr>
            <a:r>
              <a:rPr lang="nb-NO" altLang="nb-NO" sz="2400" dirty="0">
                <a:latin typeface="Calibri Light"/>
                <a:cs typeface="Calibri Light"/>
              </a:rPr>
              <a:t>Avhengighetsforhold </a:t>
            </a:r>
          </a:p>
          <a:p>
            <a:pPr>
              <a:lnSpc>
                <a:spcPct val="110000"/>
              </a:lnSpc>
            </a:pPr>
            <a:r>
              <a:rPr lang="nb-NO" altLang="nb-NO" sz="2400" dirty="0">
                <a:latin typeface="Calibri Light"/>
                <a:cs typeface="Calibri Light"/>
              </a:rPr>
              <a:t>Ingen opplevelse av å være "offer"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5DEE18C-9571-C9D2-9413-F6CD0D5B2D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272" y="368831"/>
            <a:ext cx="8448854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Hvorfor oppsøker ikke utsatte hjelp?</a:t>
            </a:r>
          </a:p>
        </p:txBody>
      </p:sp>
      <p:pic>
        <p:nvPicPr>
          <p:cNvPr id="10" name="Bilde 10" descr="Bilde av en kvinne som setter hår i">
            <a:extLst>
              <a:ext uri="{FF2B5EF4-FFF2-40B4-BE49-F238E27FC236}">
                <a16:creationId xmlns:a16="http://schemas.microsoft.com/office/drawing/2014/main" id="{C00D10B5-0E4A-0FD1-EA9C-45A14C100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6431" y="1807764"/>
            <a:ext cx="2919859" cy="2926372"/>
          </a:xfrm>
        </p:spPr>
      </p:pic>
    </p:spTree>
    <p:extLst>
      <p:ext uri="{BB962C8B-B14F-4D97-AF65-F5344CB8AC3E}">
        <p14:creationId xmlns:p14="http://schemas.microsoft.com/office/powerpoint/2010/main" val="32268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F6807-0F21-3CB7-5118-30AD7489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B18D8E-B831-D2A7-3E31-042DBE1B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2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"Magefølelse"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Helsepersonell kan komme tett på 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Blandingsutnyttelse eller kombinasjoner 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ea typeface="+mn-lt"/>
                <a:cs typeface="Calibri Light"/>
              </a:rPr>
              <a:t>Kvalifisert tolk og kultursensitivitet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ea typeface="+mn-lt"/>
                <a:cs typeface="Calibri Light"/>
              </a:rPr>
              <a:t>Tenk gjennom: Hvem tror de jeg representerer og hva er min agenda?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ea typeface="+mn-lt"/>
                <a:cs typeface="Calibri Light"/>
              </a:rPr>
              <a:t>Skjermet samtale 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ea typeface="+mn-lt"/>
                <a:cs typeface="Calibri Light"/>
              </a:rPr>
              <a:t>Vit hvor du skal henvende deg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ea typeface="+mn-lt"/>
                <a:cs typeface="Calibri Light"/>
              </a:rPr>
              <a:t>Del observasjoner/ hendelser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Drøft med hjelpeinstanser / du kan anonymisere</a:t>
            </a:r>
          </a:p>
          <a:p>
            <a:pPr>
              <a:buClr>
                <a:srgbClr val="AB9AA0"/>
              </a:buClr>
            </a:pPr>
            <a:r>
              <a:rPr lang="nb-NO" sz="2400" dirty="0">
                <a:latin typeface="Calibri Light"/>
                <a:cs typeface="Calibri Light"/>
              </a:rPr>
              <a:t>Tilby å bistå i å ta kontakt med hjelpeinstanser</a:t>
            </a:r>
          </a:p>
          <a:p>
            <a:pPr marL="0" indent="0">
              <a:buClr>
                <a:srgbClr val="AB9AA0"/>
              </a:buClr>
              <a:buNone/>
            </a:pPr>
            <a:endParaRPr lang="nb-NO" sz="2400" dirty="0">
              <a:latin typeface="Calibri Light"/>
              <a:ea typeface="+mn-lt"/>
              <a:cs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DB52BF-7FBD-3F24-B857-4A25BE2A1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744" y="6037293"/>
            <a:ext cx="636292" cy="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1359C4-A99C-44A6-9399-884B6F28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Hva kan dere som helsepersonell gjøre?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D0E721-9244-ED67-311E-C30230DA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Calibri Light"/>
                <a:cs typeface="Calibri Light"/>
              </a:rPr>
              <a:t>Skape et trygt rom for å fortelle</a:t>
            </a:r>
          </a:p>
          <a:p>
            <a:r>
              <a:rPr lang="nb-NO" dirty="0">
                <a:latin typeface="Calibri Light"/>
                <a:cs typeface="Calibri Light"/>
              </a:rPr>
              <a:t>Kjenne til ulike hjelpeinstanser </a:t>
            </a:r>
          </a:p>
          <a:p>
            <a:r>
              <a:rPr lang="nb-NO" dirty="0">
                <a:latin typeface="Calibri Light"/>
                <a:cs typeface="Calibri Light"/>
              </a:rPr>
              <a:t>Dele kunnskap om dette med kollegaer</a:t>
            </a:r>
            <a:endParaRPr lang="nb-NO" dirty="0"/>
          </a:p>
          <a:p>
            <a:r>
              <a:rPr lang="nb-NO" dirty="0">
                <a:latin typeface="Calibri Light"/>
                <a:cs typeface="Calibri Light"/>
              </a:rPr>
              <a:t>Avvergeplikt / nettressurs </a:t>
            </a:r>
            <a:r>
              <a:rPr lang="nb-NO" dirty="0">
                <a:latin typeface="Calibri Light"/>
                <a:ea typeface="+mn-lt"/>
                <a:cs typeface="+mn-lt"/>
                <a:hlinkClick r:id="rId2"/>
              </a:rPr>
              <a:t>plikt.no</a:t>
            </a:r>
          </a:p>
          <a:p>
            <a:r>
              <a:rPr lang="nb-NO" dirty="0">
                <a:latin typeface="Calibri Light"/>
                <a:cs typeface="Calibri"/>
              </a:rPr>
              <a:t>Hvis du er bekymret, gjør noe heller enn ingenting</a:t>
            </a:r>
          </a:p>
          <a:p>
            <a:r>
              <a:rPr lang="nb-NO" dirty="0">
                <a:latin typeface="Calibri Light"/>
                <a:cs typeface="Calibri Light"/>
              </a:rPr>
              <a:t>Ofte kan vi ikke gjøre annet enn å gi informasjon om at det finnes hjelp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26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8F2F58E893164CB46BCCE725CE63C0" ma:contentTypeVersion="4" ma:contentTypeDescription="Opprett et nytt dokument." ma:contentTypeScope="" ma:versionID="f7a57c25b62c8ab393385bcdd8fcab2c">
  <xsd:schema xmlns:xsd="http://www.w3.org/2001/XMLSchema" xmlns:xs="http://www.w3.org/2001/XMLSchema" xmlns:p="http://schemas.microsoft.com/office/2006/metadata/properties" xmlns:ns2="bf7e0ac2-91e1-410b-b31c-b726a7b89e9d" xmlns:ns3="43d04397-b573-483f-b1d5-18ab0801a9cb" targetNamespace="http://schemas.microsoft.com/office/2006/metadata/properties" ma:root="true" ma:fieldsID="c6dddd8c4ebfba57e2c661509f54776c" ns2:_="" ns3:_="">
    <xsd:import namespace="bf7e0ac2-91e1-410b-b31c-b726a7b89e9d"/>
    <xsd:import namespace="43d04397-b573-483f-b1d5-18ab0801a9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0ac2-91e1-410b-b31c-b726a7b89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04397-b573-483f-b1d5-18ab0801a9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d04397-b573-483f-b1d5-18ab0801a9c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D19781-BCA4-45E8-8F67-AA99A3DA9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e0ac2-91e1-410b-b31c-b726a7b89e9d"/>
    <ds:schemaRef ds:uri="43d04397-b573-483f-b1d5-18ab0801a9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6BCA97-7009-41AE-87C2-8FB0B901D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D1BA5-5685-4AC0-88E6-4DB615DA0B4A}">
  <ds:schemaRefs>
    <ds:schemaRef ds:uri="http://purl.org/dc/terms/"/>
    <ds:schemaRef ds:uri="http://www.w3.org/XML/1998/namespace"/>
    <ds:schemaRef ds:uri="d40463f0-1670-4326-a687-c53c35029ed2"/>
    <ds:schemaRef ds:uri="e9ea34dc-0b5f-43ca-a374-dbd2dd8f05f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3d04397-b573-483f-b1d5-18ab0801a9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389</Words>
  <Application>Microsoft Office PowerPoint</Application>
  <PresentationFormat>Widescreen</PresentationFormat>
  <Paragraphs>89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Office-tema</vt:lpstr>
      <vt:lpstr>Introduksjon</vt:lpstr>
      <vt:lpstr>Mandat </vt:lpstr>
      <vt:lpstr>Den nasjonale hjelpetelefonen mot menneskehandel</vt:lpstr>
      <vt:lpstr>Hva gjør vi? </vt:lpstr>
      <vt:lpstr>Hva er menneskehandel?</vt:lpstr>
      <vt:lpstr>Hva ser ROSA i de sakene vi møter? </vt:lpstr>
      <vt:lpstr>Hvorfor oppsøker ikke utsatte hjelp?</vt:lpstr>
      <vt:lpstr>Caseoppgave</vt:lpstr>
      <vt:lpstr>Hva kan dere som helsepersonell gjøre?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</dc:title>
  <dc:creator>Sigvor Melve</dc:creator>
  <cp:lastModifiedBy>Sigvor Melve</cp:lastModifiedBy>
  <cp:revision>272</cp:revision>
  <dcterms:modified xsi:type="dcterms:W3CDTF">2023-03-13T18:17:43Z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0x010100608F2F58E893164CB46BCCE725CE63C0</vt:lpwstr>
  </property>
  <property fmtid="{D5CDD505-2E9C-101B-9397-08002B2CF9AE}" pid="3" name="MediaServiceImageTags">
    <vt:lpwstr/>
  </property>
  <property fmtid="{D5CDD505-2E9C-101B-9397-08002B2CF9AE}" pid="4" name="Order">
    <vt:r8>68000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