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62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84B9A-DF92-473C-B31A-B209E8EF05B5}" v="1" dt="2023-03-08T09:07:15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88" autoAdjust="0"/>
  </p:normalViewPr>
  <p:slideViewPr>
    <p:cSldViewPr snapToGrid="0">
      <p:cViewPr varScale="1">
        <p:scale>
          <a:sx n="73" d="100"/>
          <a:sy n="73" d="100"/>
        </p:scale>
        <p:origin x="19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B7CC-EE15-4D18-AA3E-01232B12AA6A}" type="datetimeFigureOut">
              <a:rPr lang="nn-NO" smtClean="0"/>
              <a:t>13.03.2023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96B6-B520-4C76-AFF1-72DD4C01514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89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Webinaret</a:t>
            </a:r>
            <a:r>
              <a:rPr lang="nb-NO" dirty="0"/>
              <a:t> i dag er utviklet i samarbeid med gode kollegaer fra andre organisasjoner som jobber med ulike typer av vold, med utnyttelse eller avvergingsplikt. De fleste av disse organisasjonene møter dere i dag.</a:t>
            </a:r>
          </a:p>
          <a:p>
            <a:endParaRPr lang="nb-NO" dirty="0"/>
          </a:p>
          <a:p>
            <a:r>
              <a:rPr lang="nb-NO" dirty="0"/>
              <a:t>De er:</a:t>
            </a:r>
            <a:endParaRPr lang="nb-NO" dirty="0">
              <a:cs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Regionalt ressurssenter om vold, traumatisk stress og selvmordsforebygging, region øst (RVTS ØST).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Nasjonalt kunnskapssenter om vold og traumatisk stress (NKVTS) som også stå bak nettsiden dinutvei.no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 err="1">
                <a:solidFill>
                  <a:srgbClr val="212121"/>
                </a:solidFill>
                <a:effectLst/>
                <a:latin typeface="Work Sans"/>
              </a:rPr>
              <a:t>Bufdir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 og Kompetanseteamet mot tvangsekteskap, kjønnslemlestelse og negativ sosial kontroll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ROSA – som er et hjelpetiltak for ofre for menneskehandel,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og Human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Work Sans"/>
              </a:rPr>
              <a:t>Trafficking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/>
              </a:rPr>
              <a:t> Support Oslo ved NAV Grünerløkka.</a:t>
            </a:r>
            <a:endParaRPr lang="nb-NO" dirty="0">
              <a:latin typeface="Work San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3285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4409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3672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771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3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499" b="1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6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761256" y="1589599"/>
            <a:ext cx="11112430" cy="463558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753124"/>
            <a:ext cx="6858446" cy="48474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3499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804" y="1012168"/>
            <a:ext cx="3472883" cy="15235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1100" u="sng"/>
            </a:lvl1pPr>
          </a:lstStyle>
          <a:p>
            <a:pPr lvl="0"/>
            <a:r>
              <a:rPr lang="nb-NO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388178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008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004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896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5154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54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889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86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456832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065" y="1062133"/>
            <a:ext cx="4574679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4568327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6066" y="188570"/>
            <a:ext cx="4574679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52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601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832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0508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2782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4905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997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5616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0286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C58400E-AF45-4245-BCFF-BCD1AEE703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45650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29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8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19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2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3183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>
            <a:normAutofit/>
          </a:bodyPr>
          <a:lstStyle>
            <a:lvl1pPr>
              <a:defRPr sz="27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4457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8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98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798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99" b="1">
                <a:solidFill>
                  <a:schemeClr val="bg1"/>
                </a:solidFill>
              </a:defRPr>
            </a:lvl1pPr>
            <a:lvl2pPr>
              <a:defRPr sz="2299" b="1">
                <a:solidFill>
                  <a:schemeClr val="bg1"/>
                </a:solidFill>
              </a:defRPr>
            </a:lvl2pPr>
            <a:lvl3pPr>
              <a:defRPr sz="2299" b="1">
                <a:solidFill>
                  <a:schemeClr val="bg1"/>
                </a:solidFill>
              </a:defRPr>
            </a:lvl3pPr>
            <a:lvl4pPr>
              <a:defRPr sz="2299" b="1">
                <a:solidFill>
                  <a:schemeClr val="bg1"/>
                </a:solidFill>
              </a:defRPr>
            </a:lvl4pPr>
            <a:lvl5pPr>
              <a:defRPr sz="22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2" y="959521"/>
            <a:ext cx="1091257" cy="854965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8313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59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9994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2" y="4325910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799"/>
            </a:lvl1pPr>
          </a:lstStyle>
          <a:p>
            <a:pPr lvl="0"/>
            <a:r>
              <a:rPr lang="nb-NO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3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6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Tekst lorem ipsum dolor sit amet</a:t>
            </a:r>
            <a:endParaRPr lang="nb-NO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3" y="2782454"/>
            <a:ext cx="4569123" cy="318475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40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2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80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99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err="1"/>
              <a:t>Xxxx</a:t>
            </a:r>
            <a:endParaRPr lang="nb-NO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993502"/>
            <a:ext cx="4592936" cy="38770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99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1775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593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739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9066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08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601086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8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7" y="2802950"/>
            <a:ext cx="4734306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5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ed nettsi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5B877F-AA1C-48A2-86EE-7F0E9A7BF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7" y="2410502"/>
            <a:ext cx="2231286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bg1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608478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dk2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37320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250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722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6194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6801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002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5749669-6931-4C6E-B152-F25A1F2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10663932" cy="11575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C510D1-D451-4A9F-8D9E-451907F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56" y="1917700"/>
            <a:ext cx="10663932" cy="4424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366B4-B3AC-46B9-9CB1-13C84BB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5914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85FB4B-C816-4D4C-8D18-CE3B83BE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256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928A03-7079-441D-9969-C152566B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572" y="6485065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44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0" r:id="rId4"/>
    <p:sldLayoutId id="2147483662" r:id="rId5"/>
    <p:sldLayoutId id="2147483663" r:id="rId6"/>
    <p:sldLayoutId id="2147483677" r:id="rId7"/>
    <p:sldLayoutId id="2147483678" r:id="rId8"/>
    <p:sldLayoutId id="2147483679" r:id="rId9"/>
    <p:sldLayoutId id="2147483680" r:id="rId10"/>
    <p:sldLayoutId id="2147483650" r:id="rId11"/>
    <p:sldLayoutId id="2147483652" r:id="rId12"/>
    <p:sldLayoutId id="2147483674" r:id="rId13"/>
    <p:sldLayoutId id="2147483694" r:id="rId14"/>
    <p:sldLayoutId id="2147483654" r:id="rId15"/>
    <p:sldLayoutId id="2147483675" r:id="rId16"/>
    <p:sldLayoutId id="2147483676" r:id="rId17"/>
    <p:sldLayoutId id="2147483691" r:id="rId18"/>
    <p:sldLayoutId id="2147483668" r:id="rId19"/>
    <p:sldLayoutId id="2147483695" r:id="rId20"/>
    <p:sldLayoutId id="2147483696" r:id="rId21"/>
    <p:sldLayoutId id="2147483697" r:id="rId22"/>
    <p:sldLayoutId id="2147483698" r:id="rId23"/>
    <p:sldLayoutId id="2147483669" r:id="rId24"/>
    <p:sldLayoutId id="2147483699" r:id="rId25"/>
    <p:sldLayoutId id="2147483670" r:id="rId26"/>
    <p:sldLayoutId id="2147483671" r:id="rId27"/>
    <p:sldLayoutId id="2147483672" r:id="rId28"/>
    <p:sldLayoutId id="2147483673" r:id="rId29"/>
    <p:sldLayoutId id="2147483681" r:id="rId30"/>
    <p:sldLayoutId id="2147483682" r:id="rId31"/>
    <p:sldLayoutId id="2147483683" r:id="rId32"/>
    <p:sldLayoutId id="2147483651" r:id="rId33"/>
    <p:sldLayoutId id="2147483667" r:id="rId34"/>
    <p:sldLayoutId id="2147483692" r:id="rId35"/>
    <p:sldLayoutId id="2147483693" r:id="rId36"/>
    <p:sldLayoutId id="2147483665" r:id="rId37"/>
    <p:sldLayoutId id="2147483666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55" r:id="rId46"/>
  </p:sldLayoutIdLst>
  <p:hf hdr="0" dt="0"/>
  <p:txStyles>
    <p:titleStyle>
      <a:lvl1pPr algn="l" defTabSz="914263" rtl="0" eaLnBrk="1" latinLnBrk="0" hangingPunct="1">
        <a:lnSpc>
          <a:spcPct val="100000"/>
        </a:lnSpc>
        <a:spcBef>
          <a:spcPts val="0"/>
        </a:spcBef>
        <a:buNone/>
        <a:defRPr sz="3499" b="1" kern="1200">
          <a:solidFill>
            <a:srgbClr val="202020"/>
          </a:solidFill>
          <a:latin typeface="+mj-lt"/>
          <a:ea typeface="+mj-ea"/>
          <a:cs typeface="+mj-cs"/>
        </a:defRPr>
      </a:lvl1pPr>
    </p:titleStyle>
    <p:bodyStyle>
      <a:lvl1pPr marL="179982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99" kern="1200">
          <a:solidFill>
            <a:srgbClr val="202020"/>
          </a:solidFill>
          <a:latin typeface="+mn-lt"/>
          <a:ea typeface="+mn-ea"/>
          <a:cs typeface="+mn-cs"/>
        </a:defRPr>
      </a:lvl1pPr>
      <a:lvl2pPr marL="359964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99" kern="1200">
          <a:solidFill>
            <a:srgbClr val="202020"/>
          </a:solidFill>
          <a:latin typeface="+mn-lt"/>
          <a:ea typeface="+mn-ea"/>
          <a:cs typeface="+mn-cs"/>
        </a:defRPr>
      </a:lvl2pPr>
      <a:lvl3pPr marL="539946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99" kern="1200">
          <a:solidFill>
            <a:srgbClr val="202020"/>
          </a:solidFill>
          <a:latin typeface="+mn-lt"/>
          <a:ea typeface="+mn-ea"/>
          <a:cs typeface="+mn-cs"/>
        </a:defRPr>
      </a:lvl3pPr>
      <a:lvl4pPr marL="719928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202020"/>
          </a:solidFill>
          <a:latin typeface="+mn-lt"/>
          <a:ea typeface="+mn-ea"/>
          <a:cs typeface="+mn-cs"/>
        </a:defRPr>
      </a:lvl4pPr>
      <a:lvl5pPr marL="899910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202020"/>
          </a:solidFill>
          <a:latin typeface="+mn-lt"/>
          <a:ea typeface="+mn-ea"/>
          <a:cs typeface="+mn-cs"/>
        </a:defRPr>
      </a:lvl5pPr>
      <a:lvl6pPr marL="2514223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9" userDrawn="1">
          <p15:clr>
            <a:srgbClr val="F26B43"/>
          </p15:clr>
        </p15:guide>
        <p15:guide id="2" pos="8635" userDrawn="1">
          <p15:clr>
            <a:srgbClr val="F26B43"/>
          </p15:clr>
        </p15:guide>
        <p15:guide id="3" pos="959" userDrawn="1">
          <p15:clr>
            <a:srgbClr val="F26B43"/>
          </p15:clr>
        </p15:guide>
        <p15:guide id="4" pos="2882" userDrawn="1">
          <p15:clr>
            <a:srgbClr val="F26B43"/>
          </p15:clr>
        </p15:guide>
        <p15:guide id="5" pos="6712" userDrawn="1">
          <p15:clr>
            <a:srgbClr val="F26B43"/>
          </p15:clr>
        </p15:guide>
        <p15:guide id="6" pos="5750" userDrawn="1">
          <p15:clr>
            <a:srgbClr val="F26B43"/>
          </p15:clr>
        </p15:guide>
        <p15:guide id="7" pos="4790" userDrawn="1">
          <p15:clr>
            <a:srgbClr val="F26B43"/>
          </p15:clr>
        </p15:guide>
        <p15:guide id="8" pos="3844" userDrawn="1">
          <p15:clr>
            <a:srgbClr val="F26B43"/>
          </p15:clr>
        </p15:guide>
        <p15:guide id="9" pos="1919" userDrawn="1">
          <p15:clr>
            <a:srgbClr val="F26B43"/>
          </p15:clr>
        </p15:guide>
        <p15:guide id="10" pos="9597" userDrawn="1">
          <p15:clr>
            <a:srgbClr val="F26B43"/>
          </p15:clr>
        </p15:guide>
        <p15:guide id="11" pos="10580" userDrawn="1">
          <p15:clr>
            <a:srgbClr val="F26B43"/>
          </p15:clr>
        </p15:guide>
        <p15:guide id="12" pos="11519" userDrawn="1">
          <p15:clr>
            <a:srgbClr val="F26B43"/>
          </p15:clr>
        </p15:guide>
        <p15:guide id="13" pos="12467" userDrawn="1">
          <p15:clr>
            <a:srgbClr val="F26B43"/>
          </p15:clr>
        </p15:guide>
        <p15:guide id="14" pos="13427" userDrawn="1">
          <p15:clr>
            <a:srgbClr val="F26B43"/>
          </p15:clr>
        </p15:guide>
        <p15:guide id="15" pos="14954" userDrawn="1">
          <p15:clr>
            <a:srgbClr val="F26B43"/>
          </p15:clr>
        </p15:guide>
        <p15:guide id="16" orient="horz" pos="8238" userDrawn="1">
          <p15:clr>
            <a:srgbClr val="F26B43"/>
          </p15:clr>
        </p15:guide>
        <p15:guide id="17" pos="399" userDrawn="1">
          <p15:clr>
            <a:srgbClr val="F26B43"/>
          </p15:clr>
        </p15:guide>
        <p15:guide id="18" pos="7672" userDrawn="1">
          <p15:clr>
            <a:srgbClr val="F26B43"/>
          </p15:clr>
        </p15:guide>
        <p15:guide id="19" pos="143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AE964-73A4-F352-A6AF-595FDF3B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Veiledere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0DB0CF-4095-4F1C-2A24-F78046BB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680" y="648081"/>
            <a:ext cx="7720296" cy="5836761"/>
          </a:xfrm>
        </p:spPr>
        <p:txBody>
          <a:bodyPr vert="horz" wrap="square" lIns="0" tIns="0" rIns="0" bIns="0" rtlCol="0" anchor="t">
            <a:normAutofit fontScale="92500" lnSpcReduction="20000"/>
          </a:bodyPr>
          <a:lstStyle/>
          <a:p>
            <a:endParaRPr lang="nb-NO" sz="2000" b="1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Taushetsplikt, opplysningsrett og opplysningsplikt i forvaltningen – en veileder </a:t>
            </a:r>
            <a:r>
              <a:rPr lang="nb-NO" sz="2400"/>
              <a:t>(Justis- og beredskapsdepartementet)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Veileder til lov og forskrift: Taushetsplikt og opplysningsplikt </a:t>
            </a:r>
            <a:r>
              <a:rPr lang="nb-NO" sz="2400"/>
              <a:t>(Helsedirektoratet)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Nasjonal veileder for helsetjenester til asylsøkere, flyktninger og familiegjenforente </a:t>
            </a:r>
            <a:r>
              <a:rPr lang="nb-NO" sz="2400">
                <a:solidFill>
                  <a:schemeClr val="tx1"/>
                </a:solidFill>
              </a:rPr>
              <a:t>(Helsedirektoratet)</a:t>
            </a:r>
            <a:endParaRPr lang="nb-NO" sz="2400">
              <a:solidFill>
                <a:schemeClr val="tx1"/>
              </a:solidFill>
              <a:cs typeface="Arial"/>
            </a:endParaRPr>
          </a:p>
          <a:p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Veileder for helse- og omsorgstjenestens arbeid med vold i nære relasjoner - </a:t>
            </a:r>
            <a:r>
              <a:rPr lang="nb-NO" sz="2400"/>
              <a:t>skal øke kunnskapen og styrke handlingskompetansen hos ansatte i helse- og omsorgstjenestene som møter personer som er utsatt for eller utøver vold. (NKVTS)</a:t>
            </a:r>
            <a:endParaRPr lang="nb-NO" sz="24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Veiviseren om kjønnslemlestelse </a:t>
            </a:r>
            <a:r>
              <a:rPr lang="nb-NO" sz="2400"/>
              <a:t>- for deg som gjennom jobben din møter jenter eller kvinner som er utsatt for eller i risikosonen for kjønnslemlestelse. (NKVTS)</a:t>
            </a:r>
            <a:endParaRPr lang="nb-NO" sz="2400">
              <a:cs typeface="Arial"/>
            </a:endParaRPr>
          </a:p>
          <a:p>
            <a:endParaRPr lang="nb-NO" sz="2000">
              <a:solidFill>
                <a:srgbClr val="212121"/>
              </a:solidFill>
            </a:endParaRPr>
          </a:p>
          <a:p>
            <a:endParaRPr lang="nb-NO" sz="2000" i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B44AEF-B333-B98A-1C6B-D50991FF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56363"/>
            <a:ext cx="900113" cy="106362"/>
          </a:xfrm>
        </p:spPr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45D472-C3DC-A15B-FD10-8EB2E8C17E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1888" y="6484938"/>
            <a:ext cx="900112" cy="107950"/>
          </a:xfrm>
        </p:spPr>
        <p:txBody>
          <a:bodyPr/>
          <a:lstStyle/>
          <a:p>
            <a:fld id="{1670A82E-6091-4B79-BDC9-9FEC8E0D8D32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746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AE964-73A4-F352-A6AF-595FDF3B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Nettsider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0DB0CF-4095-4F1C-2A24-F78046BB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Menneskertilsalgs.no -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utarbeidet av Regionalt senter om vold, traumatisk stress og selvmordsforebygging (RVTS).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Plikt.no – avvergingsplikten ved vold og overgrep </a:t>
            </a:r>
            <a:r>
              <a:rPr lang="nb-NO" sz="2400">
                <a:solidFill>
                  <a:prstClr val="black"/>
                </a:solidFill>
              </a:rPr>
              <a:t>– gir informasjon om avvergingsplikten, hvilke volds- og seksuallovbrudd du kan ha plikt til å avverge og hvordan å avverge i samarbeid med den det gjelder.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Dinutvei.no – nasjonal veiviser ved vold og overgrep </a:t>
            </a:r>
            <a:r>
              <a:rPr lang="nb-NO" sz="2400">
                <a:solidFill>
                  <a:prstClr val="black"/>
                </a:solidFill>
              </a:rPr>
              <a:t>– gir oversikt over hjelpetilbud, informasjon og kunnskap om vold i nære relasjoner, voldtekt og andre seksuelle overgrep. Her kan du også stille spørsmål om alt du måtte lure på om disse temaene.</a:t>
            </a:r>
            <a:br>
              <a:rPr lang="nb-NO" sz="2400">
                <a:solidFill>
                  <a:prstClr val="black"/>
                </a:solidFill>
              </a:rPr>
            </a:br>
            <a:endParaRPr lang="nb-NO" sz="24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i="0">
              <a:solidFill>
                <a:srgbClr val="212121"/>
              </a:solidFill>
              <a:effectLst/>
            </a:endParaRPr>
          </a:p>
          <a:p>
            <a:endParaRPr lang="nb-NO" sz="2000">
              <a:solidFill>
                <a:srgbClr val="212121"/>
              </a:solidFill>
            </a:endParaRPr>
          </a:p>
          <a:p>
            <a:endParaRPr lang="nb-NO" sz="2000" i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B44AEF-B333-B98A-1C6B-D50991FF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56363"/>
            <a:ext cx="900113" cy="106362"/>
          </a:xfrm>
        </p:spPr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45D472-C3DC-A15B-FD10-8EB2E8C17E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1888" y="6484938"/>
            <a:ext cx="900112" cy="107950"/>
          </a:xfrm>
        </p:spPr>
        <p:txBody>
          <a:bodyPr/>
          <a:lstStyle/>
          <a:p>
            <a:fld id="{1670A82E-6091-4B79-BDC9-9FEC8E0D8D32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956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AE964-73A4-F352-A6AF-595FDF3B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Ring og drøft!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0DB0CF-4095-4F1C-2A24-F78046BB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ROSA – hjelpetiltak for ofre for menneskehandel:  22 33 11 60</a:t>
            </a:r>
            <a:endParaRPr lang="nb-NO" sz="2400" i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Human </a:t>
            </a:r>
            <a:r>
              <a:rPr lang="nb-NO" sz="2400" b="1" err="1">
                <a:solidFill>
                  <a:schemeClr val="accent1">
                    <a:lumMod val="75000"/>
                  </a:schemeClr>
                </a:solidFill>
              </a:rPr>
              <a:t>Trafficking</a:t>
            </a: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 Support Oslo: 994 70 279</a:t>
            </a:r>
          </a:p>
          <a:p>
            <a:endParaRPr lang="nb-NO" sz="240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Kompetanseteamet mot tvangsekteskap, kjønnslemlestelse og negativ sosial kontroll: </a:t>
            </a:r>
            <a:br>
              <a:rPr lang="nb-NO" sz="2400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2400" b="1">
                <a:solidFill>
                  <a:schemeClr val="accent1">
                    <a:lumMod val="75000"/>
                  </a:schemeClr>
                </a:solidFill>
              </a:rPr>
              <a:t>478 090 50</a:t>
            </a:r>
          </a:p>
          <a:p>
            <a:endParaRPr lang="nb-NO" sz="2000">
              <a:solidFill>
                <a:srgbClr val="212121"/>
              </a:solidFill>
            </a:endParaRPr>
          </a:p>
          <a:p>
            <a:endParaRPr lang="nb-NO" sz="2000" i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B44AEF-B333-B98A-1C6B-D50991FF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56363"/>
            <a:ext cx="900113" cy="106362"/>
          </a:xfrm>
        </p:spPr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45D472-C3DC-A15B-FD10-8EB2E8C17E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1888" y="6484938"/>
            <a:ext cx="900112" cy="107950"/>
          </a:xfrm>
        </p:spPr>
        <p:txBody>
          <a:bodyPr/>
          <a:lstStyle/>
          <a:p>
            <a:fld id="{1670A82E-6091-4B79-BDC9-9FEC8E0D8D32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9473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2FD7B-DC99-B682-EDD2-76306C0F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4"/>
            <a:ext cx="10663932" cy="891556"/>
          </a:xfrm>
        </p:spPr>
        <p:txBody>
          <a:bodyPr/>
          <a:lstStyle/>
          <a:p>
            <a:r>
              <a:rPr lang="nb-NO" dirty="0" err="1"/>
              <a:t>Webinaret</a:t>
            </a:r>
            <a:r>
              <a:rPr lang="nb-NO" dirty="0"/>
              <a:t> er organisert i samarbeid</a:t>
            </a:r>
          </a:p>
        </p:txBody>
      </p:sp>
      <p:pic>
        <p:nvPicPr>
          <p:cNvPr id="1026" name="Picture 2" descr="Nasjonalt kunnskapssenter om vold og traumatisk stress (NKVTS) som også stå bak nettsiden dinutvei.no">
            <a:extLst>
              <a:ext uri="{FF2B5EF4-FFF2-40B4-BE49-F238E27FC236}">
                <a16:creationId xmlns:a16="http://schemas.microsoft.com/office/drawing/2014/main" id="{81FD020E-658D-F122-11DD-1EEE4A44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5" y="1672505"/>
            <a:ext cx="4187476" cy="8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Regionalt ressurssenter om vold, traumatisk stress og selvmordsforebygging, region øst (RVTS ØST).">
            <a:extLst>
              <a:ext uri="{FF2B5EF4-FFF2-40B4-BE49-F238E27FC236}">
                <a16:creationId xmlns:a16="http://schemas.microsoft.com/office/drawing/2014/main" id="{40BB7376-7A79-8CD4-7A01-B2422093C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69" y="2258727"/>
            <a:ext cx="2296089" cy="656937"/>
          </a:xfrm>
          <a:prstGeom prst="rect">
            <a:avLst/>
          </a:prstGeom>
        </p:spPr>
      </p:pic>
      <p:pic>
        <p:nvPicPr>
          <p:cNvPr id="13" name="Bilde 12" descr="Dinutvei.no - nasjonalt veiviser for vold og overgrep">
            <a:extLst>
              <a:ext uri="{FF2B5EF4-FFF2-40B4-BE49-F238E27FC236}">
                <a16:creationId xmlns:a16="http://schemas.microsoft.com/office/drawing/2014/main" id="{4261464D-80A9-91D2-A869-E6BA8B4F7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90" y="2876288"/>
            <a:ext cx="2473251" cy="867484"/>
          </a:xfrm>
          <a:prstGeom prst="rect">
            <a:avLst/>
          </a:prstGeom>
        </p:spPr>
      </p:pic>
      <p:pic>
        <p:nvPicPr>
          <p:cNvPr id="9" name="Bilde 8" descr="ROSA – som er et hjelpetiltak for ofre for menneskehandel,">
            <a:extLst>
              <a:ext uri="{FF2B5EF4-FFF2-40B4-BE49-F238E27FC236}">
                <a16:creationId xmlns:a16="http://schemas.microsoft.com/office/drawing/2014/main" id="{D1C22851-66A0-A156-2C0F-63BC5BA4B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28" y="4021902"/>
            <a:ext cx="1832157" cy="1832157"/>
          </a:xfrm>
          <a:prstGeom prst="rect">
            <a:avLst/>
          </a:prstGeom>
        </p:spPr>
      </p:pic>
      <p:pic>
        <p:nvPicPr>
          <p:cNvPr id="11" name="Bilde 10" descr="Bufdir og Kompetanseteamet mot tvangsekteskap, kjønnslemlestelse og negativ sosial kontroll">
            <a:extLst>
              <a:ext uri="{FF2B5EF4-FFF2-40B4-BE49-F238E27FC236}">
                <a16:creationId xmlns:a16="http://schemas.microsoft.com/office/drawing/2014/main" id="{B9CF9EEE-99CE-D410-7C59-0C907F5E5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58" y="4320967"/>
            <a:ext cx="5316931" cy="1234028"/>
          </a:xfrm>
          <a:prstGeom prst="rect">
            <a:avLst/>
          </a:prstGeom>
        </p:spPr>
      </p:pic>
      <p:pic>
        <p:nvPicPr>
          <p:cNvPr id="17" name="Bilde 16" descr="Helsedirektoratet">
            <a:extLst>
              <a:ext uri="{FF2B5EF4-FFF2-40B4-BE49-F238E27FC236}">
                <a16:creationId xmlns:a16="http://schemas.microsoft.com/office/drawing/2014/main" id="{BA6CB7CB-BD9D-7297-B584-0C5AF073E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08" y="1303005"/>
            <a:ext cx="4988835" cy="651134"/>
          </a:xfrm>
          <a:prstGeom prst="rect">
            <a:avLst/>
          </a:prstGeom>
        </p:spPr>
      </p:pic>
      <p:pic>
        <p:nvPicPr>
          <p:cNvPr id="6" name="Bilde 5" descr="NAV og Oslo Kommune: Human Trafficking Support Oslo">
            <a:extLst>
              <a:ext uri="{FF2B5EF4-FFF2-40B4-BE49-F238E27FC236}">
                <a16:creationId xmlns:a16="http://schemas.microsoft.com/office/drawing/2014/main" id="{3ACA8D32-B4EC-AF9A-60C4-8B471AB132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4" y="3014946"/>
            <a:ext cx="1257143" cy="828108"/>
          </a:xfrm>
          <a:prstGeom prst="rect">
            <a:avLst/>
          </a:prstGeom>
        </p:spPr>
      </p:pic>
      <p:pic>
        <p:nvPicPr>
          <p:cNvPr id="1027" name="ydp52bd762eyiv5621484930ydp140ced83yiv6140300556Bilde 2">
            <a:extLst>
              <a:ext uri="{FF2B5EF4-FFF2-40B4-BE49-F238E27FC236}">
                <a16:creationId xmlns:a16="http://schemas.microsoft.com/office/drawing/2014/main" id="{6D0BFA9D-5602-8F55-5F28-9B11936F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00" y="3110002"/>
            <a:ext cx="1333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561BD14-47B8-9E86-6F05-608EEA84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43" y="5379154"/>
            <a:ext cx="6512951" cy="640875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F7AA7B4-F9AB-9701-ACF8-38D50C7C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04DE25-C87C-E6A8-E682-5BDB7059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045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75A0E-A2CA-463B-2486-3E7D8FE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675984"/>
            <a:ext cx="3048000" cy="1506032"/>
          </a:xfrm>
        </p:spPr>
        <p:txBody>
          <a:bodyPr>
            <a:noAutofit/>
          </a:bodyPr>
          <a:lstStyle/>
          <a:p>
            <a:r>
              <a:rPr lang="nb-NO" sz="7200">
                <a:solidFill>
                  <a:schemeClr val="bg1"/>
                </a:solidFill>
              </a:rPr>
              <a:t>TAKK!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8F04A6-F83A-F5B6-F617-2F5CEF40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3BE24C6-2FC8-C2B4-CA5A-C14F6829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0128938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ektoratet 2018">
  <a:themeElements>
    <a:clrScheme name="Office">
      <a:dk1>
        <a:sysClr val="windowText" lastClr="000000"/>
      </a:dk1>
      <a:lt1>
        <a:sysClr val="window" lastClr="FFFFFF"/>
      </a:lt1>
      <a:dk2>
        <a:srgbClr val="19516A"/>
      </a:dk2>
      <a:lt2>
        <a:srgbClr val="DEDEDE"/>
      </a:lt2>
      <a:accent1>
        <a:srgbClr val="19516A"/>
      </a:accent1>
      <a:accent2>
        <a:srgbClr val="2A80A6"/>
      </a:accent2>
      <a:accent3>
        <a:srgbClr val="76C499"/>
      </a:accent3>
      <a:accent4>
        <a:srgbClr val="3C6558"/>
      </a:accent4>
      <a:accent5>
        <a:srgbClr val="70486C"/>
      </a:accent5>
      <a:accent6>
        <a:srgbClr val="EE91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0202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F1E17CB4-8DD8-4024-84EA-E1F9269EAC5C}" vid="{BC225723-2D4D-4B25-9495-9A399FC68E3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8F2F58E893164CB46BCCE725CE63C0" ma:contentTypeVersion="4" ma:contentTypeDescription="Opprett et nytt dokument." ma:contentTypeScope="" ma:versionID="f7a57c25b62c8ab393385bcdd8fcab2c">
  <xsd:schema xmlns:xsd="http://www.w3.org/2001/XMLSchema" xmlns:xs="http://www.w3.org/2001/XMLSchema" xmlns:p="http://schemas.microsoft.com/office/2006/metadata/properties" xmlns:ns2="bf7e0ac2-91e1-410b-b31c-b726a7b89e9d" xmlns:ns3="43d04397-b573-483f-b1d5-18ab0801a9cb" targetNamespace="http://schemas.microsoft.com/office/2006/metadata/properties" ma:root="true" ma:fieldsID="c6dddd8c4ebfba57e2c661509f54776c" ns2:_="" ns3:_="">
    <xsd:import namespace="bf7e0ac2-91e1-410b-b31c-b726a7b89e9d"/>
    <xsd:import namespace="43d04397-b573-483f-b1d5-18ab0801a9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0ac2-91e1-410b-b31c-b726a7b89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04397-b573-483f-b1d5-18ab0801a9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D14633-E05F-4DC5-9866-38D6E65E61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7F4BCF-980A-434D-B8A1-10FC6EB9C3D2}">
  <ds:schemaRefs>
    <ds:schemaRef ds:uri="43d04397-b573-483f-b1d5-18ab0801a9cb"/>
    <ds:schemaRef ds:uri="bf7e0ac2-91e1-410b-b31c-b726a7b89e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D767E2-1F60-4B00-BC66-3D380F2384A6}">
  <ds:schemaRefs>
    <ds:schemaRef ds:uri="43d04397-b573-483f-b1d5-18ab0801a9cb"/>
    <ds:schemaRef ds:uri="bf7e0ac2-91e1-410b-b31c-b726a7b89e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Hdir_PPT_v2</Template>
  <TotalTime>1</TotalTime>
  <Words>370</Words>
  <Application>Microsoft Office PowerPoint</Application>
  <PresentationFormat>Widescreen</PresentationFormat>
  <Paragraphs>48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Lato</vt:lpstr>
      <vt:lpstr>Work Sans</vt:lpstr>
      <vt:lpstr>Helsedirektoratet 2018</vt:lpstr>
      <vt:lpstr>Veiledere</vt:lpstr>
      <vt:lpstr>Nettsider</vt:lpstr>
      <vt:lpstr>Ring og drøft!</vt:lpstr>
      <vt:lpstr>Webinaret er organisert i samarbeid</vt:lpstr>
      <vt:lpstr>TAKK!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Veiledere</dc:title>
  <dc:creator>Kadri Tammur</dc:creator>
  <cp:lastModifiedBy>Sigvor Melve</cp:lastModifiedBy>
  <cp:revision>2</cp:revision>
  <dcterms:created xsi:type="dcterms:W3CDTF">2023-02-15T21:18:06Z</dcterms:created>
  <dcterms:modified xsi:type="dcterms:W3CDTF">2023-03-13T18:18:57Z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0x010100608F2F58E893164CB46BCCE725CE63C0</vt:lpwstr>
  </property>
  <property fmtid="{D5CDD505-2E9C-101B-9397-08002B2CF9AE}" pid="3" name="Order">
    <vt:r8>2200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