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B096"/>
    <a:srgbClr val="8839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8F24B-4BF0-481B-9EA9-BD66A36F2FE7}" v="3" dt="2023-03-03T13:55:13.4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3" autoAdjust="0"/>
    <p:restoredTop sz="86377" autoAdjust="0"/>
  </p:normalViewPr>
  <p:slideViewPr>
    <p:cSldViewPr snapToGrid="0" snapToObjects="1">
      <p:cViewPr varScale="1">
        <p:scale>
          <a:sx n="130" d="100"/>
          <a:sy n="130" d="100"/>
        </p:scale>
        <p:origin x="672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45" d="100"/>
          <a:sy n="145" d="100"/>
        </p:scale>
        <p:origin x="360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>
                <a:latin typeface="Franklin Gothic Book Regular" charset="0"/>
              </a:rPr>
              <a:t>Test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F2FC2-8CED-CA4F-B0C0-05DAC4790B9A}" type="datetimeFigureOut">
              <a:rPr lang="en-US" smtClean="0">
                <a:latin typeface="Franklin Gothic Book Regular" charset="0"/>
              </a:rPr>
              <a:t>3/13/2023</a:t>
            </a:fld>
            <a:endParaRPr lang="nb-NO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F34E6-C2F2-6B42-A937-18D9CEB1FAE1}" type="slidenum">
              <a:rPr lang="nb-NO" smtClean="0">
                <a:latin typeface="Franklin Gothic Book Regular" charset="0"/>
              </a:rPr>
              <a:t>‹#›</a:t>
            </a:fld>
            <a:endParaRPr lang="nb-NO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6648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r>
              <a:rPr lang="nb-NO"/>
              <a:t>Test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5416FD79-A043-BB49-AB45-B3F928A3E07B}" type="datetimeFigureOut">
              <a:rPr lang="en-US" smtClean="0"/>
              <a:pPr/>
              <a:t>3/13/2023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Master </a:t>
            </a:r>
            <a:r>
              <a:rPr lang="nb-NO" dirty="0" err="1"/>
              <a:t>text</a:t>
            </a:r>
            <a:r>
              <a:rPr lang="nb-NO" dirty="0"/>
              <a:t> styles</a:t>
            </a:r>
          </a:p>
          <a:p>
            <a:pPr lvl="1"/>
            <a:r>
              <a:rPr lang="nb-NO" dirty="0"/>
              <a:t>Second </a:t>
            </a:r>
            <a:r>
              <a:rPr lang="nb-NO" dirty="0" err="1"/>
              <a:t>level</a:t>
            </a:r>
            <a:endParaRPr lang="nb-NO" dirty="0"/>
          </a:p>
          <a:p>
            <a:pPr lvl="2"/>
            <a:r>
              <a:rPr lang="nb-NO" dirty="0"/>
              <a:t>Third </a:t>
            </a:r>
            <a:r>
              <a:rPr lang="nb-NO" dirty="0" err="1"/>
              <a:t>level</a:t>
            </a:r>
            <a:endParaRPr lang="nb-NO" dirty="0"/>
          </a:p>
          <a:p>
            <a:pPr lvl="3"/>
            <a:r>
              <a:rPr lang="nb-NO" dirty="0" err="1"/>
              <a:t>Fourth</a:t>
            </a:r>
            <a:r>
              <a:rPr lang="nb-NO" dirty="0"/>
              <a:t> </a:t>
            </a:r>
            <a:r>
              <a:rPr lang="nb-NO" dirty="0" err="1"/>
              <a:t>level</a:t>
            </a:r>
            <a:endParaRPr lang="nb-NO" dirty="0"/>
          </a:p>
          <a:p>
            <a:pPr lvl="4"/>
            <a:r>
              <a:rPr lang="nb-NO" dirty="0"/>
              <a:t>Fifth </a:t>
            </a:r>
            <a:r>
              <a:rPr lang="nb-NO" dirty="0" err="1"/>
              <a:t>level</a:t>
            </a:r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9BF206E9-27B4-F745-BA28-05734ECEC3A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27637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4572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4572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4572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4572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898753"/>
            <a:ext cx="9143999" cy="3244747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198" y="2063803"/>
            <a:ext cx="8237028" cy="1549427"/>
          </a:xfrm>
        </p:spPr>
        <p:txBody>
          <a:bodyPr>
            <a:normAutofit/>
          </a:bodyPr>
          <a:lstStyle>
            <a:lvl1pPr>
              <a:defRPr sz="3600" b="1" baseline="0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nb-NO" dirty="0"/>
              <a:t>Tittel på presentasjonen</a:t>
            </a:r>
            <a:br>
              <a:rPr lang="nb-NO" dirty="0"/>
            </a:br>
            <a:r>
              <a:rPr lang="nb-NO" dirty="0"/>
              <a:t>over flere linjer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198" y="3620545"/>
            <a:ext cx="8237028" cy="598799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Undertittel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774885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4226659"/>
            <a:ext cx="823702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57200" y="3617552"/>
            <a:ext cx="823702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58468"/>
            <a:ext cx="2161642" cy="273844"/>
          </a:xfrm>
        </p:spPr>
        <p:txBody>
          <a:bodyPr/>
          <a:lstStyle>
            <a:lvl1pPr algn="l"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32473" y="4651152"/>
            <a:ext cx="2161753" cy="273844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Jon Olav Nordmann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71106" y="307630"/>
            <a:ext cx="1601785" cy="11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99F7D7-C822-4C41-B615-B51E540CD4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5745" y="1761750"/>
            <a:ext cx="2252510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03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+ Nettadress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014510" y="2595094"/>
            <a:ext cx="3554683" cy="506697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20000"/>
              </a:lnSpc>
              <a:buClr>
                <a:schemeClr val="accent1"/>
              </a:buClr>
              <a:buNone/>
              <a:defRPr sz="1800" baseline="0">
                <a:solidFill>
                  <a:schemeClr val="tx1"/>
                </a:solidFill>
                <a:latin typeface="Franklin Gothic Medium"/>
                <a:cs typeface="Franklin Gothic Medium"/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200" i="1">
                <a:solidFill>
                  <a:schemeClr val="tx2"/>
                </a:solidFill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nb-NO" dirty="0"/>
              <a:t>Skriv en nettadresse her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 rot="5400000">
            <a:off x="2832441" y="2462643"/>
            <a:ext cx="3488240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822398DC-53A8-954C-ABCD-1C01482F8E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8772" y="1761750"/>
            <a:ext cx="2252510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56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10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457200" y="943661"/>
            <a:ext cx="8229599" cy="3431811"/>
          </a:xfrm>
        </p:spPr>
        <p:txBody>
          <a:bodyPr lIns="0" tIns="0" rIns="0" bIns="0" anchor="ctr" anchorCtr="0">
            <a:normAutofit/>
          </a:bodyPr>
          <a:lstStyle>
            <a:lvl1pPr marL="457200" marR="0" indent="-1249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sz="2800" b="0">
                <a:solidFill>
                  <a:srgbClr val="212731"/>
                </a:solidFill>
                <a:latin typeface="Franklin Gothic Medium"/>
                <a:cs typeface="Franklin Gothic Medium"/>
              </a:defRPr>
            </a:lvl1pPr>
          </a:lstStyle>
          <a:p>
            <a:pPr lvl="0"/>
            <a:r>
              <a:rPr lang="nb-NO" dirty="0"/>
              <a:t>Tittel på punkt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nb-NO"/>
              <a:t>Jon Olav Nordmann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0B472A3-44B2-CB48-9223-59BC1D799A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1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1037918"/>
            <a:ext cx="8229599" cy="925489"/>
          </a:xfrm>
        </p:spPr>
        <p:txBody>
          <a:bodyPr lIns="0" tIns="0" rIns="0" bIns="0" anchor="t" anchorCtr="0">
            <a:normAutofit/>
          </a:bodyPr>
          <a:lstStyle>
            <a:lvl1pPr algn="l">
              <a:defRPr sz="2800" baseline="0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nb-NO" dirty="0"/>
              <a:t>Overskrift kan skrives over flere linjer med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9" y="2057133"/>
            <a:ext cx="8229599" cy="2390509"/>
          </a:xfrm>
        </p:spPr>
        <p:txBody>
          <a:bodyPr lIns="0" tIns="0" rIns="0" bIns="0">
            <a:normAutofit/>
          </a:bodyPr>
          <a:lstStyle>
            <a:lvl1pPr>
              <a:buClr>
                <a:schemeClr val="accent1"/>
              </a:buCl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2"/>
                </a:solidFill>
              </a:defRPr>
            </a:lvl2pPr>
            <a:lvl3pPr>
              <a:defRPr sz="2200" i="1">
                <a:solidFill>
                  <a:schemeClr val="tx2"/>
                </a:solidFill>
              </a:defRPr>
            </a:lvl3pPr>
            <a:lvl4pPr>
              <a:defRPr sz="2100"/>
            </a:lvl4pPr>
            <a:lvl5pPr>
              <a:defRPr sz="1800"/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Jon Olav Nordmann</a:t>
            </a:r>
            <a:endParaRPr lang="nb-NO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2E698027-B167-2B4A-8FF9-C856705AB0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6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punktliste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1037918"/>
            <a:ext cx="4356203" cy="925489"/>
          </a:xfrm>
        </p:spPr>
        <p:txBody>
          <a:bodyPr lIns="0" tIns="0" rIns="0" bIns="0" anchor="t" anchorCtr="0">
            <a:normAutofit/>
          </a:bodyPr>
          <a:lstStyle>
            <a:lvl1pPr algn="l">
              <a:defRPr sz="2800" baseline="0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nb-NO" dirty="0"/>
              <a:t>Overskrift kan skrives over flere linjer med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9" y="2057133"/>
            <a:ext cx="4356203" cy="2390509"/>
          </a:xfrm>
        </p:spPr>
        <p:txBody>
          <a:bodyPr lIns="0" tIns="0" rIns="0" bIns="0">
            <a:normAutofit/>
          </a:bodyPr>
          <a:lstStyle>
            <a:lvl1pPr>
              <a:buClr>
                <a:schemeClr val="accent1"/>
              </a:buCl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2"/>
                </a:solidFill>
              </a:defRPr>
            </a:lvl2pPr>
            <a:lvl3pPr>
              <a:defRPr sz="2200" i="1">
                <a:solidFill>
                  <a:schemeClr val="tx2"/>
                </a:solidFill>
              </a:defRPr>
            </a:lvl3pPr>
            <a:lvl4pPr>
              <a:defRPr sz="2100"/>
            </a:lvl4pPr>
            <a:lvl5pPr>
              <a:defRPr sz="1800"/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Jon Olav Nordmann</a:t>
            </a:r>
            <a:endParaRPr lang="nb-NO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9"/>
          <p:cNvSpPr>
            <a:spLocks noGrp="1"/>
          </p:cNvSpPr>
          <p:nvPr>
            <p:ph type="pic" sz="quarter" idx="17" hasCustomPrompt="1"/>
          </p:nvPr>
        </p:nvSpPr>
        <p:spPr>
          <a:xfrm>
            <a:off x="5045075" y="902332"/>
            <a:ext cx="4098925" cy="3484003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 b="1">
                <a:latin typeface="Franklin Gothic Book"/>
                <a:cs typeface="Franklin Gothic Book"/>
              </a:defRPr>
            </a:lvl1pPr>
          </a:lstStyle>
          <a:p>
            <a:r>
              <a:rPr lang="nb-NO"/>
              <a:t>Sett inn bilde her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D4ECCF7-78EA-4141-B140-3760FEE745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punktliste og bil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0596" y="1037918"/>
            <a:ext cx="4356203" cy="925489"/>
          </a:xfrm>
        </p:spPr>
        <p:txBody>
          <a:bodyPr lIns="0" tIns="0" rIns="0" bIns="0" anchor="t" anchorCtr="0">
            <a:normAutofit/>
          </a:bodyPr>
          <a:lstStyle>
            <a:lvl1pPr algn="l">
              <a:defRPr sz="2800" baseline="0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nb-NO" dirty="0"/>
              <a:t>Overskrift kan skrives over flere linjer med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30596" y="2057133"/>
            <a:ext cx="4356203" cy="2390509"/>
          </a:xfrm>
        </p:spPr>
        <p:txBody>
          <a:bodyPr lIns="0" tIns="0" rIns="0" bIns="0">
            <a:normAutofit/>
          </a:bodyPr>
          <a:lstStyle>
            <a:lvl1pPr>
              <a:buClr>
                <a:schemeClr val="accent1"/>
              </a:buCl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2"/>
                </a:solidFill>
              </a:defRPr>
            </a:lvl2pPr>
            <a:lvl3pPr>
              <a:defRPr sz="2200" i="1">
                <a:solidFill>
                  <a:schemeClr val="tx2"/>
                </a:solidFill>
              </a:defRPr>
            </a:lvl3pPr>
            <a:lvl4pPr>
              <a:defRPr sz="2100"/>
            </a:lvl4pPr>
            <a:lvl5pPr>
              <a:defRPr sz="1800"/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Jon Olav Nordmann</a:t>
            </a:r>
            <a:endParaRPr lang="nb-NO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9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1037918"/>
            <a:ext cx="4098925" cy="340972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 b="1">
                <a:latin typeface="Franklin Gothic Book"/>
                <a:cs typeface="Franklin Gothic Book"/>
              </a:defRPr>
            </a:lvl1pPr>
          </a:lstStyle>
          <a:p>
            <a:r>
              <a:rPr lang="nb-NO"/>
              <a:t>Sett inn bilde her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8BCBB6B-AD5D-004E-8C14-339D107425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9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" y="994867"/>
            <a:ext cx="8229599" cy="339146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 b="1">
                <a:latin typeface="Franklin Gothic Book"/>
                <a:cs typeface="Franklin Gothic Book"/>
              </a:defRPr>
            </a:lvl1pPr>
          </a:lstStyle>
          <a:p>
            <a:r>
              <a:rPr lang="nb-NO"/>
              <a:t>Sett inn bilde her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b-NO"/>
              <a:t>Jon Olav Nordmann</a:t>
            </a:r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21BA866-A0F5-2542-841A-3B6BAD5427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55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kap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57199" y="902332"/>
            <a:ext cx="8229600" cy="3484003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8023" y="1903836"/>
            <a:ext cx="7241577" cy="1473436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3200">
                <a:solidFill>
                  <a:schemeClr val="tx1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nb-NO" dirty="0"/>
              <a:t>Delkapittel</a:t>
            </a:r>
            <a:br>
              <a:rPr lang="nb-NO" dirty="0"/>
            </a:br>
            <a:r>
              <a:rPr lang="nb-NO" dirty="0"/>
              <a:t>over to linjer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88023" y="3529729"/>
            <a:ext cx="7241577" cy="60336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Undertittel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988023" y="1134227"/>
            <a:ext cx="7241577" cy="6439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4000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pPr lvl="0"/>
            <a:r>
              <a:rPr lang="nb-NO" dirty="0"/>
              <a:t>01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b-NO"/>
              <a:t>Jon Olav Nordmann</a:t>
            </a:r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988023" y="3441989"/>
            <a:ext cx="724157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988023" y="1837608"/>
            <a:ext cx="724157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2BE7022E-B997-A84D-8C6A-7D2F2DD6F6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kapittel m/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57199" y="902332"/>
            <a:ext cx="4129945" cy="3484003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8023" y="1903836"/>
            <a:ext cx="3150007" cy="1473436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3200">
                <a:solidFill>
                  <a:schemeClr val="tx1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nb-NO" dirty="0"/>
              <a:t>Delkapittel</a:t>
            </a:r>
            <a:br>
              <a:rPr lang="nb-NO" dirty="0"/>
            </a:br>
            <a:r>
              <a:rPr lang="nb-NO" dirty="0"/>
              <a:t>over to linjer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88023" y="3529729"/>
            <a:ext cx="3150007" cy="60336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Undertittel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988023" y="1134227"/>
            <a:ext cx="3150007" cy="6439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4000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pPr lvl="0"/>
            <a:r>
              <a:rPr lang="nb-NO" dirty="0"/>
              <a:t>01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4" hasCustomPrompt="1"/>
          </p:nvPr>
        </p:nvSpPr>
        <p:spPr>
          <a:xfrm>
            <a:off x="4587874" y="902332"/>
            <a:ext cx="4098925" cy="3484003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>
                <a:latin typeface="Franklin Gothic Book"/>
                <a:cs typeface="Franklin Gothic Book"/>
              </a:defRPr>
            </a:lvl1pPr>
          </a:lstStyle>
          <a:p>
            <a:r>
              <a:rPr lang="nb-NO" dirty="0"/>
              <a:t>Sett inn bilde her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b-NO"/>
              <a:t>Jon Olav Nordmann</a:t>
            </a:r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988023" y="3441989"/>
            <a:ext cx="315000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988023" y="1837608"/>
            <a:ext cx="315000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4060AF71-764F-D142-9780-7C7E7D1138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84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/Ta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57199" y="902332"/>
            <a:ext cx="8229601" cy="3484003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2654" y="2037860"/>
            <a:ext cx="7052004" cy="857250"/>
          </a:xfrm>
        </p:spPr>
        <p:txBody>
          <a:bodyPr lIns="0" tIns="0" rIns="0" bIns="0" anchor="b" anchorCtr="0">
            <a:normAutofit/>
          </a:bodyPr>
          <a:lstStyle>
            <a:lvl1pPr algn="ctr">
              <a:defRPr sz="3600" baseline="0">
                <a:solidFill>
                  <a:srgbClr val="87372E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nb-NO" dirty="0"/>
              <a:t>Pause / Takk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02654" y="2973285"/>
            <a:ext cx="7052004" cy="44686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Undertittel kan skrives her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5026038"/>
            <a:ext cx="9144000" cy="123868"/>
          </a:xfrm>
          <a:prstGeom prst="rect">
            <a:avLst/>
          </a:prstGeom>
          <a:gradFill flip="none" rotWithShape="1">
            <a:gsLst>
              <a:gs pos="0">
                <a:srgbClr val="88392F"/>
              </a:gs>
              <a:gs pos="100000">
                <a:srgbClr val="E7B09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Jon Olav Nordmann</a:t>
            </a:r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640323" y="459521"/>
            <a:ext cx="6046476" cy="0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9569FEA-D883-A042-89C7-981E07823F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184551"/>
            <a:ext cx="1881266" cy="5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55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196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658468"/>
            <a:ext cx="2922422" cy="27384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latin typeface="+mj-lt"/>
                <a:ea typeface="Franklin Gothic Book" charset="0"/>
                <a:cs typeface="Franklin Gothic Book" charset="0"/>
              </a:defRPr>
            </a:lvl1pPr>
          </a:lstStyle>
          <a:p>
            <a:fld id="{7091E3F2-6C9B-5A49-9735-524AE4DDE8FC}" type="datetime1">
              <a:rPr lang="nb-NO" smtClean="0"/>
              <a:pPr/>
              <a:t>13.03.2023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64378" y="4658468"/>
            <a:ext cx="292242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2"/>
                </a:solidFill>
                <a:latin typeface="+mj-lt"/>
                <a:ea typeface="Franklin Gothic Book" charset="0"/>
                <a:cs typeface="Franklin Gothic Book" charset="0"/>
              </a:defRPr>
            </a:lvl1pPr>
          </a:lstStyle>
          <a:p>
            <a:r>
              <a:rPr lang="nb-NO" dirty="0"/>
              <a:t>Jon Olav Nordmann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465846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</a:lstStyle>
          <a:p>
            <a:fld id="{C13A9A88-5667-4242-88BD-5C31A05F9D4E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2226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61" r:id="rId3"/>
    <p:sldLayoutId id="2147483689" r:id="rId4"/>
    <p:sldLayoutId id="2147483690" r:id="rId5"/>
    <p:sldLayoutId id="2147483667" r:id="rId6"/>
    <p:sldLayoutId id="2147483685" r:id="rId7"/>
    <p:sldLayoutId id="2147483660" r:id="rId8"/>
    <p:sldLayoutId id="2147483662" r:id="rId9"/>
    <p:sldLayoutId id="2147483676" r:id="rId10"/>
    <p:sldLayoutId id="2147483677" r:id="rId11"/>
    <p:sldLayoutId id="2147483678" r:id="rId12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8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2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600" i="1" kern="1200">
          <a:solidFill>
            <a:schemeClr val="tx2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1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646A3-65FE-B146-9941-96910B1AFA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latin typeface="+mj-lt"/>
              </a:rPr>
              <a:t>Avvergingsplikten i straffeloven § 196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92753-C282-E84B-A53F-C1390CAB84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>
                <a:latin typeface="+mj-lt"/>
              </a:rPr>
              <a:t>- Plikten til å avverge et straffbart forhold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F368E-85DD-C747-A9C0-FB4990A4C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94729" y="4565808"/>
            <a:ext cx="2161753" cy="273844"/>
          </a:xfrm>
        </p:spPr>
        <p:txBody>
          <a:bodyPr/>
          <a:lstStyle/>
          <a:p>
            <a:r>
              <a:rPr lang="nb-NO" dirty="0"/>
              <a:t>Statsadvokat Rudolf Christoffersen</a:t>
            </a:r>
          </a:p>
        </p:txBody>
      </p:sp>
    </p:spTree>
    <p:extLst>
      <p:ext uri="{BB962C8B-B14F-4D97-AF65-F5344CB8AC3E}">
        <p14:creationId xmlns:p14="http://schemas.microsoft.com/office/powerpoint/2010/main" val="2896186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2CF0A17A-5298-4327-8120-6D73A09968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52127" y="785336"/>
            <a:ext cx="5786905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Taushetsplikten er ikke absolutt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4F24714E-0D0F-4B3D-80EB-97E0442B7F89}"/>
              </a:ext>
            </a:extLst>
          </p:cNvPr>
          <p:cNvSpPr txBox="1"/>
          <p:nvPr/>
        </p:nvSpPr>
        <p:spPr>
          <a:xfrm>
            <a:off x="274320" y="1627632"/>
            <a:ext cx="834542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Straffeloven</a:t>
            </a:r>
            <a:r>
              <a:rPr lang="nl-N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196 etablerer en plikt for alle og enhver til å s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nb-N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å avverge bestemte straffbare handlinger eller f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nb-N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lgene</a:t>
            </a: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 disse. Dette gjelder også for helsepersonell. </a:t>
            </a:r>
          </a:p>
          <a:p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er ikke tvilsomt at taushetsplikten må vike i noen tilfeller for å forhindre alvorlige skadegjørende handlinger. </a:t>
            </a:r>
          </a:p>
          <a:p>
            <a:endParaRPr lang="nb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756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2CF0A17A-5298-4327-8120-6D73A09968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52127" y="785336"/>
            <a:ext cx="5786905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Taushetsplikten er ikke absolutt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4F24714E-0D0F-4B3D-80EB-97E0442B7F89}"/>
              </a:ext>
            </a:extLst>
          </p:cNvPr>
          <p:cNvSpPr txBox="1"/>
          <p:nvPr/>
        </p:nvSpPr>
        <p:spPr>
          <a:xfrm>
            <a:off x="274320" y="1627632"/>
            <a:ext cx="8345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Hvis det er sikkert eller mest sannsynlig at noen vil bli utsatt for slike lovbrudd som er regnet opp i straffeloven §196, er det ikke opp til helsepersonellet å avgjøre om noe må gjøres – da oppstår en avvergingsplikt.</a:t>
            </a:r>
          </a:p>
        </p:txBody>
      </p:sp>
    </p:spTree>
    <p:extLst>
      <p:ext uri="{BB962C8B-B14F-4D97-AF65-F5344CB8AC3E}">
        <p14:creationId xmlns:p14="http://schemas.microsoft.com/office/powerpoint/2010/main" val="3337961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022602E1-44BC-4A7A-B742-1BC4EB56BE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53440" y="882168"/>
            <a:ext cx="7972695" cy="646331"/>
          </a:xfrm>
          <a:prstGeom prst="rect">
            <a:avLst/>
          </a:prstGeom>
          <a:solidFill>
            <a:schemeClr val="lt1"/>
          </a:solidFill>
          <a:ln w="25400" cap="flat" cmpd="sng" algn="ctr">
            <a:solidFill>
              <a:schemeClr val="dk1"/>
            </a:solidFill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5 Sentrale spørsmål - avvergingsplikten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43AF888F-03AA-4F62-B98E-D570647741BE}"/>
              </a:ext>
            </a:extLst>
          </p:cNvPr>
          <p:cNvSpPr txBox="1"/>
          <p:nvPr/>
        </p:nvSpPr>
        <p:spPr>
          <a:xfrm>
            <a:off x="152401" y="2139696"/>
            <a:ext cx="8930640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Hva slags type straffbare handlinger gjelder plikten for ?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Hvem har slike plikter?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 taushetsplikten til hinder for å varsle?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 det unntak fra avvergingsplikten/varslingsplikten?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Hvordan oppfylle avvergingsplikten? </a:t>
            </a:r>
          </a:p>
        </p:txBody>
      </p:sp>
    </p:spTree>
    <p:extLst>
      <p:ext uri="{BB962C8B-B14F-4D97-AF65-F5344CB8AC3E}">
        <p14:creationId xmlns:p14="http://schemas.microsoft.com/office/powerpoint/2010/main" val="1788637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2D456C1-2EEB-3D5F-B73C-2A3DADDA741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77685" y="693581"/>
            <a:ext cx="7633607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Avvergingsplikten gjelder uten hensyn til taushetsplikt og gjelder lovbrudd som nevnt i straffeloven § 196, herunder </a:t>
            </a:r>
            <a:r>
              <a:rPr kumimoji="0" lang="nb-NO" sz="2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blant annet: 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D25D9570-3C5B-A8AD-A2C5-D71BDD775911}"/>
              </a:ext>
            </a:extLst>
          </p:cNvPr>
          <p:cNvSpPr txBox="1"/>
          <p:nvPr/>
        </p:nvSpPr>
        <p:spPr>
          <a:xfrm>
            <a:off x="1077685" y="1985887"/>
            <a:ext cx="7543798" cy="2677656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Tvangsekteskap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Grov frihetsberøvelse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Grov menneskehandel (barn)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Ekteskap med noen under 16 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Grov kroppsskade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Drap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Mishandling i nære relasjoner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Kjønnslemlestelse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Voldtekt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Voldtekt av barn under 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Incest</a:t>
            </a:r>
          </a:p>
        </p:txBody>
      </p:sp>
    </p:spTree>
    <p:extLst>
      <p:ext uri="{BB962C8B-B14F-4D97-AF65-F5344CB8AC3E}">
        <p14:creationId xmlns:p14="http://schemas.microsoft.com/office/powerpoint/2010/main" val="3704456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E01A6F89-2295-46AD-B7F9-6F94C33FC06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7368" y="890016"/>
            <a:ext cx="8589264" cy="984885"/>
          </a:xfrm>
          <a:prstGeom prst="rect">
            <a:avLst/>
          </a:prstGeom>
          <a:solidFill>
            <a:schemeClr val="lt1"/>
          </a:solidFill>
          <a:ln w="25400" cap="flat" cmpd="sng" algn="ctr">
            <a:solidFill>
              <a:schemeClr val="dk1"/>
            </a:solidFill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Hvordan avverge et straffbart forhold som omfattes av avvergingsplikten ? 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C02453FE-357E-4F4C-AA27-EE3B746C9466}"/>
              </a:ext>
            </a:extLst>
          </p:cNvPr>
          <p:cNvSpPr txBox="1"/>
          <p:nvPr/>
        </p:nvSpPr>
        <p:spPr>
          <a:xfrm>
            <a:off x="353568" y="2248252"/>
            <a:ext cx="86441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196: Med bot eller fengsel inntil 1 år straffes den som unnlater gjennom </a:t>
            </a:r>
            <a:r>
              <a:rPr lang="nb-NO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anmeldelse</a:t>
            </a:r>
            <a:r>
              <a:rPr lang="nb-NO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eller på annen måte å </a:t>
            </a:r>
            <a:r>
              <a:rPr lang="nb-N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søke å avverge </a:t>
            </a:r>
            <a:r>
              <a:rPr lang="nb-N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lovbrudd eller følgene av det, på et tidspunkt da dette fortsatt var mulig, og det fremstår som sikkert eller mest sannsynlig at lovbruddet er eller vil bli begått. Avvergingsplikten gjelder </a:t>
            </a:r>
            <a:r>
              <a:rPr lang="nb-N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uten hensyn til taushetsplikt</a:t>
            </a:r>
            <a:r>
              <a:rPr lang="nb-N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4038341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2B3F007B-9864-445B-8CFF-E7BCDB11815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00784" y="667947"/>
            <a:ext cx="5015604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Hva om man er usikker?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1BBAD0F7-4FCE-49FD-81FC-B2431A85D756}"/>
              </a:ext>
            </a:extLst>
          </p:cNvPr>
          <p:cNvSpPr txBox="1"/>
          <p:nvPr/>
        </p:nvSpPr>
        <p:spPr>
          <a:xfrm>
            <a:off x="296265" y="1314278"/>
            <a:ext cx="8683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Søk råd.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Forvaltningsloven § 13 b første ledd </a:t>
            </a:r>
            <a:r>
              <a:rPr lang="nb-N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7: "Taushetsplikt er ikke til hinder for:.. At forvaltningsorganet deler opplysningene med andre så </a:t>
            </a:r>
            <a:r>
              <a:rPr lang="nb-NO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langt det er nødvendig for å unngå fare for liv og helse".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Barnevernsloven § 6-4 </a:t>
            </a:r>
            <a:r>
              <a:rPr lang="nb-N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"……..Uten hinder av taushetsplikt melde fra til barneverntjenesten uten ugrunnet opphold…….."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Krever ikke høy grad av sannsynlighet.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lovfestet unntak fra taushetsplikten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812054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925CF70F-F6B2-491C-9C8F-3E05840EEDB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204803" y="792480"/>
            <a:ext cx="3236784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Oppsummering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18E2B33F-019E-4418-8CF9-42047AB9622D}"/>
              </a:ext>
            </a:extLst>
          </p:cNvPr>
          <p:cNvSpPr txBox="1"/>
          <p:nvPr/>
        </p:nvSpPr>
        <p:spPr>
          <a:xfrm>
            <a:off x="298704" y="1471577"/>
            <a:ext cx="854659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Avvergingsplikten etter </a:t>
            </a:r>
            <a:r>
              <a:rPr lang="nb-N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Strl</a:t>
            </a: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§ 196 gjelder bestemte typer straffbare handlinger.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Avvergingsplikten virker fremover i tid og går foran taushetsplikten.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Ingen plikt til å avverge lovbruddet, kun å </a:t>
            </a:r>
            <a:r>
              <a:rPr lang="nb-NO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søke å avverge </a:t>
            </a: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Plikten oppfylles ved å anmelde saken til politiet. </a:t>
            </a:r>
          </a:p>
          <a:p>
            <a:pPr>
              <a:spcBef>
                <a:spcPts val="1200"/>
              </a:spcBef>
            </a:pPr>
            <a:r>
              <a:rPr lang="nb-NO" sz="2400" i="1" dirty="0"/>
              <a:t>NB: Terskelen for å varsle barnevernet krever ikke sannsynlighetsovervekt</a:t>
            </a:r>
            <a:r>
              <a:rPr lang="nb-NO" i="1" dirty="0"/>
              <a:t>. 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6C1CFD32-BD4A-4D5C-99EF-5D29A7FD0F50}"/>
              </a:ext>
            </a:extLst>
          </p:cNvPr>
          <p:cNvSpPr txBox="1"/>
          <p:nvPr/>
        </p:nvSpPr>
        <p:spPr>
          <a:xfrm>
            <a:off x="6605516" y="4274332"/>
            <a:ext cx="2239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Rudolf Christoffersen</a:t>
            </a:r>
          </a:p>
          <a:p>
            <a:r>
              <a:rPr lang="nb-NO" dirty="0"/>
              <a:t>Statsadvokat</a:t>
            </a:r>
          </a:p>
        </p:txBody>
      </p:sp>
    </p:spTree>
    <p:extLst>
      <p:ext uri="{BB962C8B-B14F-4D97-AF65-F5344CB8AC3E}">
        <p14:creationId xmlns:p14="http://schemas.microsoft.com/office/powerpoint/2010/main" val="3495147391"/>
      </p:ext>
    </p:extLst>
  </p:cSld>
  <p:clrMapOvr>
    <a:masterClrMapping/>
  </p:clrMapOvr>
</p:sld>
</file>

<file path=ppt/theme/theme1.xml><?xml version="1.0" encoding="utf-8"?>
<a:theme xmlns:a="http://schemas.openxmlformats.org/drawingml/2006/main" name="DHP Lys">
  <a:themeElements>
    <a:clrScheme name="DHP">
      <a:dk1>
        <a:srgbClr val="212731"/>
      </a:dk1>
      <a:lt1>
        <a:sysClr val="window" lastClr="FFFFFF"/>
      </a:lt1>
      <a:dk2>
        <a:srgbClr val="87372E"/>
      </a:dk2>
      <a:lt2>
        <a:srgbClr val="EBE9E9"/>
      </a:lt2>
      <a:accent1>
        <a:srgbClr val="87372E"/>
      </a:accent1>
      <a:accent2>
        <a:srgbClr val="ECB59A"/>
      </a:accent2>
      <a:accent3>
        <a:srgbClr val="E1D6D5"/>
      </a:accent3>
      <a:accent4>
        <a:srgbClr val="E4E4E4"/>
      </a:accent4>
      <a:accent5>
        <a:srgbClr val="D6E2E4"/>
      </a:accent5>
      <a:accent6>
        <a:srgbClr val="EEE8E1"/>
      </a:accent6>
      <a:hlink>
        <a:srgbClr val="87372E"/>
      </a:hlink>
      <a:folHlink>
        <a:srgbClr val="87372E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7" id="{38919282-29A0-4F49-B3FA-CC8AD447C075}" vid="{79E74AAB-3D12-B741-BE60-45BE734C3D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Bokmål Lys HOSF</Template>
  <TotalTime>240</TotalTime>
  <Words>411</Words>
  <Application>Microsoft Office PowerPoint</Application>
  <PresentationFormat>Skjermfremvisning (16:9)</PresentationFormat>
  <Paragraphs>44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4" baseType="lpstr">
      <vt:lpstr>Arial</vt:lpstr>
      <vt:lpstr>Franklin Gothic Book</vt:lpstr>
      <vt:lpstr>Franklin Gothic Book Regular</vt:lpstr>
      <vt:lpstr>Franklin Gothic Medium</vt:lpstr>
      <vt:lpstr>Times New Roman</vt:lpstr>
      <vt:lpstr>DHP Lys</vt:lpstr>
      <vt:lpstr>Avvergingsplikten i straffeloven § 196</vt:lpstr>
      <vt:lpstr>Taushetsplikten er ikke absolutt</vt:lpstr>
      <vt:lpstr>Taushetsplikten er ikke absolutt</vt:lpstr>
      <vt:lpstr>5 Sentrale spørsmål - avvergingsplikten</vt:lpstr>
      <vt:lpstr>Avvergingsplikten gjelder uten hensyn til taushetsplikt og gjelder lovbrudd som nevnt i straffeloven § 196, herunder blant annet: </vt:lpstr>
      <vt:lpstr>Hvordan avverge et straffbart forhold som omfattes av avvergingsplikten ? </vt:lpstr>
      <vt:lpstr>Hva om man er usikker?</vt:lpstr>
      <vt:lpstr>Oppsummering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subject/>
  <dc:creator>Rudolf Martin Christoffersen</dc:creator>
  <cp:keywords/>
  <dc:description/>
  <cp:lastModifiedBy>Sigvor Melve</cp:lastModifiedBy>
  <cp:revision>18</cp:revision>
  <dcterms:created xsi:type="dcterms:W3CDTF">2023-01-31T06:42:24Z</dcterms:created>
  <dcterms:modified xsi:type="dcterms:W3CDTF">2023-03-13T18:15:54Z</dcterms:modified>
  <cp:category/>
</cp:coreProperties>
</file>