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sldIdLst>
    <p:sldId id="256" r:id="rId5"/>
    <p:sldId id="262" r:id="rId6"/>
    <p:sldId id="264" r:id="rId7"/>
    <p:sldId id="265" r:id="rId8"/>
    <p:sldId id="272" r:id="rId9"/>
    <p:sldId id="268" r:id="rId10"/>
    <p:sldId id="299" r:id="rId11"/>
    <p:sldId id="294" r:id="rId12"/>
    <p:sldId id="271" r:id="rId13"/>
    <p:sldId id="297" r:id="rId14"/>
    <p:sldId id="293" r:id="rId15"/>
    <p:sldId id="267" r:id="rId16"/>
    <p:sldId id="273" r:id="rId17"/>
    <p:sldId id="274" r:id="rId18"/>
    <p:sldId id="275" r:id="rId19"/>
    <p:sldId id="276" r:id="rId20"/>
    <p:sldId id="277" r:id="rId21"/>
    <p:sldId id="296" r:id="rId22"/>
    <p:sldId id="298" r:id="rId23"/>
    <p:sldId id="280" r:id="rId24"/>
    <p:sldId id="292" r:id="rId25"/>
    <p:sldId id="281" r:id="rId26"/>
    <p:sldId id="282" r:id="rId27"/>
    <p:sldId id="300" r:id="rId28"/>
    <p:sldId id="283" r:id="rId29"/>
    <p:sldId id="284" r:id="rId30"/>
    <p:sldId id="285" r:id="rId31"/>
    <p:sldId id="286" r:id="rId32"/>
    <p:sldId id="287" r:id="rId33"/>
    <p:sldId id="288" r:id="rId34"/>
    <p:sldId id="289" r:id="rId35"/>
    <p:sldId id="290" r:id="rId36"/>
  </p:sldIdLst>
  <p:sldSz cx="9144000" cy="5143500" type="screen16x9"/>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A7"/>
    <a:srgbClr val="76428D"/>
    <a:srgbClr val="00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30" autoAdjust="0"/>
    <p:restoredTop sz="94127" autoAdjust="0"/>
  </p:normalViewPr>
  <p:slideViewPr>
    <p:cSldViewPr snapToObjects="1">
      <p:cViewPr>
        <p:scale>
          <a:sx n="120" d="100"/>
          <a:sy n="120" d="100"/>
        </p:scale>
        <p:origin x="-72" y="-3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p:scale>
          <a:sx n="100" d="100"/>
          <a:sy n="100" d="100"/>
        </p:scale>
        <p:origin x="-1674" y="21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a:t>Tilsatt sukker, g/dag</a:t>
            </a:r>
            <a:endParaRPr lang="nb-NO"/>
          </a:p>
        </c:rich>
      </c:tx>
      <c:layout>
        <c:manualLayout>
          <c:xMode val="edge"/>
          <c:yMode val="edge"/>
          <c:x val="0.35614963060173033"/>
          <c:y val="3.7487189417159806E-3"/>
        </c:manualLayout>
      </c:layout>
      <c:overlay val="0"/>
    </c:title>
    <c:autoTitleDeleted val="0"/>
    <c:plotArea>
      <c:layout>
        <c:manualLayout>
          <c:layoutTarget val="inner"/>
          <c:xMode val="edge"/>
          <c:yMode val="edge"/>
          <c:x val="0.13183010109847379"/>
          <c:y val="0.1406429260280968"/>
          <c:w val="0.74045773792164871"/>
          <c:h val="0.67862087437180729"/>
        </c:manualLayout>
      </c:layout>
      <c:barChart>
        <c:barDir val="col"/>
        <c:grouping val="clustered"/>
        <c:varyColors val="0"/>
        <c:ser>
          <c:idx val="0"/>
          <c:order val="0"/>
          <c:tx>
            <c:strRef>
              <c:f>'Ark1'!$A$5</c:f>
              <c:strCache>
                <c:ptCount val="1"/>
                <c:pt idx="0">
                  <c:v>Gutt</c:v>
                </c:pt>
              </c:strCache>
            </c:strRef>
          </c:tx>
          <c:spPr>
            <a:solidFill>
              <a:srgbClr val="376092"/>
            </a:solidFill>
          </c:spPr>
          <c:invertIfNegative val="0"/>
          <c:dPt>
            <c:idx val="3"/>
            <c:invertIfNegative val="0"/>
            <c:bubble3D val="0"/>
            <c:spPr>
              <a:solidFill>
                <a:schemeClr val="tx1">
                  <a:lumMod val="65000"/>
                  <a:lumOff val="35000"/>
                </a:schemeClr>
              </a:solidFill>
            </c:spPr>
          </c:dPt>
          <c:cat>
            <c:strRef>
              <c:f>'Ark1'!$B$3:$E$4</c:f>
              <c:strCache>
                <c:ptCount val="4"/>
                <c:pt idx="0">
                  <c:v>4 år</c:v>
                </c:pt>
                <c:pt idx="1">
                  <c:v>4. klasse</c:v>
                </c:pt>
                <c:pt idx="2">
                  <c:v>8. klasse</c:v>
                </c:pt>
                <c:pt idx="3">
                  <c:v>Voksne</c:v>
                </c:pt>
              </c:strCache>
            </c:strRef>
          </c:cat>
          <c:val>
            <c:numRef>
              <c:f>'Ark1'!$B$5:$E$5</c:f>
              <c:numCache>
                <c:formatCode>General</c:formatCode>
                <c:ptCount val="4"/>
                <c:pt idx="0">
                  <c:v>30</c:v>
                </c:pt>
                <c:pt idx="1">
                  <c:v>53</c:v>
                </c:pt>
                <c:pt idx="2">
                  <c:v>64</c:v>
                </c:pt>
                <c:pt idx="3">
                  <c:v>42</c:v>
                </c:pt>
              </c:numCache>
            </c:numRef>
          </c:val>
        </c:ser>
        <c:ser>
          <c:idx val="1"/>
          <c:order val="1"/>
          <c:tx>
            <c:strRef>
              <c:f>'Ark1'!$A$6</c:f>
              <c:strCache>
                <c:ptCount val="1"/>
                <c:pt idx="0">
                  <c:v>Jente</c:v>
                </c:pt>
              </c:strCache>
            </c:strRef>
          </c:tx>
          <c:spPr>
            <a:solidFill>
              <a:srgbClr val="339933"/>
            </a:solidFill>
          </c:spPr>
          <c:invertIfNegative val="0"/>
          <c:cat>
            <c:strRef>
              <c:f>'Ark1'!$B$3:$E$4</c:f>
              <c:strCache>
                <c:ptCount val="4"/>
                <c:pt idx="0">
                  <c:v>4 år</c:v>
                </c:pt>
                <c:pt idx="1">
                  <c:v>4. klasse</c:v>
                </c:pt>
                <c:pt idx="2">
                  <c:v>8. klasse</c:v>
                </c:pt>
                <c:pt idx="3">
                  <c:v>Voksne</c:v>
                </c:pt>
              </c:strCache>
            </c:strRef>
          </c:cat>
          <c:val>
            <c:numRef>
              <c:f>'Ark1'!$B$6:$E$6</c:f>
              <c:numCache>
                <c:formatCode>General</c:formatCode>
                <c:ptCount val="4"/>
                <c:pt idx="0">
                  <c:v>28</c:v>
                </c:pt>
                <c:pt idx="1">
                  <c:v>51</c:v>
                </c:pt>
                <c:pt idx="2">
                  <c:v>60</c:v>
                </c:pt>
              </c:numCache>
            </c:numRef>
          </c:val>
        </c:ser>
        <c:dLbls>
          <c:showLegendKey val="0"/>
          <c:showVal val="0"/>
          <c:showCatName val="0"/>
          <c:showSerName val="0"/>
          <c:showPercent val="0"/>
          <c:showBubbleSize val="0"/>
        </c:dLbls>
        <c:gapWidth val="150"/>
        <c:axId val="34009856"/>
        <c:axId val="34011776"/>
      </c:barChart>
      <c:catAx>
        <c:axId val="34009856"/>
        <c:scaling>
          <c:orientation val="minMax"/>
        </c:scaling>
        <c:delete val="0"/>
        <c:axPos val="b"/>
        <c:title>
          <c:tx>
            <c:rich>
              <a:bodyPr/>
              <a:lstStyle/>
              <a:p>
                <a:pPr>
                  <a:defRPr/>
                </a:pPr>
                <a:r>
                  <a:rPr lang="nb-NO" sz="1400" b="0" i="1" dirty="0" err="1"/>
                  <a:t>Ungkost</a:t>
                </a:r>
                <a:r>
                  <a:rPr lang="nb-NO" sz="1400" b="0" i="1" dirty="0"/>
                  <a:t> 2015-16, </a:t>
                </a:r>
                <a:r>
                  <a:rPr lang="nb-NO" sz="1400" b="0" i="1" dirty="0" err="1"/>
                  <a:t>Norkost</a:t>
                </a:r>
                <a:r>
                  <a:rPr lang="nb-NO" sz="1400" b="0" i="1" dirty="0"/>
                  <a:t> 2010-11</a:t>
                </a:r>
              </a:p>
            </c:rich>
          </c:tx>
          <c:layout>
            <c:manualLayout>
              <c:xMode val="edge"/>
              <c:yMode val="edge"/>
              <c:x val="0.67561728395061726"/>
              <c:y val="0.92468823646092591"/>
            </c:manualLayout>
          </c:layout>
          <c:overlay val="0"/>
        </c:title>
        <c:majorTickMark val="out"/>
        <c:minorTickMark val="none"/>
        <c:tickLblPos val="nextTo"/>
        <c:crossAx val="34011776"/>
        <c:crosses val="autoZero"/>
        <c:auto val="1"/>
        <c:lblAlgn val="ctr"/>
        <c:lblOffset val="100"/>
        <c:noMultiLvlLbl val="0"/>
      </c:catAx>
      <c:valAx>
        <c:axId val="34011776"/>
        <c:scaling>
          <c:orientation val="minMax"/>
        </c:scaling>
        <c:delete val="0"/>
        <c:axPos val="l"/>
        <c:title>
          <c:tx>
            <c:rich>
              <a:bodyPr rot="-5400000" vert="horz"/>
              <a:lstStyle/>
              <a:p>
                <a:pPr>
                  <a:defRPr/>
                </a:pPr>
                <a:r>
                  <a:rPr lang="en-US"/>
                  <a:t>g/dag</a:t>
                </a:r>
              </a:p>
            </c:rich>
          </c:tx>
          <c:layout>
            <c:manualLayout>
              <c:xMode val="edge"/>
              <c:yMode val="edge"/>
              <c:x val="1.2345679012345678E-2"/>
              <c:y val="0.40891636863634084"/>
            </c:manualLayout>
          </c:layout>
          <c:overlay val="0"/>
        </c:title>
        <c:numFmt formatCode="General" sourceLinked="1"/>
        <c:majorTickMark val="out"/>
        <c:minorTickMark val="none"/>
        <c:tickLblPos val="nextTo"/>
        <c:crossAx val="34009856"/>
        <c:crosses val="autoZero"/>
        <c:crossBetween val="between"/>
      </c:valAx>
      <c:spPr>
        <a:noFill/>
        <a:ln w="25400">
          <a:noFill/>
        </a:ln>
      </c:spPr>
    </c:plotArea>
    <c:legend>
      <c:legendPos val="r"/>
      <c:layout/>
      <c:overlay val="0"/>
    </c:legend>
    <c:plotVisOnly val="1"/>
    <c:dispBlanksAs val="gap"/>
    <c:showDLblsOverMax val="0"/>
  </c:chart>
  <c:txPr>
    <a:bodyPr/>
    <a:lstStyle/>
    <a:p>
      <a:pPr>
        <a:defRPr sz="1800" b="1"/>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22516282686887"/>
          <c:y val="6.0110959848383098E-2"/>
          <c:w val="0.72922280548264795"/>
          <c:h val="0.80223379694771257"/>
        </c:manualLayout>
      </c:layout>
      <c:barChart>
        <c:barDir val="col"/>
        <c:grouping val="clustered"/>
        <c:varyColors val="0"/>
        <c:ser>
          <c:idx val="0"/>
          <c:order val="0"/>
          <c:tx>
            <c:strRef>
              <c:f>'Ark1'!$B$4</c:f>
              <c:strCache>
                <c:ptCount val="1"/>
                <c:pt idx="0">
                  <c:v>2000</c:v>
                </c:pt>
              </c:strCache>
            </c:strRef>
          </c:tx>
          <c:spPr>
            <a:solidFill>
              <a:srgbClr val="008000"/>
            </a:solidFill>
            <a:ln>
              <a:solidFill>
                <a:schemeClr val="bg1"/>
              </a:solidFill>
            </a:ln>
          </c:spPr>
          <c:invertIfNegative val="0"/>
          <c:cat>
            <c:strRef>
              <c:f>'Ark1'!$A$5:$A$7</c:f>
              <c:strCache>
                <c:ptCount val="3"/>
                <c:pt idx="0">
                  <c:v>4 år</c:v>
                </c:pt>
                <c:pt idx="1">
                  <c:v>4. klasse</c:v>
                </c:pt>
                <c:pt idx="2">
                  <c:v>8. klasse</c:v>
                </c:pt>
              </c:strCache>
            </c:strRef>
          </c:cat>
          <c:val>
            <c:numRef>
              <c:f>'Ark1'!$B$5:$B$7</c:f>
              <c:numCache>
                <c:formatCode>General</c:formatCode>
                <c:ptCount val="3"/>
                <c:pt idx="0">
                  <c:v>16</c:v>
                </c:pt>
                <c:pt idx="1">
                  <c:v>17</c:v>
                </c:pt>
                <c:pt idx="2">
                  <c:v>19</c:v>
                </c:pt>
              </c:numCache>
            </c:numRef>
          </c:val>
        </c:ser>
        <c:ser>
          <c:idx val="1"/>
          <c:order val="1"/>
          <c:tx>
            <c:strRef>
              <c:f>'Ark1'!$C$4</c:f>
              <c:strCache>
                <c:ptCount val="1"/>
                <c:pt idx="0">
                  <c:v>2015-16</c:v>
                </c:pt>
              </c:strCache>
            </c:strRef>
          </c:tx>
          <c:spPr>
            <a:solidFill>
              <a:srgbClr val="008080"/>
            </a:solidFill>
            <a:ln>
              <a:solidFill>
                <a:schemeClr val="bg1"/>
              </a:solidFill>
            </a:ln>
          </c:spPr>
          <c:invertIfNegative val="0"/>
          <c:cat>
            <c:strRef>
              <c:f>'Ark1'!$A$5:$A$7</c:f>
              <c:strCache>
                <c:ptCount val="3"/>
                <c:pt idx="0">
                  <c:v>4 år</c:v>
                </c:pt>
                <c:pt idx="1">
                  <c:v>4. klasse</c:v>
                </c:pt>
                <c:pt idx="2">
                  <c:v>8. klasse</c:v>
                </c:pt>
              </c:strCache>
            </c:strRef>
          </c:cat>
          <c:val>
            <c:numRef>
              <c:f>'Ark1'!$C$5:$C$7</c:f>
              <c:numCache>
                <c:formatCode>General</c:formatCode>
                <c:ptCount val="3"/>
                <c:pt idx="0">
                  <c:v>9</c:v>
                </c:pt>
                <c:pt idx="1">
                  <c:v>12</c:v>
                </c:pt>
                <c:pt idx="2">
                  <c:v>12</c:v>
                </c:pt>
              </c:numCache>
            </c:numRef>
          </c:val>
        </c:ser>
        <c:dLbls>
          <c:showLegendKey val="0"/>
          <c:showVal val="0"/>
          <c:showCatName val="0"/>
          <c:showSerName val="0"/>
          <c:showPercent val="0"/>
          <c:showBubbleSize val="0"/>
        </c:dLbls>
        <c:gapWidth val="150"/>
        <c:axId val="35522432"/>
        <c:axId val="35523968"/>
      </c:barChart>
      <c:catAx>
        <c:axId val="35522432"/>
        <c:scaling>
          <c:orientation val="minMax"/>
        </c:scaling>
        <c:delete val="0"/>
        <c:axPos val="b"/>
        <c:majorTickMark val="out"/>
        <c:minorTickMark val="none"/>
        <c:tickLblPos val="nextTo"/>
        <c:crossAx val="35523968"/>
        <c:crosses val="autoZero"/>
        <c:auto val="1"/>
        <c:lblAlgn val="ctr"/>
        <c:lblOffset val="100"/>
        <c:noMultiLvlLbl val="0"/>
      </c:catAx>
      <c:valAx>
        <c:axId val="35523968"/>
        <c:scaling>
          <c:orientation val="minMax"/>
          <c:max val="20"/>
        </c:scaling>
        <c:delete val="0"/>
        <c:axPos val="l"/>
        <c:title>
          <c:tx>
            <c:rich>
              <a:bodyPr rot="-5400000" vert="horz"/>
              <a:lstStyle/>
              <a:p>
                <a:pPr>
                  <a:defRPr/>
                </a:pPr>
                <a:r>
                  <a:rPr lang="en-US"/>
                  <a:t>E %</a:t>
                </a:r>
              </a:p>
            </c:rich>
          </c:tx>
          <c:layout/>
          <c:overlay val="0"/>
        </c:title>
        <c:numFmt formatCode="General" sourceLinked="1"/>
        <c:majorTickMark val="out"/>
        <c:minorTickMark val="none"/>
        <c:tickLblPos val="nextTo"/>
        <c:crossAx val="35522432"/>
        <c:crosses val="autoZero"/>
        <c:crossBetween val="between"/>
        <c:minorUnit val="5"/>
      </c:valAx>
      <c:spPr>
        <a:noFill/>
        <a:ln w="25400">
          <a:noFill/>
        </a:ln>
      </c:spPr>
    </c:plotArea>
    <c:legend>
      <c:legendPos val="r"/>
      <c:layout/>
      <c:overlay val="0"/>
    </c:legend>
    <c:plotVisOnly val="1"/>
    <c:dispBlanksAs val="gap"/>
    <c:showDLblsOverMax val="0"/>
  </c:chart>
  <c:txPr>
    <a:bodyPr/>
    <a:lstStyle/>
    <a:p>
      <a:pPr>
        <a:defRPr sz="1800" b="1"/>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97522593275075"/>
          <c:y val="2.7683630390274095E-2"/>
          <c:w val="0.85280431005750323"/>
          <c:h val="0.89855020909362271"/>
        </c:manualLayout>
      </c:layout>
      <c:barChart>
        <c:barDir val="col"/>
        <c:grouping val="clustered"/>
        <c:varyColors val="0"/>
        <c:ser>
          <c:idx val="0"/>
          <c:order val="0"/>
          <c:tx>
            <c:strRef>
              <c:f>'Ark1'!$A$5:$B$5</c:f>
              <c:strCache>
                <c:ptCount val="1"/>
                <c:pt idx="0">
                  <c:v>Saft/brus med sukker</c:v>
                </c:pt>
              </c:strCache>
            </c:strRef>
          </c:tx>
          <c:invertIfNegative val="0"/>
          <c:dPt>
            <c:idx val="0"/>
            <c:invertIfNegative val="0"/>
            <c:bubble3D val="0"/>
            <c:spPr>
              <a:solidFill>
                <a:schemeClr val="accent1">
                  <a:lumMod val="60000"/>
                  <a:lumOff val="40000"/>
                </a:schemeClr>
              </a:solidFill>
            </c:spPr>
          </c:dPt>
          <c:dPt>
            <c:idx val="2"/>
            <c:invertIfNegative val="0"/>
            <c:bubble3D val="0"/>
            <c:spPr>
              <a:solidFill>
                <a:schemeClr val="accent1">
                  <a:lumMod val="50000"/>
                </a:schemeClr>
              </a:solidFill>
            </c:spPr>
          </c:dPt>
          <c:cat>
            <c:strRef>
              <c:f>'Ark1'!$C$4:$E$4</c:f>
              <c:strCache>
                <c:ptCount val="3"/>
                <c:pt idx="0">
                  <c:v>4 år</c:v>
                </c:pt>
                <c:pt idx="1">
                  <c:v>4. klasse</c:v>
                </c:pt>
                <c:pt idx="2">
                  <c:v>8.klasse</c:v>
                </c:pt>
              </c:strCache>
            </c:strRef>
          </c:cat>
          <c:val>
            <c:numRef>
              <c:f>'Ark1'!$C$5:$E$5</c:f>
              <c:numCache>
                <c:formatCode>General</c:formatCode>
                <c:ptCount val="3"/>
                <c:pt idx="0">
                  <c:v>56</c:v>
                </c:pt>
                <c:pt idx="1">
                  <c:v>145</c:v>
                </c:pt>
                <c:pt idx="2">
                  <c:v>204</c:v>
                </c:pt>
              </c:numCache>
            </c:numRef>
          </c:val>
        </c:ser>
        <c:dLbls>
          <c:showLegendKey val="0"/>
          <c:showVal val="0"/>
          <c:showCatName val="0"/>
          <c:showSerName val="0"/>
          <c:showPercent val="0"/>
          <c:showBubbleSize val="0"/>
        </c:dLbls>
        <c:gapWidth val="150"/>
        <c:axId val="34556928"/>
        <c:axId val="34579200"/>
      </c:barChart>
      <c:catAx>
        <c:axId val="34556928"/>
        <c:scaling>
          <c:orientation val="minMax"/>
        </c:scaling>
        <c:delete val="0"/>
        <c:axPos val="b"/>
        <c:majorTickMark val="out"/>
        <c:minorTickMark val="none"/>
        <c:tickLblPos val="nextTo"/>
        <c:crossAx val="34579200"/>
        <c:crosses val="autoZero"/>
        <c:auto val="1"/>
        <c:lblAlgn val="ctr"/>
        <c:lblOffset val="100"/>
        <c:noMultiLvlLbl val="0"/>
      </c:catAx>
      <c:valAx>
        <c:axId val="34579200"/>
        <c:scaling>
          <c:orientation val="minMax"/>
        </c:scaling>
        <c:delete val="0"/>
        <c:axPos val="l"/>
        <c:title>
          <c:tx>
            <c:rich>
              <a:bodyPr rot="-5400000" vert="horz"/>
              <a:lstStyle/>
              <a:p>
                <a:pPr>
                  <a:defRPr/>
                </a:pPr>
                <a:r>
                  <a:rPr lang="en-US"/>
                  <a:t>g/dag</a:t>
                </a:r>
              </a:p>
            </c:rich>
          </c:tx>
          <c:layout>
            <c:manualLayout>
              <c:xMode val="edge"/>
              <c:yMode val="edge"/>
              <c:x val="1.5432098765432098E-3"/>
              <c:y val="0.39927856237446041"/>
            </c:manualLayout>
          </c:layout>
          <c:overlay val="0"/>
        </c:title>
        <c:numFmt formatCode="General" sourceLinked="1"/>
        <c:majorTickMark val="out"/>
        <c:minorTickMark val="none"/>
        <c:tickLblPos val="nextTo"/>
        <c:crossAx val="34556928"/>
        <c:crosses val="autoZero"/>
        <c:crossBetween val="between"/>
      </c:valAx>
    </c:plotArea>
    <c:plotVisOnly val="1"/>
    <c:dispBlanksAs val="gap"/>
    <c:showDLblsOverMax val="0"/>
  </c:chart>
  <c:txPr>
    <a:bodyPr/>
    <a:lstStyle/>
    <a:p>
      <a:pPr>
        <a:defRPr sz="1800"/>
      </a:pPr>
      <a:endParaRPr lang="nb-NO"/>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0.79264</cdr:x>
      <cdr:y>0.07292</cdr:y>
    </cdr:from>
    <cdr:to>
      <cdr:x>0.97868</cdr:x>
      <cdr:y>0.40625</cdr:y>
    </cdr:to>
    <cdr:sp macro="" textlink="">
      <cdr:nvSpPr>
        <cdr:cNvPr id="3" name="TekstSylinder 2"/>
        <cdr:cNvSpPr txBox="1"/>
      </cdr:nvSpPr>
      <cdr:spPr>
        <a:xfrm xmlns:a="http://schemas.openxmlformats.org/drawingml/2006/main">
          <a:off x="3895725" y="200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3BF4E9B-EC91-4D6A-95C2-760E78FEA15A}" type="datetimeFigureOut">
              <a:rPr lang="en-GB" smtClean="0"/>
              <a:t>07/11/2017</a:t>
            </a:fld>
            <a:endParaRPr lang="en-GB"/>
          </a:p>
        </p:txBody>
      </p:sp>
      <p:sp>
        <p:nvSpPr>
          <p:cNvPr id="4" name="Plassholder for lysbil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okkelhullsmerket.no/"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bakerkonditor.no/bklf/wp-content/uploads/2017/08/Retningslinjer-for-Br&#248;dskalan-revidert-august-2017.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elsenorge.no/kosthold-og-ernaring/kostrad/velg-vann-som-torstedrik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ttilsynet.no/mat_og_vann/merking_av_mat/generelle_krav_til_merking_av_mat/matmerking__naeringsdeklarasjon__ferdigpakket_mat.16639/binary/Matmerking%20-%20n%C3%A6ringsdeklarasjon%20-%20ferdigpakket%20ma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presentasjonen er ment som et kompetansehevende verktøy for ansatte i frisklivssentraler, tannhelsetjenesten, helsestasjon- og skolehelsetjenesten. Den gir nyttig bakgrunnsinformasjon for selv å veilede og undervise brukere og </a:t>
            </a:r>
            <a:r>
              <a:rPr lang="nb-NO" dirty="0" smtClean="0"/>
              <a:t>pasienter.</a:t>
            </a:r>
            <a:r>
              <a:rPr lang="nb-NO" baseline="0" dirty="0" smtClean="0"/>
              <a:t> </a:t>
            </a:r>
            <a:endParaRPr lang="nb-NO" dirty="0" smtClean="0"/>
          </a:p>
          <a:p>
            <a:r>
              <a:rPr lang="nb-NO" dirty="0" smtClean="0"/>
              <a:t>Innholdet bygger på Helsedirektoratets kostråd og nasjonale anbefalinger</a:t>
            </a:r>
            <a:r>
              <a:rPr lang="nb-NO" baseline="0" dirty="0" smtClean="0"/>
              <a:t> </a:t>
            </a:r>
            <a:r>
              <a:rPr lang="nb-NO" dirty="0" smtClean="0"/>
              <a:t>og belyser også ulike sider av temaet</a:t>
            </a:r>
            <a:r>
              <a:rPr lang="nb-NO" baseline="0" dirty="0" smtClean="0"/>
              <a:t> som er ønsket av målgruppene for presentasjonen.</a:t>
            </a:r>
            <a:r>
              <a:rPr lang="nb-NO" sz="1200" b="0" i="0" u="none" strike="noStrike" kern="1200" baseline="0" dirty="0" smtClean="0">
                <a:solidFill>
                  <a:schemeClr val="tx1"/>
                </a:solidFill>
                <a:latin typeface="+mn-lt"/>
                <a:ea typeface="+mn-ea"/>
                <a:cs typeface="+mn-cs"/>
              </a:rPr>
              <a:t> </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Det er laget to andre presentasjoner som kan benyttes i personellets videreformidling til brukere og pasienter.</a:t>
            </a:r>
          </a:p>
          <a:p>
            <a:endParaRPr lang="nb-NO" sz="1200" b="0" i="0" u="none" strike="noStrike" kern="1200" baseline="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1</a:t>
            </a:fld>
            <a:endParaRPr lang="en-GB"/>
          </a:p>
        </p:txBody>
      </p:sp>
    </p:spTree>
    <p:extLst>
      <p:ext uri="{BB962C8B-B14F-4D97-AF65-F5344CB8AC3E}">
        <p14:creationId xmlns:p14="http://schemas.microsoft.com/office/powerpoint/2010/main" val="134353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Karbohydrater er energigivende næringsstoffer som kan deles inn i sukker, stivelse og fiber. Stivelse og sukker fordøyes lett og bidrar med energi. Kostfiber er karbohydrater som ikke blir fordøyet i tynntarmen, og de bidrar med lite energi. Kostfiber er gunstig for fordøyelsen og kan minske risikoen for vektøkning, overvekt</a:t>
            </a:r>
            <a:r>
              <a:rPr lang="nb-NO" smtClean="0"/>
              <a:t>, diabetes type 2, </a:t>
            </a:r>
            <a:r>
              <a:rPr lang="nb-NO" dirty="0" smtClean="0"/>
              <a:t>kreft i tykk- og endetarm og hjerte- og karsykdommer. </a:t>
            </a:r>
          </a:p>
          <a:p>
            <a:endParaRPr lang="nb-NO" dirty="0" smtClean="0"/>
          </a:p>
          <a:p>
            <a:r>
              <a:rPr lang="nb-NO" dirty="0" smtClean="0"/>
              <a:t>I gjennomsnitt utgjør karbohydrater omtrent 47 prosent av kostens energiinnhold (energiprosent), hvorav tilsatt sukker bidrar med 13 energiprosent. </a:t>
            </a:r>
            <a:r>
              <a:rPr lang="nb-NO" dirty="0" smtClean="0">
                <a:effectLst/>
              </a:rPr>
              <a:t>Helsedirektoratet anbefaler at karbohydrater utgjør</a:t>
            </a:r>
            <a:r>
              <a:rPr lang="nb-NO" baseline="0" dirty="0" smtClean="0">
                <a:effectLst/>
              </a:rPr>
              <a:t> 45-60 prosent av kostens energiinnhold og tilsatt sukker utgjør mindre enn 10 energiprosent.</a:t>
            </a:r>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10</a:t>
            </a:fld>
            <a:endParaRPr lang="en-GB"/>
          </a:p>
        </p:txBody>
      </p:sp>
    </p:spTree>
    <p:extLst>
      <p:ext uri="{BB962C8B-B14F-4D97-AF65-F5344CB8AC3E}">
        <p14:creationId xmlns:p14="http://schemas.microsoft.com/office/powerpoint/2010/main" val="363407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9375" y="739775"/>
            <a:ext cx="6577013" cy="3700463"/>
          </a:xfrm>
        </p:spPr>
      </p:sp>
      <p:sp>
        <p:nvSpPr>
          <p:cNvPr id="3" name="Plassholder for notater 2"/>
          <p:cNvSpPr>
            <a:spLocks noGrp="1"/>
          </p:cNvSpPr>
          <p:nvPr>
            <p:ph type="body" idx="1"/>
          </p:nvPr>
        </p:nvSpPr>
        <p:spPr/>
        <p:txBody>
          <a:bodyPr/>
          <a:lstStyle/>
          <a:p>
            <a:r>
              <a:rPr lang="nb-NO" dirty="0" smtClean="0"/>
              <a:t>Vi</a:t>
            </a:r>
            <a:r>
              <a:rPr lang="nb-NO" baseline="0" dirty="0" smtClean="0"/>
              <a:t> </a:t>
            </a:r>
            <a:r>
              <a:rPr lang="nb-NO" dirty="0" smtClean="0"/>
              <a:t>trenger karbohydrater, men velg matvarer med de grove/»langsomme» karbohydratene.</a:t>
            </a:r>
            <a:br>
              <a:rPr lang="nb-NO" dirty="0" smtClean="0"/>
            </a:br>
            <a:r>
              <a:rPr lang="nb-NO" dirty="0" smtClean="0"/>
              <a:t>Fullkornsprodukter, grønnsaker, frukt, bær, bønner, linser, </a:t>
            </a:r>
            <a:r>
              <a:rPr lang="nb-NO" baseline="0" dirty="0" smtClean="0"/>
              <a:t>er de</a:t>
            </a:r>
            <a:r>
              <a:rPr lang="nb-NO" dirty="0" smtClean="0"/>
              <a:t> viktigste kildene til grove karbohydrater og kostfiber. </a:t>
            </a:r>
            <a:r>
              <a:rPr lang="nb-NO" altLang="nb-NO" dirty="0" smtClean="0"/>
              <a:t>Fordel med slike</a:t>
            </a:r>
            <a:r>
              <a:rPr lang="nb-NO" altLang="nb-NO" baseline="0" dirty="0" smtClean="0"/>
              <a:t> </a:t>
            </a:r>
            <a:r>
              <a:rPr lang="nb-NO" altLang="nb-NO" dirty="0" smtClean="0"/>
              <a:t>grove karbohydrater: </a:t>
            </a:r>
          </a:p>
          <a:p>
            <a:pPr lvl="1">
              <a:buFont typeface="Wingdings" pitchFamily="2" charset="2"/>
              <a:buChar char="ü"/>
            </a:pPr>
            <a:r>
              <a:rPr lang="nb-NO" altLang="nb-NO" dirty="0" smtClean="0"/>
              <a:t>God fordøyelse</a:t>
            </a:r>
          </a:p>
          <a:p>
            <a:pPr lvl="1">
              <a:buFont typeface="Wingdings" pitchFamily="2" charset="2"/>
              <a:buChar char="ü"/>
            </a:pPr>
            <a:r>
              <a:rPr lang="nb-NO" altLang="nb-NO" dirty="0" smtClean="0"/>
              <a:t>Bidrar til metthet som varer</a:t>
            </a:r>
          </a:p>
          <a:p>
            <a:pPr lvl="1">
              <a:buFont typeface="Wingdings" pitchFamily="2" charset="2"/>
              <a:buChar char="ü"/>
            </a:pPr>
            <a:r>
              <a:rPr lang="nb-NO" altLang="nb-NO" dirty="0" smtClean="0"/>
              <a:t>Redusert risiko for hjerte- karsykdommer, diabetes og enkelte kreft typer</a:t>
            </a:r>
            <a:r>
              <a:rPr lang="nb-NO" altLang="nb-NO" dirty="0" smtClean="0">
                <a:solidFill>
                  <a:schemeClr val="folHlink"/>
                </a:solidFill>
              </a:rPr>
              <a:t>, </a:t>
            </a:r>
            <a:r>
              <a:rPr lang="nb-NO" altLang="nb-NO" dirty="0" smtClean="0"/>
              <a:t>som tykk – og endetarm</a:t>
            </a:r>
          </a:p>
          <a:p>
            <a:pPr lvl="1">
              <a:buFont typeface="Wingdings" pitchFamily="2" charset="2"/>
              <a:buChar char="ü"/>
            </a:pPr>
            <a:r>
              <a:rPr lang="nb-NO" altLang="nb-NO" dirty="0" smtClean="0"/>
              <a:t>Bidrar til bedre vektbalanse</a:t>
            </a:r>
          </a:p>
          <a:p>
            <a:pPr lvl="1">
              <a:buFont typeface="Wingdings" pitchFamily="2" charset="2"/>
              <a:buChar char="ü"/>
            </a:pPr>
            <a:r>
              <a:rPr lang="nb-NO" altLang="nb-NO" dirty="0" smtClean="0"/>
              <a:t>Gir vitaminer og mineraler</a:t>
            </a:r>
          </a:p>
          <a:p>
            <a:endParaRPr lang="nb-NO" altLang="nb-NO" sz="800" dirty="0" smtClean="0"/>
          </a:p>
          <a:p>
            <a:r>
              <a:rPr lang="nb-NO" dirty="0"/>
              <a:t>Det er lurt å begrense inntaket av mat og drikke med </a:t>
            </a:r>
            <a:r>
              <a:rPr lang="nb-NO" dirty="0" smtClean="0"/>
              <a:t>fine/»raske» </a:t>
            </a:r>
            <a:r>
              <a:rPr lang="nb-NO" dirty="0"/>
              <a:t>karbohydrater slik som: sukret drikke (brus, saft, nektar mv), søtsaker og godteri, loff, boller og fint brød, frokostblandinger med </a:t>
            </a:r>
            <a:r>
              <a:rPr lang="nb-NO" dirty="0" smtClean="0"/>
              <a:t>lite fiber og mye </a:t>
            </a:r>
            <a:r>
              <a:rPr lang="nb-NO" dirty="0"/>
              <a:t>sukker, hvit ris og pasta.</a:t>
            </a:r>
            <a:endParaRPr lang="nb-NO" altLang="zh-CN" dirty="0">
              <a:solidFill>
                <a:srgbClr val="FF0000"/>
              </a:solidFill>
            </a:endParaRPr>
          </a:p>
          <a:p>
            <a:endParaRPr lang="nb-NO" altLang="nb-NO" dirty="0" smtClean="0"/>
          </a:p>
          <a:p>
            <a:pPr lvl="0">
              <a:buFontTx/>
              <a:buNone/>
            </a:pPr>
            <a:endParaRPr lang="nb-NO" alt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11</a:t>
            </a:fld>
            <a:endParaRPr lang="en-GB"/>
          </a:p>
        </p:txBody>
      </p:sp>
    </p:spTree>
    <p:extLst>
      <p:ext uri="{BB962C8B-B14F-4D97-AF65-F5344CB8AC3E}">
        <p14:creationId xmlns:p14="http://schemas.microsoft.com/office/powerpoint/2010/main" val="416348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9375" y="739775"/>
            <a:ext cx="6577013" cy="3700463"/>
          </a:xfrm>
        </p:spPr>
      </p:sp>
      <p:sp>
        <p:nvSpPr>
          <p:cNvPr id="3" name="Plassholder for notater 2"/>
          <p:cNvSpPr>
            <a:spLocks noGrp="1"/>
          </p:cNvSpPr>
          <p:nvPr>
            <p:ph type="body" idx="1"/>
          </p:nvPr>
        </p:nvSpPr>
        <p:spPr>
          <a:xfrm>
            <a:off x="559569" y="4429100"/>
            <a:ext cx="5388610" cy="5179814"/>
          </a:xfrm>
        </p:spPr>
        <p:txBody>
          <a:bodyPr/>
          <a:lstStyle/>
          <a:p>
            <a:r>
              <a:rPr lang="nb-NO" u="sng" dirty="0" smtClean="0"/>
              <a:t>Grove brød og kornvarer fremfor fine</a:t>
            </a:r>
            <a:r>
              <a:rPr lang="nb-NO" u="sng" dirty="0"/>
              <a:t/>
            </a:r>
            <a:br>
              <a:rPr lang="nb-NO" u="sng" dirty="0"/>
            </a:br>
            <a:r>
              <a:rPr lang="nb-NO" dirty="0" smtClean="0"/>
              <a:t>Gjennomsnittlig </a:t>
            </a:r>
            <a:r>
              <a:rPr lang="nb-NO" dirty="0"/>
              <a:t>daglig inntak av kostfiber er omtrent </a:t>
            </a:r>
            <a:r>
              <a:rPr lang="nb-NO" dirty="0" smtClean="0"/>
              <a:t>22 </a:t>
            </a:r>
            <a:r>
              <a:rPr lang="nb-NO" dirty="0"/>
              <a:t>gram hos kvinner og </a:t>
            </a:r>
            <a:r>
              <a:rPr lang="nb-NO" dirty="0" smtClean="0"/>
              <a:t>26 </a:t>
            </a:r>
            <a:r>
              <a:rPr lang="nb-NO" dirty="0"/>
              <a:t>gram hos menn og bør øke til henholdsvis 25 og 35 gram per dag</a:t>
            </a:r>
            <a:r>
              <a:rPr lang="nb-NO" b="1" dirty="0">
                <a:solidFill>
                  <a:schemeClr val="accent1"/>
                </a:solidFill>
              </a:rPr>
              <a:t>. </a:t>
            </a:r>
            <a:endParaRPr lang="nb-NO" b="1" dirty="0" smtClean="0">
              <a:solidFill>
                <a:schemeClr val="accent1"/>
              </a:solidFill>
            </a:endParaRPr>
          </a:p>
          <a:p>
            <a:endParaRPr lang="nb-NO" dirty="0"/>
          </a:p>
          <a:p>
            <a:r>
              <a:rPr lang="nb-NO" dirty="0" smtClean="0"/>
              <a:t>Økningen  av fiber bør </a:t>
            </a:r>
            <a:r>
              <a:rPr lang="nb-NO" dirty="0"/>
              <a:t>skje i form av naturlig fiberrike matvarer (med </a:t>
            </a:r>
            <a:r>
              <a:rPr lang="nb-NO" dirty="0" smtClean="0"/>
              <a:t>grove karbohydrater</a:t>
            </a:r>
            <a:r>
              <a:rPr lang="nb-NO" dirty="0"/>
              <a:t>), som grove brød- og kornvarer, poteter, grønnsaker, </a:t>
            </a:r>
            <a:r>
              <a:rPr lang="nb-NO" dirty="0" err="1"/>
              <a:t>fullkornsris</a:t>
            </a:r>
            <a:r>
              <a:rPr lang="nb-NO" dirty="0"/>
              <a:t>, fullkornspasta og belgfrukter (bønner, linser </a:t>
            </a:r>
            <a:r>
              <a:rPr lang="nb-NO" dirty="0" smtClean="0"/>
              <a:t>mv). </a:t>
            </a:r>
            <a:r>
              <a:rPr lang="nb-NO" dirty="0"/>
              <a:t>Grovt brød inneholder </a:t>
            </a:r>
            <a:r>
              <a:rPr lang="nb-NO" dirty="0" smtClean="0"/>
              <a:t>opptil dobbelt så </a:t>
            </a:r>
            <a:r>
              <a:rPr lang="nb-NO" dirty="0"/>
              <a:t>mye kostfiber som hvitt brød. </a:t>
            </a:r>
            <a:endParaRPr lang="nb-NO" dirty="0" smtClean="0"/>
          </a:p>
          <a:p>
            <a:endParaRPr lang="nb-NO" dirty="0" smtClean="0"/>
          </a:p>
          <a:p>
            <a:r>
              <a:rPr lang="nb-NO" dirty="0" smtClean="0"/>
              <a:t>Les mer om Nøkkelhullet her: </a:t>
            </a:r>
            <a:r>
              <a:rPr lang="nb-NO" u="sng" dirty="0" smtClean="0">
                <a:hlinkClick r:id="rId3"/>
              </a:rPr>
              <a:t>Nøkkelhullet </a:t>
            </a:r>
            <a:r>
              <a:rPr lang="nb-NO" u="sng" dirty="0">
                <a:hlinkClick r:id="rId3"/>
              </a:rPr>
              <a:t>(nokkelhullsmerket.no)</a:t>
            </a:r>
            <a:r>
              <a:rPr lang="nb-NO" dirty="0"/>
              <a:t> og </a:t>
            </a:r>
            <a:r>
              <a:rPr lang="nb-NO" dirty="0" smtClean="0"/>
              <a:t>Brødskalaen</a:t>
            </a:r>
            <a:r>
              <a:rPr lang="nb-NO" baseline="0" dirty="0" smtClean="0"/>
              <a:t> her; r</a:t>
            </a:r>
            <a:r>
              <a:rPr lang="nb-NO" sz="1200" kern="1200" dirty="0" smtClean="0">
                <a:solidFill>
                  <a:schemeClr val="tx1"/>
                </a:solidFill>
                <a:effectLst/>
                <a:latin typeface="+mn-lt"/>
                <a:ea typeface="+mn-ea"/>
                <a:cs typeface="+mn-cs"/>
              </a:rPr>
              <a:t>etningslinjene for bruk av merket: </a:t>
            </a:r>
            <a:r>
              <a:rPr lang="nb-NO" sz="1200" u="sng" kern="1200" dirty="0" smtClean="0">
                <a:solidFill>
                  <a:schemeClr val="tx1"/>
                </a:solidFill>
                <a:effectLst/>
                <a:latin typeface="+mn-lt"/>
                <a:ea typeface="+mn-ea"/>
                <a:cs typeface="+mn-cs"/>
                <a:hlinkClick r:id="rId4"/>
              </a:rPr>
              <a:t>http://www.bakerkonditor.no/</a:t>
            </a:r>
            <a:r>
              <a:rPr lang="nb-NO" sz="1200" u="sng" kern="1200" dirty="0" err="1" smtClean="0">
                <a:solidFill>
                  <a:schemeClr val="tx1"/>
                </a:solidFill>
                <a:effectLst/>
                <a:latin typeface="+mn-lt"/>
                <a:ea typeface="+mn-ea"/>
                <a:cs typeface="+mn-cs"/>
                <a:hlinkClick r:id="rId4"/>
              </a:rPr>
              <a:t>bklf</a:t>
            </a:r>
            <a:r>
              <a:rPr lang="nb-NO" sz="1200" u="sng" kern="1200" dirty="0" smtClean="0">
                <a:solidFill>
                  <a:schemeClr val="tx1"/>
                </a:solidFill>
                <a:effectLst/>
                <a:latin typeface="+mn-lt"/>
                <a:ea typeface="+mn-ea"/>
                <a:cs typeface="+mn-cs"/>
                <a:hlinkClick r:id="rId4"/>
              </a:rPr>
              <a:t>/</a:t>
            </a:r>
            <a:r>
              <a:rPr lang="nb-NO" sz="1200" u="sng" kern="1200" dirty="0" err="1" smtClean="0">
                <a:solidFill>
                  <a:schemeClr val="tx1"/>
                </a:solidFill>
                <a:effectLst/>
                <a:latin typeface="+mn-lt"/>
                <a:ea typeface="+mn-ea"/>
                <a:cs typeface="+mn-cs"/>
                <a:hlinkClick r:id="rId4"/>
              </a:rPr>
              <a:t>wp-content</a:t>
            </a:r>
            <a:r>
              <a:rPr lang="nb-NO" sz="1200" u="sng" kern="1200" dirty="0" smtClean="0">
                <a:solidFill>
                  <a:schemeClr val="tx1"/>
                </a:solidFill>
                <a:effectLst/>
                <a:latin typeface="+mn-lt"/>
                <a:ea typeface="+mn-ea"/>
                <a:cs typeface="+mn-cs"/>
                <a:hlinkClick r:id="rId4"/>
              </a:rPr>
              <a:t>/</a:t>
            </a:r>
            <a:r>
              <a:rPr lang="nb-NO" sz="1200" u="sng" kern="1200" dirty="0" err="1" smtClean="0">
                <a:solidFill>
                  <a:schemeClr val="tx1"/>
                </a:solidFill>
                <a:effectLst/>
                <a:latin typeface="+mn-lt"/>
                <a:ea typeface="+mn-ea"/>
                <a:cs typeface="+mn-cs"/>
                <a:hlinkClick r:id="rId4"/>
              </a:rPr>
              <a:t>uploads</a:t>
            </a:r>
            <a:r>
              <a:rPr lang="nb-NO" sz="1200" u="sng" kern="1200" dirty="0" smtClean="0">
                <a:solidFill>
                  <a:schemeClr val="tx1"/>
                </a:solidFill>
                <a:effectLst/>
                <a:latin typeface="+mn-lt"/>
                <a:ea typeface="+mn-ea"/>
                <a:cs typeface="+mn-cs"/>
                <a:hlinkClick r:id="rId4"/>
              </a:rPr>
              <a:t>/2017/08/Retningslinjer-for-Brødskalan-revidert-august-2017.pdf</a:t>
            </a:r>
            <a:r>
              <a:rPr lang="nb-NO" sz="1200" kern="1200" dirty="0" smtClean="0">
                <a:solidFill>
                  <a:schemeClr val="tx1"/>
                </a:solidFill>
                <a:effectLst/>
                <a:latin typeface="+mn-lt"/>
                <a:ea typeface="+mn-ea"/>
                <a:cs typeface="+mn-cs"/>
              </a:rPr>
              <a:t> </a:t>
            </a:r>
          </a:p>
          <a:p>
            <a:endParaRPr lang="nb-NO" dirty="0" smtClean="0"/>
          </a:p>
          <a:p>
            <a:endParaRPr lang="nb-NO" altLang="zh-CN" dirty="0" smtClean="0"/>
          </a:p>
          <a:p>
            <a:endParaRPr lang="nb-NO" altLang="zh-CN" dirty="0" smtClean="0"/>
          </a:p>
          <a:p>
            <a:endParaRPr lang="nb-NO" altLang="zh-CN" dirty="0" smtClean="0"/>
          </a:p>
          <a:p>
            <a:endParaRPr lang="nb-NO" altLang="zh-CN" dirty="0" smtClean="0"/>
          </a:p>
          <a:p>
            <a:endParaRPr lang="nb-NO" dirty="0" smtClean="0"/>
          </a:p>
          <a:p>
            <a:r>
              <a:rPr lang="nb-NO" dirty="0" smtClean="0"/>
              <a:t/>
            </a:r>
            <a:br>
              <a:rPr lang="nb-NO" dirty="0" smtClean="0"/>
            </a:br>
            <a:r>
              <a:rPr lang="nb-NO" dirty="0" smtClean="0"/>
              <a:t/>
            </a:r>
            <a:br>
              <a:rPr lang="nb-NO" dirty="0" smtClean="0"/>
            </a:b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12</a:t>
            </a:fld>
            <a:endParaRPr lang="en-GB"/>
          </a:p>
        </p:txBody>
      </p:sp>
    </p:spTree>
    <p:extLst>
      <p:ext uri="{BB962C8B-B14F-4D97-AF65-F5344CB8AC3E}">
        <p14:creationId xmlns:p14="http://schemas.microsoft.com/office/powerpoint/2010/main" val="203262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577" y="4573116"/>
            <a:ext cx="5502616" cy="5040559"/>
          </a:xfrm>
        </p:spPr>
        <p:txBody>
          <a:bodyPr/>
          <a:lstStyle/>
          <a:p>
            <a:r>
              <a:rPr lang="nb-NO" dirty="0" smtClean="0"/>
              <a:t>I Nasjonal handlingsplan for bedre kosthold gis det kvantitative mål for å redusere</a:t>
            </a:r>
            <a:r>
              <a:rPr lang="nb-NO" baseline="0" dirty="0" smtClean="0"/>
              <a:t> sukkerinntaket i befolkningen innen </a:t>
            </a:r>
            <a:r>
              <a:rPr lang="nb-NO" dirty="0" smtClean="0"/>
              <a:t>2021.</a:t>
            </a:r>
            <a:r>
              <a:rPr lang="nb-NO" baseline="0" dirty="0" smtClean="0"/>
              <a:t> </a:t>
            </a:r>
            <a:br>
              <a:rPr lang="nb-NO" baseline="0" dirty="0" smtClean="0"/>
            </a:br>
            <a:r>
              <a:rPr lang="nb-NO" b="1" dirty="0" smtClean="0"/>
              <a:t>På</a:t>
            </a:r>
            <a:r>
              <a:rPr lang="nb-NO" b="1" baseline="0" dirty="0" smtClean="0"/>
              <a:t> befolkningsnivå </a:t>
            </a:r>
            <a:r>
              <a:rPr lang="nb-NO" baseline="0" dirty="0" smtClean="0"/>
              <a:t>er det satt et mål om å r</a:t>
            </a:r>
            <a:r>
              <a:rPr lang="nb-NO" dirty="0" smtClean="0"/>
              <a:t>edusere innholdet av tilsatt sukker i kosten til 11 energiprosent (E %).  </a:t>
            </a:r>
          </a:p>
          <a:p>
            <a:r>
              <a:rPr lang="nb-NO" dirty="0" smtClean="0"/>
              <a:t>Dagens nivå er på </a:t>
            </a:r>
            <a:r>
              <a:rPr lang="nb-NO" dirty="0"/>
              <a:t>13 E % (matforsyningsdata 2015</a:t>
            </a:r>
            <a:r>
              <a:rPr lang="nb-NO" dirty="0" smtClean="0"/>
              <a:t>).</a:t>
            </a:r>
          </a:p>
          <a:p>
            <a:endParaRPr lang="nb-NO" dirty="0" smtClean="0"/>
          </a:p>
          <a:p>
            <a:r>
              <a:rPr lang="nb-NO" dirty="0" smtClean="0"/>
              <a:t>Det er gitt </a:t>
            </a:r>
            <a:r>
              <a:rPr lang="nb-NO" dirty="0"/>
              <a:t>flere </a:t>
            </a:r>
            <a:r>
              <a:rPr lang="nb-NO" dirty="0" smtClean="0"/>
              <a:t>mål </a:t>
            </a:r>
            <a:r>
              <a:rPr lang="nb-NO" dirty="0"/>
              <a:t>for </a:t>
            </a:r>
            <a:r>
              <a:rPr lang="nb-NO" b="1" dirty="0"/>
              <a:t>barn og unge </a:t>
            </a:r>
            <a:r>
              <a:rPr lang="nb-NO" dirty="0"/>
              <a:t>(som frukt, grønt, frokost</a:t>
            </a:r>
            <a:r>
              <a:rPr lang="nb-NO" dirty="0" smtClean="0"/>
              <a:t>). </a:t>
            </a:r>
            <a:br>
              <a:rPr lang="nb-NO" dirty="0" smtClean="0"/>
            </a:br>
            <a:endParaRPr lang="nb-NO" dirty="0" smtClean="0"/>
          </a:p>
          <a:p>
            <a:r>
              <a:rPr lang="nb-NO" b="1" dirty="0" smtClean="0"/>
              <a:t>Her </a:t>
            </a:r>
            <a:r>
              <a:rPr lang="nb-NO" b="1" dirty="0"/>
              <a:t>er det trukket ut noen </a:t>
            </a:r>
            <a:r>
              <a:rPr lang="nb-NO" b="1" dirty="0" smtClean="0"/>
              <a:t> mål relatert </a:t>
            </a:r>
            <a:r>
              <a:rPr lang="nb-NO" b="1" dirty="0"/>
              <a:t>til sukker</a:t>
            </a:r>
            <a:r>
              <a:rPr lang="nb-NO" b="1" dirty="0" smtClean="0"/>
              <a:t>: </a:t>
            </a:r>
          </a:p>
          <a:p>
            <a:endParaRPr lang="nb-NO" dirty="0"/>
          </a:p>
          <a:p>
            <a:r>
              <a:rPr lang="nb-NO" u="sng" dirty="0" smtClean="0"/>
              <a:t>50 </a:t>
            </a:r>
            <a:r>
              <a:rPr lang="nb-NO" u="sng" dirty="0"/>
              <a:t>% reduksjon i andel 15-åringer som:</a:t>
            </a:r>
          </a:p>
          <a:p>
            <a:pPr marL="171450" indent="-171450">
              <a:buFontTx/>
              <a:buChar char="-"/>
            </a:pPr>
            <a:r>
              <a:rPr lang="nb-NO" dirty="0" smtClean="0"/>
              <a:t>spiser </a:t>
            </a:r>
            <a:r>
              <a:rPr lang="nb-NO" dirty="0"/>
              <a:t>godteri 5 ganger i uken eller </a:t>
            </a:r>
            <a:r>
              <a:rPr lang="nb-NO" dirty="0" smtClean="0"/>
              <a:t>oftere. </a:t>
            </a:r>
            <a:br>
              <a:rPr lang="nb-NO" dirty="0" smtClean="0"/>
            </a:br>
            <a:r>
              <a:rPr lang="nb-NO" i="1" dirty="0" smtClean="0"/>
              <a:t>Dagens </a:t>
            </a:r>
            <a:r>
              <a:rPr lang="nb-NO" i="1" dirty="0"/>
              <a:t>nivå: Gutter 19 %, jenter 14 </a:t>
            </a:r>
            <a:r>
              <a:rPr lang="nb-NO" i="1" dirty="0" smtClean="0"/>
              <a:t>%</a:t>
            </a:r>
          </a:p>
          <a:p>
            <a:pPr marL="171450" indent="-171450">
              <a:buFontTx/>
              <a:buChar char="-"/>
            </a:pPr>
            <a:r>
              <a:rPr lang="nb-NO" dirty="0" smtClean="0"/>
              <a:t>drikker </a:t>
            </a:r>
            <a:r>
              <a:rPr lang="nb-NO" dirty="0"/>
              <a:t>brus/leskedrikker med sukker 5 ganger i uken eller </a:t>
            </a:r>
            <a:r>
              <a:rPr lang="nb-NO" dirty="0" smtClean="0"/>
              <a:t>oftere. </a:t>
            </a:r>
            <a:br>
              <a:rPr lang="nb-NO" dirty="0" smtClean="0"/>
            </a:br>
            <a:r>
              <a:rPr lang="nb-NO" i="1" dirty="0" smtClean="0"/>
              <a:t>Dagens </a:t>
            </a:r>
            <a:r>
              <a:rPr lang="nb-NO" i="1" dirty="0"/>
              <a:t>nivå: Gutter: 24 %, jenter: 14 </a:t>
            </a:r>
            <a:r>
              <a:rPr lang="nb-NO" i="1" dirty="0" smtClean="0"/>
              <a:t>%</a:t>
            </a:r>
          </a:p>
          <a:p>
            <a:endParaRPr lang="nb-NO" i="1" dirty="0" smtClean="0"/>
          </a:p>
          <a:p>
            <a:r>
              <a:rPr lang="nb-NO" u="sng" dirty="0" smtClean="0"/>
              <a:t>Ingen </a:t>
            </a:r>
            <a:r>
              <a:rPr lang="nb-NO" u="sng" dirty="0"/>
              <a:t>økning i andel barn og unge med overvekt. </a:t>
            </a:r>
            <a:br>
              <a:rPr lang="nb-NO" u="sng" dirty="0"/>
            </a:br>
            <a:r>
              <a:rPr lang="nb-NO" i="1" dirty="0" smtClean="0"/>
              <a:t>Dagens </a:t>
            </a:r>
            <a:r>
              <a:rPr lang="nb-NO" i="1" dirty="0"/>
              <a:t>nivå: Andel med overvekt (inkludert </a:t>
            </a:r>
            <a:r>
              <a:rPr lang="nb-NO" i="1" dirty="0" smtClean="0"/>
              <a:t>fedme:  </a:t>
            </a:r>
            <a:br>
              <a:rPr lang="nb-NO" i="1" dirty="0" smtClean="0"/>
            </a:br>
            <a:r>
              <a:rPr lang="nb-NO" i="1" dirty="0" smtClean="0"/>
              <a:t> - 3</a:t>
            </a:r>
            <a:r>
              <a:rPr lang="nb-NO" i="1" dirty="0"/>
              <a:t>. klasse (8–9 år): Gutter: 13 %, jenter: 17 %. </a:t>
            </a:r>
            <a:r>
              <a:rPr lang="nb-NO" i="1" dirty="0" smtClean="0"/>
              <a:t/>
            </a:r>
            <a:br>
              <a:rPr lang="nb-NO" i="1" dirty="0" smtClean="0"/>
            </a:br>
            <a:r>
              <a:rPr lang="nb-NO" i="1" dirty="0" smtClean="0"/>
              <a:t>- 17-åringer </a:t>
            </a:r>
            <a:r>
              <a:rPr lang="nb-NO" i="1" dirty="0"/>
              <a:t>(sesjonsdata – selvrapportert høyde og vekt): 23 % </a:t>
            </a:r>
            <a:r>
              <a:rPr lang="nb-NO" i="1" dirty="0" smtClean="0"/>
              <a:t>har overvekt/fedme</a:t>
            </a:r>
            <a:br>
              <a:rPr lang="nb-NO" i="1" dirty="0" smtClean="0"/>
            </a:br>
            <a:r>
              <a:rPr lang="nb-NO" dirty="0" smtClean="0"/>
              <a:t/>
            </a:r>
            <a:br>
              <a:rPr lang="nb-NO" dirty="0" smtClean="0"/>
            </a:br>
            <a:r>
              <a:rPr lang="nb-NO" dirty="0" smtClean="0"/>
              <a:t>Kilder</a:t>
            </a:r>
            <a:r>
              <a:rPr lang="nb-NO" dirty="0"/>
              <a:t>: Barnevekststudien ved Folkehelseinstituttet (FHI). Sesjonsdata: Vernepliktsverket og Norgeshelsa FHI.	</a:t>
            </a:r>
          </a:p>
          <a:p>
            <a:endParaRPr lang="nb-NO" sz="1200" b="0" i="0" u="none" strike="noStrike" kern="1200" baseline="0" dirty="0" smtClean="0">
              <a:solidFill>
                <a:schemeClr val="tx1"/>
              </a:solidFill>
              <a:latin typeface="+mn-lt"/>
              <a:ea typeface="+mn-ea"/>
              <a:cs typeface="+mn-cs"/>
            </a:endParaRPr>
          </a:p>
          <a:p>
            <a:endParaRPr lang="nb-NO" sz="1200" b="0" i="0" u="none" strike="noStrike" kern="1200" baseline="0" dirty="0" smtClean="0">
              <a:solidFill>
                <a:schemeClr val="tx1"/>
              </a:solidFill>
              <a:latin typeface="+mn-lt"/>
              <a:ea typeface="+mn-ea"/>
              <a:cs typeface="+mn-cs"/>
            </a:endParaRPr>
          </a:p>
          <a:p>
            <a:endParaRPr lang="nb-NO" i="0" dirty="0"/>
          </a:p>
        </p:txBody>
      </p:sp>
      <p:sp>
        <p:nvSpPr>
          <p:cNvPr id="4" name="Plassholder for lysbildenummer 3"/>
          <p:cNvSpPr>
            <a:spLocks noGrp="1"/>
          </p:cNvSpPr>
          <p:nvPr>
            <p:ph type="sldNum" sz="quarter" idx="10"/>
          </p:nvPr>
        </p:nvSpPr>
        <p:spPr/>
        <p:txBody>
          <a:bodyPr/>
          <a:lstStyle/>
          <a:p>
            <a:fld id="{B93A5173-08FF-404C-A472-CC9BC7CD62FE}" type="slidenum">
              <a:rPr lang="nb-NO" smtClean="0"/>
              <a:t>13</a:t>
            </a:fld>
            <a:endParaRPr lang="nb-NO"/>
          </a:p>
        </p:txBody>
      </p:sp>
    </p:spTree>
    <p:extLst>
      <p:ext uri="{BB962C8B-B14F-4D97-AF65-F5344CB8AC3E}">
        <p14:creationId xmlns:p14="http://schemas.microsoft.com/office/powerpoint/2010/main" val="300785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9375" y="739775"/>
            <a:ext cx="6577013" cy="3700463"/>
          </a:xfrm>
        </p:spPr>
      </p:sp>
      <p:sp>
        <p:nvSpPr>
          <p:cNvPr id="3" name="Plassholder for notater 2"/>
          <p:cNvSpPr>
            <a:spLocks noGrp="1"/>
          </p:cNvSpPr>
          <p:nvPr>
            <p:ph type="body" idx="1"/>
          </p:nvPr>
        </p:nvSpPr>
        <p:spPr>
          <a:xfrm>
            <a:off x="487561" y="4573116"/>
            <a:ext cx="5676642" cy="5040559"/>
          </a:xfrm>
        </p:spPr>
        <p:txBody>
          <a:bodyPr/>
          <a:lstStyle/>
          <a:p>
            <a:pPr marL="342900" lvl="0" indent="-342900">
              <a:lnSpc>
                <a:spcPct val="115000"/>
              </a:lnSpc>
              <a:spcAft>
                <a:spcPts val="0"/>
              </a:spcAft>
              <a:buFont typeface="Symbol"/>
              <a:buChar char=""/>
            </a:pPr>
            <a:r>
              <a:rPr lang="nb-NO" sz="1200" dirty="0" smtClean="0">
                <a:effectLst/>
                <a:latin typeface="+mn-lt"/>
                <a:ea typeface="Calibri"/>
                <a:cs typeface="Times New Roman"/>
              </a:rPr>
              <a:t>Sukkerinntaket øker med alder blant barn og unge.</a:t>
            </a:r>
            <a:br>
              <a:rPr lang="nb-NO" sz="1200" dirty="0" smtClean="0">
                <a:effectLst/>
                <a:latin typeface="+mn-lt"/>
                <a:ea typeface="Calibri"/>
                <a:cs typeface="Times New Roman"/>
              </a:rPr>
            </a:br>
            <a:r>
              <a:rPr lang="nb-NO" sz="1200" u="sng" dirty="0" err="1" smtClean="0">
                <a:effectLst/>
                <a:latin typeface="+mn-lt"/>
                <a:ea typeface="Calibri"/>
                <a:cs typeface="Times New Roman"/>
              </a:rPr>
              <a:t>Ungkost</a:t>
            </a:r>
            <a:r>
              <a:rPr lang="nb-NO" sz="1200" u="sng" dirty="0" smtClean="0">
                <a:effectLst/>
                <a:latin typeface="+mn-lt"/>
                <a:ea typeface="Calibri"/>
                <a:cs typeface="Times New Roman"/>
              </a:rPr>
              <a:t> 3 (2015-16</a:t>
            </a:r>
            <a:r>
              <a:rPr lang="nb-NO" sz="1200" dirty="0" smtClean="0">
                <a:effectLst/>
                <a:latin typeface="+mn-lt"/>
                <a:ea typeface="Calibri"/>
                <a:cs typeface="Times New Roman"/>
              </a:rPr>
              <a:t>) viser et gjennomsnittlig inntak av tilsatt sukker på: </a:t>
            </a:r>
          </a:p>
          <a:p>
            <a:pPr marL="1085850" lvl="2" indent="-171450">
              <a:lnSpc>
                <a:spcPct val="115000"/>
              </a:lnSpc>
              <a:buFont typeface="Arial" panose="020B0604020202020204" pitchFamily="34" charset="0"/>
              <a:buChar char="•"/>
            </a:pPr>
            <a:r>
              <a:rPr lang="nb-NO" dirty="0">
                <a:ea typeface="Calibri"/>
                <a:cs typeface="Times New Roman"/>
              </a:rPr>
              <a:t>c</a:t>
            </a:r>
            <a:r>
              <a:rPr lang="nb-NO" dirty="0" smtClean="0">
                <a:effectLst/>
                <a:ea typeface="Calibri"/>
                <a:cs typeface="Times New Roman"/>
              </a:rPr>
              <a:t>a. </a:t>
            </a:r>
            <a:r>
              <a:rPr lang="nb-NO" b="1" dirty="0" smtClean="0">
                <a:effectLst/>
                <a:latin typeface="+mn-lt"/>
                <a:ea typeface="Calibri"/>
                <a:cs typeface="Times New Roman"/>
              </a:rPr>
              <a:t>30 gram </a:t>
            </a:r>
            <a:r>
              <a:rPr lang="nb-NO" dirty="0" smtClean="0">
                <a:effectLst/>
                <a:latin typeface="+mn-lt"/>
                <a:ea typeface="Calibri"/>
                <a:cs typeface="Times New Roman"/>
              </a:rPr>
              <a:t>per dag blant 4-åringer, </a:t>
            </a:r>
          </a:p>
          <a:p>
            <a:pPr marL="1085850" lvl="2" indent="-171450">
              <a:lnSpc>
                <a:spcPct val="115000"/>
              </a:lnSpc>
              <a:buFont typeface="Arial" panose="020B0604020202020204" pitchFamily="34" charset="0"/>
              <a:buChar char="•"/>
            </a:pPr>
            <a:r>
              <a:rPr lang="nb-NO" dirty="0" smtClean="0">
                <a:effectLst/>
                <a:latin typeface="+mn-lt"/>
                <a:ea typeface="Calibri"/>
                <a:cs typeface="Times New Roman"/>
              </a:rPr>
              <a:t>ca. </a:t>
            </a:r>
            <a:r>
              <a:rPr lang="nb-NO" b="1" dirty="0" smtClean="0">
                <a:effectLst/>
                <a:latin typeface="+mn-lt"/>
                <a:ea typeface="Calibri"/>
                <a:cs typeface="Times New Roman"/>
              </a:rPr>
              <a:t>50 gram </a:t>
            </a:r>
            <a:r>
              <a:rPr lang="nb-NO" dirty="0" smtClean="0">
                <a:effectLst/>
                <a:latin typeface="+mn-lt"/>
                <a:ea typeface="Calibri"/>
                <a:cs typeface="Times New Roman"/>
              </a:rPr>
              <a:t>per dag blant 4. klassinger (9-åringer) og </a:t>
            </a:r>
          </a:p>
          <a:p>
            <a:pPr marL="1085850" lvl="2" indent="-171450">
              <a:lnSpc>
                <a:spcPct val="115000"/>
              </a:lnSpc>
              <a:buFont typeface="Arial" panose="020B0604020202020204" pitchFamily="34" charset="0"/>
              <a:buChar char="•"/>
            </a:pPr>
            <a:r>
              <a:rPr lang="nb-NO" dirty="0" smtClean="0">
                <a:effectLst/>
                <a:latin typeface="+mn-lt"/>
                <a:ea typeface="Calibri"/>
                <a:cs typeface="Times New Roman"/>
              </a:rPr>
              <a:t>ca. </a:t>
            </a:r>
            <a:r>
              <a:rPr lang="nb-NO" b="1" dirty="0" smtClean="0">
                <a:ea typeface="Calibri"/>
                <a:cs typeface="Times New Roman"/>
              </a:rPr>
              <a:t>60 gram </a:t>
            </a:r>
            <a:r>
              <a:rPr lang="nb-NO" dirty="0" smtClean="0">
                <a:effectLst/>
                <a:latin typeface="+mn-lt"/>
                <a:ea typeface="Calibri"/>
                <a:cs typeface="Times New Roman"/>
              </a:rPr>
              <a:t>per dag blant 8. klassinger (13-åringer).  </a:t>
            </a:r>
          </a:p>
          <a:p>
            <a:pPr marL="342900" indent="-342900">
              <a:lnSpc>
                <a:spcPct val="115000"/>
              </a:lnSpc>
              <a:buFont typeface="Symbol"/>
              <a:buChar char=""/>
            </a:pPr>
            <a:r>
              <a:rPr lang="nb-NO" dirty="0" smtClean="0">
                <a:ea typeface="Calibri"/>
                <a:cs typeface="Times New Roman"/>
              </a:rPr>
              <a:t>Det var ingen signifikant forskjell i sukkerinntak mellom gutter og jenter.</a:t>
            </a:r>
          </a:p>
          <a:p>
            <a:pPr marL="342900" lvl="0" indent="-342900">
              <a:lnSpc>
                <a:spcPct val="115000"/>
              </a:lnSpc>
              <a:spcAft>
                <a:spcPts val="0"/>
              </a:spcAft>
              <a:buFont typeface="Symbol"/>
              <a:buChar char=""/>
            </a:pPr>
            <a:r>
              <a:rPr lang="nb-NO" sz="1200" u="sng" dirty="0" err="1" smtClean="0">
                <a:effectLst/>
                <a:latin typeface="+mn-lt"/>
                <a:ea typeface="Calibri"/>
                <a:cs typeface="Times New Roman"/>
              </a:rPr>
              <a:t>Norkost</a:t>
            </a:r>
            <a:r>
              <a:rPr lang="nb-NO" sz="1200" u="sng" dirty="0" smtClean="0">
                <a:effectLst/>
                <a:latin typeface="+mn-lt"/>
                <a:ea typeface="Calibri"/>
                <a:cs typeface="Times New Roman"/>
              </a:rPr>
              <a:t> 3 (2010-11</a:t>
            </a:r>
            <a:r>
              <a:rPr lang="nb-NO" sz="1200" dirty="0" smtClean="0">
                <a:effectLst/>
                <a:latin typeface="+mn-lt"/>
                <a:ea typeface="Calibri"/>
                <a:cs typeface="Times New Roman"/>
              </a:rPr>
              <a:t>): inntak av tilsatt sukker på </a:t>
            </a:r>
            <a:r>
              <a:rPr lang="nb-NO" sz="1200" dirty="0" err="1" smtClean="0">
                <a:effectLst/>
                <a:latin typeface="+mn-lt"/>
                <a:ea typeface="Calibri"/>
                <a:cs typeface="Times New Roman"/>
              </a:rPr>
              <a:t>ca</a:t>
            </a:r>
            <a:r>
              <a:rPr lang="nb-NO" sz="1200" dirty="0" smtClean="0">
                <a:effectLst/>
                <a:latin typeface="+mn-lt"/>
                <a:ea typeface="Calibri"/>
                <a:cs typeface="Times New Roman"/>
              </a:rPr>
              <a:t> 40 gram per dag blant voksne. Menn hadde signifikant høyere inntak enn kvinner; hhv 48 g/d og 36 g/d.</a:t>
            </a:r>
          </a:p>
          <a:p>
            <a:pPr marL="342900" lvl="0" indent="-342900">
              <a:lnSpc>
                <a:spcPct val="115000"/>
              </a:lnSpc>
              <a:spcAft>
                <a:spcPts val="0"/>
              </a:spcAft>
              <a:buFont typeface="Symbol"/>
              <a:buChar char=""/>
            </a:pPr>
            <a:endParaRPr lang="nb-NO" b="1" i="1" dirty="0" smtClean="0"/>
          </a:p>
          <a:p>
            <a:r>
              <a:rPr lang="nb-NO" b="1" i="1" dirty="0" smtClean="0"/>
              <a:t>Metode og svarprosent. </a:t>
            </a:r>
            <a:br>
              <a:rPr lang="nb-NO" b="1" i="1" dirty="0" smtClean="0"/>
            </a:br>
            <a:r>
              <a:rPr lang="nb-NO" i="1" u="sng" dirty="0" err="1" smtClean="0"/>
              <a:t>Ungkost</a:t>
            </a:r>
            <a:r>
              <a:rPr lang="nb-NO" i="1" dirty="0" smtClean="0"/>
              <a:t>: 3-4 dagers registrering</a:t>
            </a:r>
            <a:r>
              <a:rPr lang="nb-NO" i="1" baseline="0" dirty="0" smtClean="0"/>
              <a:t> i matdagbok (internettbasert). </a:t>
            </a:r>
            <a:r>
              <a:rPr lang="nb-NO" i="1" dirty="0" smtClean="0"/>
              <a:t>Litt </a:t>
            </a:r>
            <a:r>
              <a:rPr lang="nb-NO" i="1" dirty="0"/>
              <a:t>over 50% svarprosent </a:t>
            </a:r>
            <a:r>
              <a:rPr lang="nb-NO" i="1" dirty="0" smtClean="0"/>
              <a:t>for skolebarna. K</a:t>
            </a:r>
            <a:r>
              <a:rPr lang="nb-NO" i="1" baseline="0" dirty="0" smtClean="0"/>
              <a:t>un 20 % deltakelsesprosent for 4-åringer,  som derfor ikke nødvendigvis er representative for gruppen av 4-åringer i sin helhet. Likevel ikke grunn til å tro at situasjonen i den generelle populasjonen av 4-åringer skulle være mer fordelaktig. </a:t>
            </a:r>
            <a:br>
              <a:rPr lang="nb-NO" i="1" baseline="0" dirty="0" smtClean="0"/>
            </a:br>
            <a:r>
              <a:rPr lang="nb-NO" i="1" dirty="0"/>
              <a:t>Undersøkelsen er gjennomført av Avd. for ernæringsvitenskap ved UiO, i samarbeid med Mattilsynet, Helsedirektoratet og Folkehelseinstituttet</a:t>
            </a:r>
            <a:r>
              <a:rPr lang="nb-NO" i="1" dirty="0" smtClean="0"/>
              <a:t>.</a:t>
            </a:r>
          </a:p>
          <a:p>
            <a:endParaRPr lang="nb-NO" i="1" baseline="0" dirty="0" smtClean="0"/>
          </a:p>
          <a:p>
            <a:r>
              <a:rPr lang="nb-NO" i="1" u="sng" dirty="0" err="1" smtClean="0">
                <a:effectLst/>
                <a:ea typeface="Calibri"/>
                <a:cs typeface="Times New Roman"/>
              </a:rPr>
              <a:t>Norkost</a:t>
            </a:r>
            <a:r>
              <a:rPr lang="nb-NO" i="1" dirty="0" smtClean="0">
                <a:effectLst/>
                <a:ea typeface="Calibri"/>
                <a:cs typeface="Times New Roman"/>
              </a:rPr>
              <a:t>: 18-70 år. 2x 24-timers kostintervju per </a:t>
            </a:r>
            <a:r>
              <a:rPr lang="nb-NO" i="1" dirty="0" err="1" smtClean="0">
                <a:effectLst/>
                <a:ea typeface="Calibri"/>
                <a:cs typeface="Times New Roman"/>
              </a:rPr>
              <a:t>tlf</a:t>
            </a:r>
            <a:r>
              <a:rPr lang="nb-NO" i="1" dirty="0" smtClean="0">
                <a:effectLst/>
                <a:ea typeface="Calibri"/>
                <a:cs typeface="Times New Roman"/>
              </a:rPr>
              <a:t> med minst 4 ukers mellomrom.</a:t>
            </a:r>
            <a:r>
              <a:rPr lang="nb-NO" i="1" baseline="0" dirty="0" smtClean="0"/>
              <a:t> </a:t>
            </a:r>
          </a:p>
          <a:p>
            <a:r>
              <a:rPr lang="nb-NO" i="1" dirty="0"/>
              <a:t>Svarprosent: 37</a:t>
            </a:r>
            <a:endParaRPr lang="nb-NO" i="1" dirty="0">
              <a:ea typeface="Calibri"/>
              <a:cs typeface="Times New Roman"/>
            </a:endParaRPr>
          </a:p>
          <a:p>
            <a:r>
              <a:rPr lang="nb-NO" i="1" baseline="0" dirty="0" smtClean="0"/>
              <a:t>Undersøkelsen er gjennomført av Avd. for ernæringsvitenskap ved UiO, i samarbeid med Mattilsynet og Helsedirektoratet. </a:t>
            </a:r>
            <a:endParaRPr lang="nb-NO" i="1" dirty="0" smtClean="0">
              <a:effectLst/>
              <a:ea typeface="Calibri"/>
              <a:cs typeface="Times New Roman"/>
            </a:endParaRPr>
          </a:p>
        </p:txBody>
      </p:sp>
      <p:sp>
        <p:nvSpPr>
          <p:cNvPr id="4" name="Plassholder for lysbildenummer 3"/>
          <p:cNvSpPr>
            <a:spLocks noGrp="1"/>
          </p:cNvSpPr>
          <p:nvPr>
            <p:ph type="sldNum" sz="quarter" idx="10"/>
          </p:nvPr>
        </p:nvSpPr>
        <p:spPr/>
        <p:txBody>
          <a:bodyPr/>
          <a:lstStyle/>
          <a:p>
            <a:fld id="{B93A5173-08FF-404C-A472-CC9BC7CD62FE}" type="slidenum">
              <a:rPr lang="nb-NO" smtClean="0"/>
              <a:t>14</a:t>
            </a:fld>
            <a:endParaRPr lang="nb-NO"/>
          </a:p>
        </p:txBody>
      </p:sp>
    </p:spTree>
    <p:extLst>
      <p:ext uri="{BB962C8B-B14F-4D97-AF65-F5344CB8AC3E}">
        <p14:creationId xmlns:p14="http://schemas.microsoft.com/office/powerpoint/2010/main" val="344464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577" y="4501109"/>
            <a:ext cx="5388610" cy="4625232"/>
          </a:xfrm>
        </p:spPr>
        <p:txBody>
          <a:bodyPr/>
          <a:lstStyle/>
          <a:p>
            <a:pPr>
              <a:lnSpc>
                <a:spcPct val="115000"/>
              </a:lnSpc>
            </a:pPr>
            <a:r>
              <a:rPr lang="nb-NO" dirty="0" smtClean="0">
                <a:ea typeface="Calibri"/>
                <a:cs typeface="Times New Roman"/>
              </a:rPr>
              <a:t>Det </a:t>
            </a:r>
            <a:r>
              <a:rPr lang="nb-NO" dirty="0">
                <a:ea typeface="Calibri"/>
                <a:cs typeface="Times New Roman"/>
              </a:rPr>
              <a:t>anbefales at under 10 prosent av energiinntaket kommer fra tilsatt sukker.</a:t>
            </a:r>
            <a:endParaRPr lang="nb-NO" sz="1100" dirty="0">
              <a:ea typeface="Calibri"/>
              <a:cs typeface="Times New Roman"/>
            </a:endParaRPr>
          </a:p>
          <a:p>
            <a:pPr lvl="0">
              <a:lnSpc>
                <a:spcPct val="115000"/>
              </a:lnSpc>
              <a:spcAft>
                <a:spcPts val="0"/>
              </a:spcAft>
            </a:pPr>
            <a:endParaRPr lang="nb-NO" u="sng" dirty="0">
              <a:ea typeface="Calibri"/>
              <a:cs typeface="Times New Roman"/>
            </a:endParaRPr>
          </a:p>
          <a:p>
            <a:pPr lvl="0">
              <a:lnSpc>
                <a:spcPct val="115000"/>
              </a:lnSpc>
              <a:spcAft>
                <a:spcPts val="0"/>
              </a:spcAft>
            </a:pPr>
            <a:r>
              <a:rPr lang="nb-NO" sz="1200" u="sng" dirty="0" smtClean="0">
                <a:effectLst/>
                <a:latin typeface="+mn-lt"/>
                <a:ea typeface="Calibri"/>
                <a:cs typeface="Times New Roman"/>
              </a:rPr>
              <a:t>Sukkerinntak blant barn og unge</a:t>
            </a:r>
          </a:p>
          <a:p>
            <a:pPr marL="342900" lvl="0" indent="-342900">
              <a:lnSpc>
                <a:spcPct val="115000"/>
              </a:lnSpc>
              <a:spcAft>
                <a:spcPts val="0"/>
              </a:spcAft>
              <a:buFont typeface="Symbol"/>
              <a:buChar char=""/>
            </a:pPr>
            <a:r>
              <a:rPr lang="nb-NO" sz="1200" dirty="0" smtClean="0">
                <a:effectLst/>
                <a:latin typeface="+mn-lt"/>
                <a:ea typeface="Calibri"/>
                <a:cs typeface="Times New Roman"/>
              </a:rPr>
              <a:t>I </a:t>
            </a:r>
            <a:r>
              <a:rPr lang="nb-NO" sz="1200" dirty="0" err="1" smtClean="0">
                <a:effectLst/>
                <a:latin typeface="+mn-lt"/>
                <a:ea typeface="Calibri"/>
                <a:cs typeface="Times New Roman"/>
              </a:rPr>
              <a:t>Ungkost</a:t>
            </a:r>
            <a:r>
              <a:rPr lang="nb-NO" sz="1200" dirty="0" smtClean="0">
                <a:effectLst/>
                <a:latin typeface="+mn-lt"/>
                <a:ea typeface="Calibri"/>
                <a:cs typeface="Times New Roman"/>
              </a:rPr>
              <a:t> 2015-16  var gjennomsnittlig sukkerinntak 9 energiprosent </a:t>
            </a:r>
            <a:r>
              <a:rPr lang="nb-NO" dirty="0" smtClean="0">
                <a:ea typeface="Calibri"/>
                <a:cs typeface="Times New Roman"/>
              </a:rPr>
              <a:t> for 4-åringene  og i snitt 12 </a:t>
            </a:r>
            <a:r>
              <a:rPr lang="nb-NO" sz="1200" dirty="0" smtClean="0">
                <a:effectLst/>
                <a:latin typeface="+mn-lt"/>
                <a:ea typeface="Calibri"/>
                <a:cs typeface="Times New Roman"/>
              </a:rPr>
              <a:t>energiprosent for  4. og 8. klassinger , altså for høyt</a:t>
            </a:r>
          </a:p>
          <a:p>
            <a:pPr marL="342900" lvl="0" indent="-342900">
              <a:lnSpc>
                <a:spcPct val="115000"/>
              </a:lnSpc>
              <a:spcAft>
                <a:spcPts val="0"/>
              </a:spcAft>
              <a:buFont typeface="Symbol"/>
              <a:buChar char=""/>
            </a:pPr>
            <a:r>
              <a:rPr lang="nb-NO" sz="1200" kern="1200" dirty="0" smtClean="0">
                <a:solidFill>
                  <a:schemeClr val="tx1"/>
                </a:solidFill>
                <a:effectLst/>
                <a:latin typeface="+mn-lt"/>
                <a:ea typeface="+mn-ea"/>
                <a:cs typeface="+mn-cs"/>
              </a:rPr>
              <a:t>55 % av 4.- og 8. klassinger hadde et høyere sukkerinntak enn anbefalt.</a:t>
            </a:r>
          </a:p>
          <a:p>
            <a:pPr marL="342900" lvl="0" indent="-342900">
              <a:lnSpc>
                <a:spcPct val="115000"/>
              </a:lnSpc>
              <a:spcAft>
                <a:spcPts val="0"/>
              </a:spcAft>
              <a:buFont typeface="Symbol"/>
              <a:buChar char=""/>
            </a:pPr>
            <a:r>
              <a:rPr lang="nb-NO" sz="1200" dirty="0" err="1" smtClean="0">
                <a:effectLst/>
                <a:latin typeface="+mn-lt"/>
                <a:ea typeface="Calibri"/>
                <a:cs typeface="Times New Roman"/>
              </a:rPr>
              <a:t>Ifht</a:t>
            </a:r>
            <a:r>
              <a:rPr lang="nb-NO" sz="1200" dirty="0" smtClean="0">
                <a:effectLst/>
                <a:latin typeface="+mn-lt"/>
                <a:ea typeface="Calibri"/>
                <a:cs typeface="Times New Roman"/>
              </a:rPr>
              <a:t> den forrige Ungkostundersøkelsen i 2000 har sukkerinntaket blant barn og unge gått betraktelig ned, men er fortsatt for høyt for 4.- og 8.klassinger.</a:t>
            </a:r>
          </a:p>
          <a:p>
            <a:pPr marL="800100" lvl="1" indent="-342900">
              <a:lnSpc>
                <a:spcPct val="115000"/>
              </a:lnSpc>
              <a:buFont typeface="Symbol"/>
              <a:buChar char=""/>
            </a:pPr>
            <a:r>
              <a:rPr lang="nb-NO" dirty="0" smtClean="0">
                <a:ea typeface="Calibri"/>
                <a:cs typeface="Times New Roman"/>
              </a:rPr>
              <a:t>4-åringer: fra ca. 16 E% til ca. 9 E% (energiprosent)</a:t>
            </a:r>
          </a:p>
          <a:p>
            <a:pPr marL="800100" lvl="1" indent="-342900">
              <a:lnSpc>
                <a:spcPct val="115000"/>
              </a:lnSpc>
              <a:buFont typeface="Symbol"/>
              <a:buChar char=""/>
            </a:pPr>
            <a:r>
              <a:rPr lang="nb-NO" dirty="0" smtClean="0">
                <a:effectLst/>
                <a:ea typeface="Calibri"/>
                <a:cs typeface="Times New Roman"/>
              </a:rPr>
              <a:t>4.klasse: fra ca. 17 E% til 12 E% </a:t>
            </a:r>
            <a:r>
              <a:rPr lang="nb-NO" dirty="0">
                <a:ea typeface="Calibri"/>
                <a:cs typeface="Times New Roman"/>
              </a:rPr>
              <a:t>(energiprosent)</a:t>
            </a:r>
          </a:p>
          <a:p>
            <a:pPr marL="800100" lvl="1" indent="-342900">
              <a:lnSpc>
                <a:spcPct val="115000"/>
              </a:lnSpc>
              <a:buFont typeface="Symbol"/>
              <a:buChar char=""/>
            </a:pPr>
            <a:r>
              <a:rPr lang="nb-NO" dirty="0" smtClean="0">
                <a:ea typeface="Calibri"/>
                <a:cs typeface="Times New Roman"/>
              </a:rPr>
              <a:t>8. klasse: fra ca. 19  E% til 12 E</a:t>
            </a:r>
            <a:r>
              <a:rPr lang="nb-NO" dirty="0">
                <a:ea typeface="Calibri"/>
                <a:cs typeface="Times New Roman"/>
              </a:rPr>
              <a:t>% (energiprosent</a:t>
            </a:r>
            <a:r>
              <a:rPr lang="nb-NO" dirty="0" smtClean="0">
                <a:ea typeface="Calibri"/>
                <a:cs typeface="Times New Roman"/>
              </a:rPr>
              <a:t>)</a:t>
            </a:r>
            <a:endParaRPr lang="nb-NO" dirty="0" smtClean="0">
              <a:effectLst/>
              <a:ea typeface="Calibri"/>
              <a:cs typeface="Times New Roman"/>
            </a:endParaRPr>
          </a:p>
          <a:p>
            <a:endParaRPr lang="nb-NO" dirty="0" smtClean="0"/>
          </a:p>
          <a:p>
            <a:r>
              <a:rPr lang="nb-NO" sz="1100" i="1" dirty="0" smtClean="0"/>
              <a:t>Metode ikke helt lik i 2000 og 2015-16 (dagbok på papir i 2000 og dagbok på nett i 2015-16.). Høyere deltakelse i 2000 enn i 2015-16; for 4-åringer 53 % vs. 20 %,  for 4. klassinger 80 % vs. 55 % for 8. klassinger 85 % vs. 53 %.</a:t>
            </a:r>
          </a:p>
          <a:p>
            <a:endParaRPr lang="nb-NO" dirty="0"/>
          </a:p>
        </p:txBody>
      </p:sp>
      <p:sp>
        <p:nvSpPr>
          <p:cNvPr id="4" name="Plassholder for lysbildenummer 3"/>
          <p:cNvSpPr>
            <a:spLocks noGrp="1"/>
          </p:cNvSpPr>
          <p:nvPr>
            <p:ph type="sldNum" sz="quarter" idx="10"/>
          </p:nvPr>
        </p:nvSpPr>
        <p:spPr/>
        <p:txBody>
          <a:bodyPr/>
          <a:lstStyle/>
          <a:p>
            <a:fld id="{B93A5173-08FF-404C-A472-CC9BC7CD62FE}" type="slidenum">
              <a:rPr lang="nb-NO" smtClean="0"/>
              <a:t>15</a:t>
            </a:fld>
            <a:endParaRPr lang="nb-NO"/>
          </a:p>
        </p:txBody>
      </p:sp>
    </p:spTree>
    <p:extLst>
      <p:ext uri="{BB962C8B-B14F-4D97-AF65-F5344CB8AC3E}">
        <p14:creationId xmlns:p14="http://schemas.microsoft.com/office/powerpoint/2010/main" val="59258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lysbildenummer 3"/>
          <p:cNvSpPr>
            <a:spLocks noGrp="1"/>
          </p:cNvSpPr>
          <p:nvPr>
            <p:ph type="sldNum" sz="quarter" idx="10"/>
          </p:nvPr>
        </p:nvSpPr>
        <p:spPr/>
        <p:txBody>
          <a:bodyPr/>
          <a:lstStyle/>
          <a:p>
            <a:fld id="{B93A5173-08FF-404C-A472-CC9BC7CD62FE}" type="slidenum">
              <a:rPr lang="nb-NO" smtClean="0"/>
              <a:t>16</a:t>
            </a:fld>
            <a:endParaRPr lang="nb-NO"/>
          </a:p>
        </p:txBody>
      </p:sp>
    </p:spTree>
    <p:extLst>
      <p:ext uri="{BB962C8B-B14F-4D97-AF65-F5344CB8AC3E}">
        <p14:creationId xmlns:p14="http://schemas.microsoft.com/office/powerpoint/2010/main" val="4203637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559569" y="4501108"/>
            <a:ext cx="5760640" cy="4439841"/>
          </a:xfrm>
        </p:spPr>
        <p:txBody>
          <a:bodyPr/>
          <a:lstStyle/>
          <a:p>
            <a:pPr>
              <a:lnSpc>
                <a:spcPct val="115000"/>
              </a:lnSpc>
            </a:pPr>
            <a:endParaRPr lang="nb-NO" u="sng" dirty="0" smtClean="0">
              <a:ea typeface="Calibri"/>
              <a:cs typeface="Times New Roman"/>
            </a:endParaRPr>
          </a:p>
          <a:p>
            <a:pPr>
              <a:lnSpc>
                <a:spcPct val="115000"/>
              </a:lnSpc>
            </a:pPr>
            <a:r>
              <a:rPr lang="nb-NO" u="sng" dirty="0" smtClean="0">
                <a:ea typeface="Calibri"/>
                <a:cs typeface="Times New Roman"/>
              </a:rPr>
              <a:t>Sukkerkilder </a:t>
            </a:r>
            <a:r>
              <a:rPr lang="nb-NO" u="sng" dirty="0">
                <a:ea typeface="Calibri"/>
                <a:cs typeface="Times New Roman"/>
              </a:rPr>
              <a:t>i kostholdet til barn og unge </a:t>
            </a:r>
            <a:r>
              <a:rPr lang="nb-NO" sz="1200" u="sng" dirty="0" smtClean="0">
                <a:effectLst/>
                <a:ea typeface="Calibri"/>
                <a:cs typeface="Times New Roman"/>
              </a:rPr>
              <a:t>– saft/brus med sukker</a:t>
            </a:r>
          </a:p>
          <a:p>
            <a:pPr marL="342900" lvl="0" indent="-342900">
              <a:lnSpc>
                <a:spcPct val="115000"/>
              </a:lnSpc>
              <a:spcAft>
                <a:spcPts val="0"/>
              </a:spcAft>
              <a:buFont typeface="Symbol"/>
              <a:buChar char=""/>
            </a:pPr>
            <a:r>
              <a:rPr lang="nb-NO" sz="1200" dirty="0" smtClean="0">
                <a:effectLst/>
                <a:latin typeface="+mn-lt"/>
                <a:ea typeface="Calibri"/>
                <a:cs typeface="Times New Roman"/>
              </a:rPr>
              <a:t>Største sukkerkilder i barn og unges kosthold er saft/brus med sukker og søtsaker.</a:t>
            </a:r>
            <a:endParaRPr lang="nb-NO" sz="1100" dirty="0" smtClean="0">
              <a:effectLst/>
              <a:latin typeface="+mn-lt"/>
              <a:ea typeface="Calibri"/>
              <a:cs typeface="Times New Roman"/>
            </a:endParaRPr>
          </a:p>
          <a:p>
            <a:pPr marL="342900" lvl="0" indent="-342900">
              <a:lnSpc>
                <a:spcPct val="115000"/>
              </a:lnSpc>
              <a:spcAft>
                <a:spcPts val="0"/>
              </a:spcAft>
              <a:buFont typeface="Symbol"/>
              <a:buChar char=""/>
            </a:pPr>
            <a:r>
              <a:rPr lang="nb-NO" sz="1200" dirty="0" smtClean="0">
                <a:effectLst/>
                <a:latin typeface="+mn-lt"/>
                <a:ea typeface="Calibri"/>
                <a:cs typeface="Times New Roman"/>
              </a:rPr>
              <a:t>Ifølge </a:t>
            </a:r>
            <a:r>
              <a:rPr lang="nb-NO" sz="1200" dirty="0" err="1" smtClean="0">
                <a:effectLst/>
                <a:latin typeface="+mn-lt"/>
                <a:ea typeface="Calibri"/>
                <a:cs typeface="Times New Roman"/>
              </a:rPr>
              <a:t>Ungkost</a:t>
            </a:r>
            <a:r>
              <a:rPr lang="nb-NO" sz="1200" dirty="0" smtClean="0">
                <a:effectLst/>
                <a:latin typeface="+mn-lt"/>
                <a:ea typeface="Calibri"/>
                <a:cs typeface="Times New Roman"/>
              </a:rPr>
              <a:t> 2015-16 </a:t>
            </a:r>
            <a:r>
              <a:rPr lang="nb-NO" dirty="0">
                <a:ea typeface="Calibri"/>
                <a:cs typeface="Times New Roman"/>
              </a:rPr>
              <a:t>blant 4-åringer, 4. og 8. klassinger øker </a:t>
            </a:r>
            <a:r>
              <a:rPr lang="nb-NO" sz="1200" dirty="0" smtClean="0">
                <a:effectLst/>
                <a:latin typeface="+mn-lt"/>
                <a:ea typeface="Calibri"/>
                <a:cs typeface="Times New Roman"/>
              </a:rPr>
              <a:t>inntaket av saft/brus med sukker med alder</a:t>
            </a:r>
            <a:r>
              <a:rPr lang="nb-NO" sz="1200" baseline="0" dirty="0" smtClean="0">
                <a:effectLst/>
                <a:latin typeface="+mn-lt"/>
                <a:ea typeface="Calibri"/>
                <a:cs typeface="Times New Roman"/>
              </a:rPr>
              <a:t> </a:t>
            </a:r>
            <a:r>
              <a:rPr lang="nb-NO" sz="1200" dirty="0" smtClean="0">
                <a:effectLst/>
                <a:latin typeface="+mn-lt"/>
                <a:ea typeface="Calibri"/>
                <a:cs typeface="Times New Roman"/>
              </a:rPr>
              <a:t>blant barn og unge.</a:t>
            </a:r>
          </a:p>
          <a:p>
            <a:pPr marL="342900" lvl="0" indent="-342900">
              <a:lnSpc>
                <a:spcPct val="115000"/>
              </a:lnSpc>
              <a:spcAft>
                <a:spcPts val="0"/>
              </a:spcAft>
              <a:buFont typeface="Symbol"/>
              <a:buChar char=""/>
            </a:pPr>
            <a:endParaRPr lang="nb-NO" sz="1200" dirty="0" smtClean="0">
              <a:effectLst/>
              <a:latin typeface="+mn-lt"/>
              <a:ea typeface="Calibri"/>
              <a:cs typeface="Times New Roman"/>
            </a:endParaRPr>
          </a:p>
          <a:p>
            <a:pPr marL="342900" lvl="0" indent="-342900">
              <a:lnSpc>
                <a:spcPct val="115000"/>
              </a:lnSpc>
              <a:spcAft>
                <a:spcPts val="0"/>
              </a:spcAft>
              <a:buFont typeface="Symbol"/>
              <a:buChar char=""/>
            </a:pPr>
            <a:r>
              <a:rPr lang="nb-NO" dirty="0" smtClean="0"/>
              <a:t>Gjennomsnittlig inntak av </a:t>
            </a:r>
            <a:r>
              <a:rPr lang="nb-NO" u="sng" dirty="0" smtClean="0"/>
              <a:t>«saft/nektar/brus med sukker»:</a:t>
            </a:r>
          </a:p>
          <a:p>
            <a:pPr marL="628650" lvl="1" indent="-171450">
              <a:buFont typeface="Arial" panose="020B0604020202020204" pitchFamily="34" charset="0"/>
              <a:buChar char="•"/>
            </a:pPr>
            <a:r>
              <a:rPr lang="nb-NO" dirty="0" smtClean="0"/>
              <a:t>4-åringer – 56 g/d  tilsvarer </a:t>
            </a:r>
            <a:r>
              <a:rPr lang="nb-NO" b="1" dirty="0" smtClean="0"/>
              <a:t>ca. 0,6 dl/dag</a:t>
            </a:r>
          </a:p>
          <a:p>
            <a:pPr marL="628650" lvl="1" indent="-171450">
              <a:buFont typeface="Arial" panose="020B0604020202020204" pitchFamily="34" charset="0"/>
              <a:buChar char="•"/>
            </a:pPr>
            <a:r>
              <a:rPr lang="nb-NO" dirty="0" smtClean="0"/>
              <a:t>4. klassinger  (9 år) – 145 g/dag tilsvarer </a:t>
            </a:r>
            <a:r>
              <a:rPr lang="nb-NO" b="1" dirty="0" smtClean="0"/>
              <a:t>ca. 1,5 dl/dag</a:t>
            </a:r>
          </a:p>
          <a:p>
            <a:pPr marL="628650" lvl="1" indent="-171450">
              <a:buFont typeface="Arial" panose="020B0604020202020204" pitchFamily="34" charset="0"/>
              <a:buChar char="•"/>
            </a:pPr>
            <a:r>
              <a:rPr lang="nb-NO" dirty="0" smtClean="0"/>
              <a:t>8. klassinger (13 år) – 204 g/dag tilsvarer </a:t>
            </a:r>
            <a:r>
              <a:rPr lang="nb-NO" b="1" dirty="0" smtClean="0"/>
              <a:t>ca. 2 dl/dag</a:t>
            </a:r>
          </a:p>
          <a:p>
            <a:pPr marL="628650" lvl="1" indent="-171450">
              <a:buFont typeface="Arial" panose="020B0604020202020204" pitchFamily="34" charset="0"/>
              <a:buChar char="•"/>
            </a:pPr>
            <a:endParaRPr lang="nb-NO" dirty="0" smtClean="0"/>
          </a:p>
          <a:p>
            <a:pPr marL="628650" lvl="1" indent="-171450">
              <a:buFont typeface="Arial" panose="020B0604020202020204" pitchFamily="34" charset="0"/>
              <a:buChar char="•"/>
            </a:pPr>
            <a:r>
              <a:rPr lang="nb-NO" dirty="0" smtClean="0"/>
              <a:t>8.klassinger: Guttene hadde høyere inntak av saft/brus med sukker enn jentene, hhv. 231 g/dag blant guttene og 179 g/dag blant jentene. </a:t>
            </a:r>
          </a:p>
          <a:p>
            <a:endParaRPr lang="nb-NO" b="1" dirty="0" smtClean="0"/>
          </a:p>
          <a:p>
            <a:r>
              <a:rPr lang="nb-NO" u="sng" dirty="0" smtClean="0"/>
              <a:t>Til sammenligning - </a:t>
            </a:r>
            <a:r>
              <a:rPr lang="nb-NO" u="sng" dirty="0" err="1" smtClean="0"/>
              <a:t>Norkost</a:t>
            </a:r>
            <a:r>
              <a:rPr lang="nb-NO" u="sng" dirty="0" smtClean="0"/>
              <a:t> 2010-11 blant voksne</a:t>
            </a:r>
          </a:p>
          <a:p>
            <a:pPr>
              <a:defRPr/>
            </a:pPr>
            <a:r>
              <a:rPr lang="nb-NO" dirty="0" smtClean="0"/>
              <a:t>Gjennomsnittlig inntak av «saft/brus mv med sukker»: </a:t>
            </a:r>
            <a:br>
              <a:rPr lang="nb-NO" dirty="0" smtClean="0"/>
            </a:br>
            <a:r>
              <a:rPr lang="nb-NO" dirty="0" smtClean="0"/>
              <a:t>Menn 167 g/dag, kvinner 86 g/dag, </a:t>
            </a:r>
            <a:r>
              <a:rPr lang="nb-NO" dirty="0" err="1" smtClean="0"/>
              <a:t>dvs</a:t>
            </a:r>
            <a:r>
              <a:rPr lang="nb-NO" dirty="0" smtClean="0"/>
              <a:t> henholdsvis </a:t>
            </a:r>
            <a:r>
              <a:rPr lang="nb-NO" dirty="0" err="1" smtClean="0"/>
              <a:t>ca</a:t>
            </a:r>
            <a:r>
              <a:rPr lang="nb-NO" dirty="0" smtClean="0"/>
              <a:t> 1,7 dl og 0,9 dl pr dag.</a:t>
            </a:r>
          </a:p>
          <a:p>
            <a:pPr>
              <a:defRPr/>
            </a:pPr>
            <a:endParaRPr lang="nb-NO" dirty="0" smtClean="0"/>
          </a:p>
          <a:p>
            <a:r>
              <a:rPr lang="nb-NO" sz="1200" kern="1200" dirty="0" smtClean="0">
                <a:solidFill>
                  <a:schemeClr val="tx1"/>
                </a:solidFill>
                <a:effectLst/>
                <a:latin typeface="+mn-lt"/>
                <a:ea typeface="+mn-ea"/>
                <a:cs typeface="+mn-cs"/>
              </a:rPr>
              <a:t> </a:t>
            </a:r>
          </a:p>
          <a:p>
            <a:pPr>
              <a:defRPr/>
            </a:pPr>
            <a:endParaRPr lang="nb-NO" dirty="0" smtClean="0"/>
          </a:p>
        </p:txBody>
      </p:sp>
      <p:sp>
        <p:nvSpPr>
          <p:cNvPr id="4" name="Plassholder for lysbildenummer 3"/>
          <p:cNvSpPr>
            <a:spLocks noGrp="1"/>
          </p:cNvSpPr>
          <p:nvPr>
            <p:ph type="sldNum" sz="quarter" idx="10"/>
          </p:nvPr>
        </p:nvSpPr>
        <p:spPr/>
        <p:txBody>
          <a:bodyPr/>
          <a:lstStyle/>
          <a:p>
            <a:fld id="{B93A5173-08FF-404C-A472-CC9BC7CD62FE}" type="slidenum">
              <a:rPr lang="nb-NO" smtClean="0"/>
              <a:t>17</a:t>
            </a:fld>
            <a:endParaRPr lang="nb-NO"/>
          </a:p>
        </p:txBody>
      </p:sp>
    </p:spTree>
    <p:extLst>
      <p:ext uri="{BB962C8B-B14F-4D97-AF65-F5344CB8AC3E}">
        <p14:creationId xmlns:p14="http://schemas.microsoft.com/office/powerpoint/2010/main" val="266868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Velg vann som tørstedrikk</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Vann dekker væskebehovet uten å bidra med unødvendige kalorier, og er derfor den aller beste drikken når du er tørst.</a:t>
            </a:r>
          </a:p>
          <a:p>
            <a:endParaRPr lang="nb-NO" sz="1200" kern="1200" dirty="0" smtClean="0">
              <a:solidFill>
                <a:schemeClr val="tx1"/>
              </a:solidFill>
              <a:effectLst/>
              <a:latin typeface="+mn-lt"/>
              <a:ea typeface="+mn-ea"/>
              <a:cs typeface="+mn-cs"/>
            </a:endParaRPr>
          </a:p>
          <a:p>
            <a:pPr eaLnBrk="1" hangingPunct="1">
              <a:lnSpc>
                <a:spcPct val="90000"/>
              </a:lnSpc>
              <a:spcBef>
                <a:spcPct val="0"/>
              </a:spcBef>
            </a:pPr>
            <a:r>
              <a:rPr lang="nb-NO" altLang="nb-NO" sz="1200" dirty="0" smtClean="0"/>
              <a:t>Kroppen må ha vann for å kunne ta opp næringsstoffer og transportere dem til cellene. Fordøyelsen trenger vann for at vi skal unngå forstoppelse. </a:t>
            </a:r>
            <a:r>
              <a:rPr lang="nb-NO" altLang="nb-NO" dirty="0" smtClean="0"/>
              <a:t>V</a:t>
            </a:r>
            <a:r>
              <a:rPr lang="nb-NO" dirty="0" smtClean="0"/>
              <a:t>ann dekker væskebehovet uten å bidra med unødvendige kalorier, og er den aller beste drikken når du er tørst. </a:t>
            </a:r>
            <a:r>
              <a:rPr lang="nb-NO" altLang="nb-NO" dirty="0" smtClean="0"/>
              <a:t>Det er mye energi og lite nyttige næringsstoffer i sukkerholdig drikke, og de gir heller ikke samme metthetsfølelse som annet energiinntak. </a:t>
            </a:r>
          </a:p>
          <a:p>
            <a:pPr eaLnBrk="1" hangingPunct="1">
              <a:lnSpc>
                <a:spcPct val="90000"/>
              </a:lnSpc>
              <a:spcBef>
                <a:spcPct val="0"/>
              </a:spcBef>
            </a:pPr>
            <a:endParaRPr lang="nb-NO" altLang="nb-NO" sz="1200" u="sng" dirty="0" smtClean="0">
              <a:latin typeface="Verdana" pitchFamily="34" charset="0"/>
            </a:endParaRPr>
          </a:p>
          <a:p>
            <a:pPr eaLnBrk="1" hangingPunct="1">
              <a:lnSpc>
                <a:spcPct val="90000"/>
              </a:lnSpc>
              <a:spcBef>
                <a:spcPct val="0"/>
              </a:spcBef>
            </a:pPr>
            <a:r>
              <a:rPr lang="nb-NO" altLang="nb-NO" sz="1200" u="sng" dirty="0" smtClean="0">
                <a:latin typeface="+mn-lt"/>
              </a:rPr>
              <a:t>Bakgrunnsinformasjon</a:t>
            </a:r>
          </a:p>
          <a:p>
            <a:r>
              <a:rPr lang="nb-NO" dirty="0" smtClean="0">
                <a:effectLst/>
              </a:rPr>
              <a:t>Voksne med moderat fysisk aktivitet har behov for omtrent 2-2,5 liter om dagen. Vann tilføres kroppen via drikke (1-1,5 liter), mat (0,7-1 liter) og vann som dannes ved forbrenning av karbohydrater, fett og protein («metabolsk vann», ca. 0,3 liter)</a:t>
            </a:r>
          </a:p>
          <a:p>
            <a:pPr eaLnBrk="1" hangingPunct="1">
              <a:lnSpc>
                <a:spcPct val="90000"/>
              </a:lnSpc>
              <a:spcBef>
                <a:spcPct val="0"/>
              </a:spcBef>
            </a:pPr>
            <a:r>
              <a:rPr lang="nb-NO" altLang="nb-NO" sz="1200" baseline="0" dirty="0" smtClean="0">
                <a:latin typeface="+mn-lt"/>
              </a:rPr>
              <a:t>Behovet varierer mellom personer og fra dag til dag, avhengig av aktivitetsnivå og klimatiske forhold. Hos friske personer styres væskeinntaket gjennom tørstfølelsen.</a:t>
            </a:r>
          </a:p>
          <a:p>
            <a:pPr eaLnBrk="1" hangingPunct="1">
              <a:lnSpc>
                <a:spcPct val="90000"/>
              </a:lnSpc>
              <a:spcBef>
                <a:spcPct val="0"/>
              </a:spcBef>
            </a:pPr>
            <a:endParaRPr lang="nb-NO" altLang="nb-NO" sz="1200" baseline="0" dirty="0" smtClean="0">
              <a:latin typeface="+mn-lt"/>
            </a:endParaRPr>
          </a:p>
          <a:p>
            <a:pPr eaLnBrk="1" hangingPunct="1">
              <a:lnSpc>
                <a:spcPct val="90000"/>
              </a:lnSpc>
              <a:spcBef>
                <a:spcPct val="0"/>
              </a:spcBef>
            </a:pPr>
            <a:r>
              <a:rPr lang="nb-NO" altLang="nb-NO" sz="1200" baseline="0" dirty="0" smtClean="0">
                <a:latin typeface="+mn-lt"/>
              </a:rPr>
              <a:t>Les </a:t>
            </a:r>
            <a:r>
              <a:rPr lang="nb-NO" altLang="nb-NO" sz="1200" baseline="0" dirty="0" err="1" smtClean="0">
                <a:latin typeface="+mn-lt"/>
              </a:rPr>
              <a:t>evt</a:t>
            </a:r>
            <a:r>
              <a:rPr lang="nb-NO" altLang="nb-NO" sz="1200" baseline="0" dirty="0" smtClean="0">
                <a:latin typeface="+mn-lt"/>
              </a:rPr>
              <a:t> mer på https://helsenorge.no/kosthold-og-ernaring/kostrad/velg-vann-som-torstedrikk</a:t>
            </a:r>
          </a:p>
          <a:p>
            <a:pPr eaLnBrk="1" hangingPunct="1">
              <a:lnSpc>
                <a:spcPct val="90000"/>
              </a:lnSpc>
              <a:spcBef>
                <a:spcPct val="0"/>
              </a:spcBef>
            </a:pPr>
            <a:endParaRPr lang="nb-NO" altLang="nb-NO" sz="1200" dirty="0" smtClean="0">
              <a:latin typeface="+mn-lt"/>
            </a:endParaRPr>
          </a:p>
          <a:p>
            <a:endParaRPr lang="nb-NO" sz="1200" kern="1200" dirty="0" smtClean="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18</a:t>
            </a:fld>
            <a:endParaRPr lang="en-GB"/>
          </a:p>
        </p:txBody>
      </p:sp>
    </p:spTree>
    <p:extLst>
      <p:ext uri="{BB962C8B-B14F-4D97-AF65-F5344CB8AC3E}">
        <p14:creationId xmlns:p14="http://schemas.microsoft.com/office/powerpoint/2010/main" val="402088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lnSpc>
                <a:spcPct val="90000"/>
              </a:lnSpc>
              <a:spcBef>
                <a:spcPct val="0"/>
              </a:spcBef>
            </a:pPr>
            <a:endParaRPr lang="nb-NO" altLang="nb-NO" sz="1200" dirty="0" smtClean="0">
              <a:latin typeface="Verdana" pitchFamily="34" charset="0"/>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dirty="0" smtClean="0"/>
              <a:t>Det kan være lett å få i seg ekstra sukker og kalorier gjennom drikke. Brus og saft inneholder mye sukker. En halv liter brus med sukker</a:t>
            </a:r>
            <a:r>
              <a:rPr lang="nb-NO" baseline="0" dirty="0" smtClean="0"/>
              <a:t> inneholder 50 gram sukker, noe som tilsvarer 25 sukkerbiter! </a:t>
            </a:r>
            <a:r>
              <a:rPr lang="nb-NO" altLang="nb-NO" sz="1200" dirty="0" smtClean="0"/>
              <a:t>Drikker du en halv liter sukkerholdig brus hver dag uten å kompensere for det med lavere inntak av noe annet eller økt fysisk aktivitet, vil det føre til en vektøkning på 8-10 kilo i løpet av et år.</a:t>
            </a:r>
          </a:p>
          <a:p>
            <a:pPr marL="0" marR="0" indent="0" algn="l" defTabSz="914400" rtl="0" eaLnBrk="1" fontAlgn="auto" latinLnBrk="0" hangingPunct="1">
              <a:lnSpc>
                <a:spcPct val="90000"/>
              </a:lnSpc>
              <a:spcBef>
                <a:spcPct val="0"/>
              </a:spcBef>
              <a:spcAft>
                <a:spcPts val="0"/>
              </a:spcAft>
              <a:buClrTx/>
              <a:buSzTx/>
              <a:buFontTx/>
              <a:buNone/>
              <a:tabLst/>
              <a:defRPr/>
            </a:pPr>
            <a:r>
              <a:rPr lang="nb-NO" sz="1200" kern="1200" dirty="0" smtClean="0">
                <a:solidFill>
                  <a:schemeClr val="tx1"/>
                </a:solidFill>
                <a:effectLst/>
                <a:latin typeface="+mn-lt"/>
                <a:ea typeface="+mn-ea"/>
                <a:cs typeface="+mn-cs"/>
              </a:rPr>
              <a:t>Inntak av drikke med tilsatt sukker, som brus og saft, bør begrenses. Drikke med tilsatt sukker øker risiko for overvekt og fedme. </a:t>
            </a: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sz="1200" u="none" kern="1200" dirty="0" smtClean="0">
                <a:solidFill>
                  <a:schemeClr val="tx1"/>
                </a:solidFill>
                <a:effectLst/>
                <a:latin typeface="+mn-lt"/>
                <a:ea typeface="+mn-ea"/>
                <a:cs typeface="+mn-cs"/>
              </a:rPr>
              <a:t>Både drikke med tilsatt sukker og kunstig søtet drikke er som regel sure, og kan gi skader på tannvev. Hyppig inntak av surt drikke/sure produkter gjennom dagen bør derfor</a:t>
            </a:r>
            <a:r>
              <a:rPr lang="nb-NO" sz="1200" u="none" kern="1200" baseline="0" dirty="0" smtClean="0">
                <a:solidFill>
                  <a:schemeClr val="tx1"/>
                </a:solidFill>
                <a:effectLst/>
                <a:latin typeface="+mn-lt"/>
                <a:ea typeface="+mn-ea"/>
                <a:cs typeface="+mn-cs"/>
              </a:rPr>
              <a:t> </a:t>
            </a:r>
            <a:r>
              <a:rPr lang="nb-NO" sz="1200" u="none" kern="1200" dirty="0" smtClean="0">
                <a:solidFill>
                  <a:schemeClr val="tx1"/>
                </a:solidFill>
                <a:effectLst/>
                <a:latin typeface="+mn-lt"/>
                <a:ea typeface="+mn-ea"/>
                <a:cs typeface="+mn-cs"/>
              </a:rPr>
              <a:t>unngås. </a:t>
            </a:r>
            <a:r>
              <a:rPr lang="nb-NO" sz="1200" kern="1200" dirty="0" smtClean="0">
                <a:solidFill>
                  <a:schemeClr val="tx1"/>
                </a:solidFill>
                <a:effectLst/>
                <a:latin typeface="+mn-lt"/>
                <a:ea typeface="+mn-ea"/>
                <a:cs typeface="+mn-cs"/>
              </a:rPr>
              <a:t> </a:t>
            </a: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sz="1200" b="0" i="0" kern="1200" dirty="0" smtClean="0">
                <a:solidFill>
                  <a:schemeClr val="tx1"/>
                </a:solidFill>
                <a:effectLst/>
                <a:latin typeface="+mn-lt"/>
                <a:ea typeface="+mn-ea"/>
                <a:cs typeface="+mn-cs"/>
              </a:rPr>
              <a:t>Søtstoffer er en kategori tilsetningsstoffer, som gir mat</a:t>
            </a:r>
            <a:r>
              <a:rPr lang="nb-NO" sz="1200" b="0" i="0" kern="1200" baseline="0" dirty="0" smtClean="0">
                <a:solidFill>
                  <a:schemeClr val="tx1"/>
                </a:solidFill>
                <a:effectLst/>
                <a:latin typeface="+mn-lt"/>
                <a:ea typeface="+mn-ea"/>
                <a:cs typeface="+mn-cs"/>
              </a:rPr>
              <a:t> og drikke</a:t>
            </a:r>
            <a:r>
              <a:rPr lang="nb-NO" sz="1200" b="0" i="0" kern="1200" dirty="0" smtClean="0">
                <a:solidFill>
                  <a:schemeClr val="tx1"/>
                </a:solidFill>
                <a:effectLst/>
                <a:latin typeface="+mn-lt"/>
                <a:ea typeface="+mn-ea"/>
                <a:cs typeface="+mn-cs"/>
              </a:rPr>
              <a:t> søt smak. Søtstoffer erstatter sukker i mat og drikke.</a:t>
            </a:r>
            <a:endParaRPr lang="nb-NO" u="none" dirty="0" smtClean="0">
              <a:effectLst/>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dirty="0" smtClean="0"/>
              <a:t>Barn under tre år skal ikke ha mat eller drikke </a:t>
            </a:r>
            <a:r>
              <a:rPr lang="nb-NO" smtClean="0"/>
              <a:t>med </a:t>
            </a:r>
            <a:r>
              <a:rPr lang="nb-NO" b="0" smtClean="0">
                <a:solidFill>
                  <a:schemeClr val="tx1"/>
                </a:solidFill>
              </a:rPr>
              <a:t>søtstoff</a:t>
            </a:r>
            <a:r>
              <a:rPr lang="nb-NO" b="1" dirty="0" smtClean="0">
                <a:solidFill>
                  <a:srgbClr val="FF0000"/>
                </a:solidFill>
              </a:rPr>
              <a:t>. </a:t>
            </a:r>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19</a:t>
            </a:fld>
            <a:endParaRPr lang="en-GB"/>
          </a:p>
        </p:txBody>
      </p:sp>
    </p:spTree>
    <p:extLst>
      <p:ext uri="{BB962C8B-B14F-4D97-AF65-F5344CB8AC3E}">
        <p14:creationId xmlns:p14="http://schemas.microsoft.com/office/powerpoint/2010/main" val="35248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dirty="0" smtClean="0"/>
              <a:t>Sunn hverdagsmat og et variert kosthold gir deg et godt grunnlag for god helse, og bidrar til at du får i deg næringsstoffene du trenger. </a:t>
            </a:r>
          </a:p>
          <a:p>
            <a:pPr>
              <a:defRPr/>
            </a:pPr>
            <a:endParaRPr lang="nb-NO" sz="1200" dirty="0" smtClean="0"/>
          </a:p>
          <a:p>
            <a:pPr>
              <a:defRPr/>
            </a:pPr>
            <a:r>
              <a:rPr lang="nb-NO" sz="1200" dirty="0" smtClean="0"/>
              <a:t>Et variert og sunt kosthold kombinert med fysisk aktivitet i hverdagen, reduserer risikoen for blant annet hjerte- og karsykdommer, type 2-diabetes, høyt blodtrykk, flere former for kreft, beinskjørhet, tannråte, overvekt og fedme.  </a:t>
            </a:r>
          </a:p>
          <a:p>
            <a:pPr>
              <a:defRPr/>
            </a:pPr>
            <a:endParaRPr lang="nb-NO" sz="1200" dirty="0" smtClean="0"/>
          </a:p>
          <a:p>
            <a:r>
              <a:rPr lang="nb-NO" dirty="0" smtClean="0"/>
              <a:t>Kostrådene ligger til grunn for all kommunikasjon fra Helsedirektoratet. Rådene kan deles inn i tre hovedgrep; Velg mer av, velg mindre av – og bytt ut.</a:t>
            </a:r>
          </a:p>
          <a:p>
            <a:endParaRPr lang="nb-NO" dirty="0" smtClean="0"/>
          </a:p>
          <a:p>
            <a:r>
              <a:rPr lang="nb-NO" dirty="0" smtClean="0"/>
              <a:t>Kostrådene egner</a:t>
            </a:r>
            <a:r>
              <a:rPr lang="nb-NO" baseline="0" dirty="0" smtClean="0"/>
              <a:t> seg for de fleste; voksne, barn unge, gravide og ammende og eldre. De kan også brukes av dem med økt sykdomsrisiko, for eksempel overvekt eller høyt blodtrykk. </a:t>
            </a:r>
          </a:p>
          <a:p>
            <a:endParaRPr lang="nb-NO" dirty="0"/>
          </a:p>
          <a:p>
            <a:r>
              <a:rPr lang="nb-NO" dirty="0"/>
              <a:t>Befolkningsrettet informasjon </a:t>
            </a:r>
            <a:r>
              <a:rPr lang="nb-NO" dirty="0" smtClean="0"/>
              <a:t>finnes på </a:t>
            </a:r>
            <a:r>
              <a:rPr lang="nb-NO" dirty="0"/>
              <a:t>helsenorge.no/kostråd.</a:t>
            </a:r>
          </a:p>
          <a:p>
            <a:endParaRPr lang="nb-NO" baseline="0" dirty="0" smtClean="0"/>
          </a:p>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12407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577" y="4686499"/>
            <a:ext cx="5574624" cy="4855169"/>
          </a:xfrm>
        </p:spPr>
        <p:txBody>
          <a:bodyPr/>
          <a:lstStyle/>
          <a:p>
            <a:pPr marL="0" indent="0">
              <a:buFont typeface="Arial" panose="020B0604020202020204" pitchFamily="34" charset="0"/>
              <a:buNone/>
            </a:pPr>
            <a:r>
              <a:rPr lang="nb-NO" altLang="nb-NO" sz="1200" u="sng" dirty="0" smtClean="0">
                <a:latin typeface="Calibri" panose="020F0502020204030204" pitchFamily="34" charset="0"/>
              </a:rPr>
              <a:t>Velg vann som tørstedrikk</a:t>
            </a:r>
            <a:r>
              <a:rPr lang="nb-NO" altLang="nb-NO" sz="1200" dirty="0" smtClean="0">
                <a:latin typeface="Calibri" panose="020F0502020204030204" pitchFamily="34" charset="0"/>
              </a:rPr>
              <a:t>. </a:t>
            </a:r>
            <a:r>
              <a:rPr lang="nb-NO" sz="1200" b="0" kern="1200" baseline="0" dirty="0" smtClean="0">
                <a:solidFill>
                  <a:schemeClr val="tx1"/>
                </a:solidFill>
                <a:effectLst/>
                <a:latin typeface="+mn-lt"/>
                <a:ea typeface="+mn-ea"/>
                <a:cs typeface="+mn-cs"/>
              </a:rPr>
              <a:t>Mengde tilsatt sukker i drikke kan variere mye! </a:t>
            </a:r>
            <a:r>
              <a:rPr lang="nb-NO" altLang="nb-NO" sz="1200" dirty="0" smtClean="0">
                <a:latin typeface="Calibri" panose="020F0502020204030204" pitchFamily="34" charset="0"/>
              </a:rPr>
              <a:t>En halv liter brus med sukker inneholder 50 g sukker = 25 sukkerbiter </a:t>
            </a:r>
            <a:r>
              <a:rPr lang="nb-NO" sz="1200" b="0" dirty="0" smtClean="0"/>
              <a:t>Velg vann eller variantene med mindre sukker. Les næringsdeklarasjon eller ingrediensliste, mer om det senere.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ulike drikker gruppert etter gjennomsnittlig sukkerinnhold pr glass (2 dl). Mengden sukker er vist som sukkerbiter. 1 sukkerbit veier ca. 2 g, så sukkermengden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i gram er dobbelt så mye som antall sukkerbiter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Sukkerinnholdet i de ulike drikkene varierer fra 10 sukkerbiter pr glass og ned til 0!</a:t>
            </a:r>
          </a:p>
          <a:p>
            <a:r>
              <a:rPr lang="nb-NO" sz="1200" kern="1200" dirty="0" smtClean="0">
                <a:solidFill>
                  <a:schemeClr val="tx1"/>
                </a:solidFill>
                <a:effectLst/>
                <a:latin typeface="+mn-lt"/>
                <a:ea typeface="+mn-ea"/>
                <a:cs typeface="+mn-cs"/>
              </a:rPr>
              <a:t>Hvilke typer drikker har gjennomsnittlig samme innhold av sukker som sees på bildet? </a:t>
            </a:r>
          </a:p>
          <a:p>
            <a:r>
              <a:rPr lang="nb-NO" sz="1200" kern="1200" dirty="0" smtClean="0">
                <a:solidFill>
                  <a:schemeClr val="tx1"/>
                </a:solidFill>
                <a:effectLst/>
                <a:latin typeface="+mn-lt"/>
                <a:ea typeface="+mn-ea"/>
                <a:cs typeface="+mn-cs"/>
              </a:rPr>
              <a:t>Gruppe 1:</a:t>
            </a:r>
            <a:r>
              <a:rPr lang="nb-NO" sz="1200" u="sng" kern="1200" dirty="0" smtClean="0">
                <a:solidFill>
                  <a:schemeClr val="tx1"/>
                </a:solidFill>
                <a:effectLst/>
                <a:latin typeface="+mn-lt"/>
                <a:ea typeface="+mn-ea"/>
                <a:cs typeface="+mn-cs"/>
              </a:rPr>
              <a:t> 10 sukkerbiter </a:t>
            </a:r>
            <a:r>
              <a:rPr lang="nb-NO" sz="1200" kern="1200" dirty="0" smtClean="0">
                <a:solidFill>
                  <a:schemeClr val="tx1"/>
                </a:solidFill>
                <a:effectLst/>
                <a:latin typeface="+mn-lt"/>
                <a:ea typeface="+mn-ea"/>
                <a:cs typeface="+mn-cs"/>
              </a:rPr>
              <a:t>(snitt, 2 dl drikke): energidrikk, sukret brus, eplenektar</a:t>
            </a:r>
          </a:p>
          <a:p>
            <a:r>
              <a:rPr lang="nb-NO" sz="1200" kern="1200" dirty="0" smtClean="0">
                <a:solidFill>
                  <a:schemeClr val="tx1"/>
                </a:solidFill>
                <a:effectLst/>
                <a:latin typeface="+mn-lt"/>
                <a:ea typeface="+mn-ea"/>
                <a:cs typeface="+mn-cs"/>
              </a:rPr>
              <a:t>Gruppe 2:</a:t>
            </a:r>
            <a:r>
              <a:rPr lang="nb-NO" sz="1200" u="sng" kern="1200" dirty="0" smtClean="0">
                <a:solidFill>
                  <a:schemeClr val="tx1"/>
                </a:solidFill>
                <a:effectLst/>
                <a:latin typeface="+mn-lt"/>
                <a:ea typeface="+mn-ea"/>
                <a:cs typeface="+mn-cs"/>
              </a:rPr>
              <a:t> 8 sukkerbiter </a:t>
            </a:r>
            <a:r>
              <a:rPr lang="nb-NO" sz="1200" kern="1200" dirty="0" smtClean="0">
                <a:solidFill>
                  <a:schemeClr val="tx1"/>
                </a:solidFill>
                <a:effectLst/>
                <a:latin typeface="+mn-lt"/>
                <a:ea typeface="+mn-ea"/>
                <a:cs typeface="+mn-cs"/>
              </a:rPr>
              <a:t>(snitt, 2 dl drikke): iste, saft</a:t>
            </a:r>
          </a:p>
          <a:p>
            <a:r>
              <a:rPr lang="nb-NO" sz="1200" kern="1200" dirty="0" smtClean="0">
                <a:solidFill>
                  <a:schemeClr val="tx1"/>
                </a:solidFill>
                <a:effectLst/>
                <a:latin typeface="+mn-lt"/>
                <a:ea typeface="+mn-ea"/>
                <a:cs typeface="+mn-cs"/>
              </a:rPr>
              <a:t>Gruppe 3: </a:t>
            </a:r>
            <a:r>
              <a:rPr lang="nb-NO" sz="1200" u="sng" kern="1200" dirty="0" smtClean="0">
                <a:solidFill>
                  <a:schemeClr val="tx1"/>
                </a:solidFill>
                <a:effectLst/>
                <a:latin typeface="+mn-lt"/>
                <a:ea typeface="+mn-ea"/>
                <a:cs typeface="+mn-cs"/>
              </a:rPr>
              <a:t>2 sukkerbiter </a:t>
            </a:r>
            <a:r>
              <a:rPr lang="nb-NO" sz="1200" kern="1200" dirty="0" smtClean="0">
                <a:solidFill>
                  <a:schemeClr val="tx1"/>
                </a:solidFill>
                <a:effectLst/>
                <a:latin typeface="+mn-lt"/>
                <a:ea typeface="+mn-ea"/>
                <a:cs typeface="+mn-cs"/>
              </a:rPr>
              <a:t>(snitt, 2 dl drikke): </a:t>
            </a:r>
            <a:r>
              <a:rPr lang="nb-NO" sz="1200" kern="1200" dirty="0" err="1" smtClean="0">
                <a:solidFill>
                  <a:schemeClr val="tx1"/>
                </a:solidFill>
                <a:effectLst/>
                <a:latin typeface="+mn-lt"/>
                <a:ea typeface="+mn-ea"/>
                <a:cs typeface="+mn-cs"/>
              </a:rPr>
              <a:t>smakssatt</a:t>
            </a:r>
            <a:r>
              <a:rPr lang="nb-NO" sz="1200" kern="1200" dirty="0" smtClean="0">
                <a:solidFill>
                  <a:schemeClr val="tx1"/>
                </a:solidFill>
                <a:effectLst/>
                <a:latin typeface="+mn-lt"/>
                <a:ea typeface="+mn-ea"/>
                <a:cs typeface="+mn-cs"/>
              </a:rPr>
              <a:t> vann, iste</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Gruppe 4: </a:t>
            </a:r>
            <a:r>
              <a:rPr lang="nb-NO" sz="1200" u="sng" kern="1200" dirty="0" smtClean="0">
                <a:solidFill>
                  <a:schemeClr val="tx1"/>
                </a:solidFill>
                <a:effectLst/>
                <a:latin typeface="+mn-lt"/>
                <a:ea typeface="+mn-ea"/>
                <a:cs typeface="+mn-cs"/>
              </a:rPr>
              <a:t>Ingen sukkerbiter:</a:t>
            </a:r>
            <a:r>
              <a:rPr lang="nb-NO" sz="1200" kern="1200" dirty="0" smtClean="0">
                <a:solidFill>
                  <a:schemeClr val="tx1"/>
                </a:solidFill>
                <a:effectLst/>
                <a:latin typeface="+mn-lt"/>
                <a:ea typeface="+mn-ea"/>
                <a:cs typeface="+mn-cs"/>
              </a:rPr>
              <a:t> brus med søtstoff, iste</a:t>
            </a:r>
            <a:r>
              <a:rPr lang="nb-NO" sz="1200" b="0" kern="1200" dirty="0" smtClean="0">
                <a:solidFill>
                  <a:schemeClr val="tx1"/>
                </a:solidFill>
                <a:effectLst/>
                <a:latin typeface="+mn-lt"/>
                <a:ea typeface="+mn-ea"/>
                <a:cs typeface="+mn-cs"/>
              </a:rPr>
              <a:t>, vann</a:t>
            </a:r>
          </a:p>
          <a:p>
            <a:r>
              <a:rPr lang="nb-NO" sz="1000" dirty="0" smtClean="0"/>
              <a:t>(en produkttype kan stå i flere grupper, da sukkerinnholdet varierer)</a:t>
            </a:r>
          </a:p>
          <a:p>
            <a:endParaRPr lang="nb-NO" sz="1200" b="0" kern="1200" dirty="0" smtClean="0">
              <a:solidFill>
                <a:schemeClr val="tx1"/>
              </a:solidFill>
              <a:effectLst/>
              <a:latin typeface="+mn-lt"/>
              <a:ea typeface="+mn-ea"/>
              <a:cs typeface="+mn-cs"/>
            </a:endParaRPr>
          </a:p>
          <a:p>
            <a:r>
              <a:rPr lang="nb-NO" sz="1200" u="sng" kern="1200" dirty="0" smtClean="0">
                <a:solidFill>
                  <a:schemeClr val="tx1"/>
                </a:solidFill>
                <a:effectLst/>
                <a:latin typeface="+mn-lt"/>
                <a:ea typeface="+mn-ea"/>
                <a:cs typeface="+mn-cs"/>
              </a:rPr>
              <a:t>Litt informasjon om andre drikker </a:t>
            </a:r>
          </a:p>
          <a:p>
            <a:r>
              <a:rPr lang="nb-NO" sz="1200" kern="1200" dirty="0" smtClean="0">
                <a:solidFill>
                  <a:schemeClr val="tx1"/>
                </a:solidFill>
                <a:effectLst/>
                <a:latin typeface="+mn-lt"/>
                <a:ea typeface="+mn-ea"/>
                <a:cs typeface="+mn-cs"/>
              </a:rPr>
              <a:t>I kostrådet om å la magre meieriprodukter være en del av det daglige kostholdet, inngår melk. Det anbefales å velge magre melketyper som skummet melk og lettmelk med 0,7 prosent fett eller mindre. </a:t>
            </a:r>
          </a:p>
          <a:p>
            <a:r>
              <a:rPr lang="nb-NO" sz="1200" kern="1200" dirty="0" smtClean="0">
                <a:solidFill>
                  <a:schemeClr val="tx1"/>
                </a:solidFill>
                <a:effectLst/>
                <a:latin typeface="+mn-lt"/>
                <a:ea typeface="+mn-ea"/>
                <a:cs typeface="+mn-cs"/>
              </a:rPr>
              <a:t>I kostrådet om å spise minst fem porsjoner grønnsaker, frukt og bær hver dag, angis at ett glass juice om dagen kan inngå som én av de anbefalte fem porsjonene av grønnsaker, frukt og bær. Kaffe og te gir lite eller ingen energi forutsatt at sukker (og/eller melk/fløte)</a:t>
            </a:r>
            <a:r>
              <a:rPr lang="nb-NO" sz="1200" kern="1200" baseline="0" dirty="0" smtClean="0">
                <a:solidFill>
                  <a:schemeClr val="tx1"/>
                </a:solidFill>
                <a:effectLst/>
                <a:latin typeface="+mn-lt"/>
                <a:ea typeface="+mn-ea"/>
                <a:cs typeface="+mn-cs"/>
              </a:rPr>
              <a:t> ikke tilsettes. </a:t>
            </a:r>
            <a:r>
              <a:rPr lang="nb-NO" sz="1200" kern="1200" dirty="0" smtClean="0">
                <a:solidFill>
                  <a:schemeClr val="tx1"/>
                </a:solidFill>
                <a:effectLst/>
                <a:latin typeface="+mn-lt"/>
                <a:ea typeface="+mn-ea"/>
                <a:cs typeface="+mn-cs"/>
              </a:rPr>
              <a:t>Les mer om drikker; </a:t>
            </a:r>
            <a:r>
              <a:rPr lang="nb-NO" sz="1200" u="sng" kern="1200" dirty="0" smtClean="0">
                <a:solidFill>
                  <a:schemeClr val="tx1"/>
                </a:solidFill>
                <a:effectLst/>
                <a:latin typeface="+mn-lt"/>
                <a:ea typeface="+mn-ea"/>
                <a:cs typeface="+mn-cs"/>
                <a:hlinkClick r:id="rId3"/>
              </a:rPr>
              <a:t>https://helsenorge.no/kosthold-og-ernaring/kostrad/velg-vann-som-torstedrikk</a:t>
            </a: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p:txBody>
      </p:sp>
      <p:sp>
        <p:nvSpPr>
          <p:cNvPr id="4" name="Plassholder for lysbildenummer 3"/>
          <p:cNvSpPr>
            <a:spLocks noGrp="1"/>
          </p:cNvSpPr>
          <p:nvPr>
            <p:ph type="sldNum" sz="quarter" idx="10"/>
          </p:nvPr>
        </p:nvSpPr>
        <p:spPr/>
        <p:txBody>
          <a:bodyPr/>
          <a:lstStyle/>
          <a:p>
            <a:fld id="{20D802DB-5DFB-4ABF-98DD-35BD7BB48804}" type="slidenum">
              <a:rPr lang="nb-NO" smtClean="0"/>
              <a:t>20</a:t>
            </a:fld>
            <a:endParaRPr lang="nb-NO"/>
          </a:p>
        </p:txBody>
      </p:sp>
    </p:spTree>
    <p:extLst>
      <p:ext uri="{BB962C8B-B14F-4D97-AF65-F5344CB8AC3E}">
        <p14:creationId xmlns:p14="http://schemas.microsoft.com/office/powerpoint/2010/main" val="3399966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Dette</a:t>
            </a:r>
            <a:r>
              <a:rPr lang="nb-NO" sz="1200" kern="1200" baseline="0" dirty="0" smtClean="0">
                <a:solidFill>
                  <a:schemeClr val="tx1"/>
                </a:solidFill>
                <a:effectLst/>
                <a:latin typeface="+mn-lt"/>
                <a:ea typeface="+mn-ea"/>
                <a:cs typeface="+mn-cs"/>
              </a:rPr>
              <a:t> bildet illustrerer ulikt energi- og næringsinnhold. </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50 g usaltede nøtter + 1 eple (120 g) er det like mye energi som i en melkesjokoladerull</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(70 g melkesjokolade, rull): ca. 380 kcal.</a:t>
            </a:r>
          </a:p>
          <a:p>
            <a:endParaRPr lang="nb-NO" sz="1200" kern="1200" dirty="0" smtClean="0">
              <a:solidFill>
                <a:schemeClr val="tx1"/>
              </a:solidFill>
              <a:effectLst/>
              <a:latin typeface="+mn-lt"/>
              <a:ea typeface="+mn-ea"/>
              <a:cs typeface="+mn-cs"/>
            </a:endParaRPr>
          </a:p>
          <a:p>
            <a:r>
              <a:rPr lang="nb-NO" dirty="0" smtClean="0"/>
              <a:t>Men</a:t>
            </a:r>
            <a:r>
              <a:rPr lang="nb-NO" dirty="0"/>
              <a:t>; det er 32 g tilsatt sukker i sjokoladen og ikke noe tilsatt </a:t>
            </a:r>
            <a:r>
              <a:rPr lang="nb-NO" dirty="0" smtClean="0"/>
              <a:t>hverken</a:t>
            </a:r>
            <a:r>
              <a:rPr lang="nb-NO" baseline="0" dirty="0" smtClean="0"/>
              <a:t> i </a:t>
            </a:r>
            <a:r>
              <a:rPr lang="nb-NO" dirty="0" smtClean="0"/>
              <a:t>nøttene eller eplet! Nøttene </a:t>
            </a:r>
            <a:r>
              <a:rPr lang="nb-NO" dirty="0"/>
              <a:t>og eplet </a:t>
            </a:r>
            <a:r>
              <a:rPr lang="nb-NO" dirty="0" smtClean="0"/>
              <a:t>inneholder også mer </a:t>
            </a:r>
            <a:r>
              <a:rPr lang="nb-NO" dirty="0"/>
              <a:t>av viktige næringsstoffer enn sjokoladen.  </a:t>
            </a:r>
          </a:p>
          <a:p>
            <a:endParaRPr lang="nb-NO" dirty="0"/>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21</a:t>
            </a:fld>
            <a:endParaRPr lang="nb-NO"/>
          </a:p>
        </p:txBody>
      </p:sp>
    </p:spTree>
    <p:extLst>
      <p:ext uri="{BB962C8B-B14F-4D97-AF65-F5344CB8AC3E}">
        <p14:creationId xmlns:p14="http://schemas.microsoft.com/office/powerpoint/2010/main" val="1777192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100 g smågodt tilsvarer </a:t>
            </a:r>
            <a:r>
              <a:rPr lang="nb-NO" sz="1200" kern="1200" dirty="0" err="1" smtClean="0">
                <a:solidFill>
                  <a:schemeClr val="tx1"/>
                </a:solidFill>
                <a:effectLst/>
                <a:latin typeface="+mn-lt"/>
                <a:ea typeface="+mn-ea"/>
                <a:cs typeface="+mn-cs"/>
              </a:rPr>
              <a:t>ca</a:t>
            </a:r>
            <a:r>
              <a:rPr lang="nb-NO" sz="1200" kern="1200" dirty="0" smtClean="0">
                <a:solidFill>
                  <a:schemeClr val="tx1"/>
                </a:solidFill>
                <a:effectLst/>
                <a:latin typeface="+mn-lt"/>
                <a:ea typeface="+mn-ea"/>
                <a:cs typeface="+mn-cs"/>
              </a:rPr>
              <a:t> 10 mellomstore godteribiter,</a:t>
            </a:r>
            <a:r>
              <a:rPr lang="nb-NO" sz="1200" kern="1200" baseline="0" dirty="0" smtClean="0">
                <a:solidFill>
                  <a:schemeClr val="tx1"/>
                </a:solidFill>
                <a:effectLst/>
                <a:latin typeface="+mn-lt"/>
                <a:ea typeface="+mn-ea"/>
                <a:cs typeface="+mn-cs"/>
              </a:rPr>
              <a:t> </a:t>
            </a:r>
            <a:r>
              <a:rPr lang="nb-NO" baseline="0" dirty="0" smtClean="0"/>
              <a:t>men størrelsen på bitene kan variere mellom ulike typer godteri.</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- 1 skål med 200 g godteri: tilsatt sukker i denne godterimengden tilsvarer sukkermengden i </a:t>
            </a:r>
            <a:r>
              <a:rPr lang="nb-NO" sz="1200" b="1" kern="1200" dirty="0" smtClean="0">
                <a:solidFill>
                  <a:schemeClr val="tx1"/>
                </a:solidFill>
                <a:effectLst/>
                <a:latin typeface="+mn-lt"/>
                <a:ea typeface="+mn-ea"/>
                <a:cs typeface="+mn-cs"/>
              </a:rPr>
              <a:t>50</a:t>
            </a:r>
            <a:r>
              <a:rPr lang="nb-NO" sz="1200" kern="1200" dirty="0" smtClean="0">
                <a:solidFill>
                  <a:schemeClr val="tx1"/>
                </a:solidFill>
                <a:effectLst/>
                <a:latin typeface="+mn-lt"/>
                <a:ea typeface="+mn-ea"/>
                <a:cs typeface="+mn-cs"/>
              </a:rPr>
              <a:t> sukkerbiter  (</a:t>
            </a:r>
            <a:r>
              <a:rPr lang="nb-NO" sz="1200" b="1" kern="1200" dirty="0" smtClean="0">
                <a:solidFill>
                  <a:schemeClr val="tx1"/>
                </a:solidFill>
                <a:effectLst/>
                <a:latin typeface="+mn-lt"/>
                <a:ea typeface="+mn-ea"/>
                <a:cs typeface="+mn-cs"/>
              </a:rPr>
              <a:t>100 </a:t>
            </a:r>
            <a:r>
              <a:rPr lang="nb-NO" sz="1200" kern="1200" dirty="0" smtClean="0">
                <a:solidFill>
                  <a:schemeClr val="tx1"/>
                </a:solidFill>
                <a:effectLst/>
                <a:latin typeface="+mn-lt"/>
                <a:ea typeface="+mn-ea"/>
                <a:cs typeface="+mn-cs"/>
              </a:rPr>
              <a:t>g sukker)</a:t>
            </a:r>
          </a:p>
          <a:p>
            <a:pPr lvl="0"/>
            <a:r>
              <a:rPr lang="nb-NO" sz="1200" kern="1200" dirty="0" smtClean="0">
                <a:solidFill>
                  <a:schemeClr val="tx1"/>
                </a:solidFill>
                <a:effectLst/>
                <a:latin typeface="+mn-lt"/>
                <a:ea typeface="+mn-ea"/>
                <a:cs typeface="+mn-cs"/>
              </a:rPr>
              <a:t>- 1 skål med 100 g godteri; tilsatt sukker i denne godterimengden tilsvarer sukkermengden i </a:t>
            </a:r>
            <a:r>
              <a:rPr lang="nb-NO" sz="1200" b="1" kern="1200" dirty="0" smtClean="0">
                <a:solidFill>
                  <a:schemeClr val="tx1"/>
                </a:solidFill>
                <a:effectLst/>
                <a:latin typeface="+mn-lt"/>
                <a:ea typeface="+mn-ea"/>
                <a:cs typeface="+mn-cs"/>
              </a:rPr>
              <a:t>25 </a:t>
            </a:r>
            <a:r>
              <a:rPr lang="nb-NO" sz="1200" kern="1200" dirty="0" smtClean="0">
                <a:solidFill>
                  <a:schemeClr val="tx1"/>
                </a:solidFill>
                <a:effectLst/>
                <a:latin typeface="+mn-lt"/>
                <a:ea typeface="+mn-ea"/>
                <a:cs typeface="+mn-cs"/>
              </a:rPr>
              <a:t>sukkerbiter (</a:t>
            </a:r>
            <a:r>
              <a:rPr lang="nb-NO" sz="1200" b="1" kern="1200" dirty="0" smtClean="0">
                <a:solidFill>
                  <a:schemeClr val="tx1"/>
                </a:solidFill>
                <a:effectLst/>
                <a:latin typeface="+mn-lt"/>
                <a:ea typeface="+mn-ea"/>
                <a:cs typeface="+mn-cs"/>
              </a:rPr>
              <a:t>50</a:t>
            </a:r>
            <a:r>
              <a:rPr lang="nb-NO" sz="1200" kern="1200" dirty="0" smtClean="0">
                <a:solidFill>
                  <a:schemeClr val="tx1"/>
                </a:solidFill>
                <a:effectLst/>
                <a:latin typeface="+mn-lt"/>
                <a:ea typeface="+mn-ea"/>
                <a:cs typeface="+mn-cs"/>
              </a:rPr>
              <a:t> g sukker) </a:t>
            </a:r>
          </a:p>
          <a:p>
            <a:pPr marL="171450" indent="-171450">
              <a:buFontTx/>
              <a:buChar char="-"/>
            </a:pPr>
            <a:endParaRPr lang="nb-NO" dirty="0"/>
          </a:p>
          <a:p>
            <a:pPr marL="0" indent="0">
              <a:buFontTx/>
              <a:buNone/>
            </a:pP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20D802DB-5DFB-4ABF-98DD-35BD7BB48804}" type="slidenum">
              <a:rPr lang="nb-NO" smtClean="0"/>
              <a:t>22</a:t>
            </a:fld>
            <a:endParaRPr lang="nb-NO"/>
          </a:p>
        </p:txBody>
      </p:sp>
    </p:spTree>
    <p:extLst>
      <p:ext uri="{BB962C8B-B14F-4D97-AF65-F5344CB8AC3E}">
        <p14:creationId xmlns:p14="http://schemas.microsoft.com/office/powerpoint/2010/main" val="1265422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Hvis du spiser 100 g godteri hver lørdag i ett år, får du i deg en sukkermengde tilsvarende 1300 sukkerbiter. Siden en sukkerbit veier </a:t>
            </a:r>
            <a:r>
              <a:rPr lang="nb-NO" dirty="0" err="1" smtClean="0"/>
              <a:t>ca</a:t>
            </a:r>
            <a:r>
              <a:rPr lang="nb-NO" dirty="0" smtClean="0"/>
              <a:t> 2 gram, tilsvarer denne mengden sukkerbiter 2,6 kg sukker!</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p:txBody>
      </p:sp>
      <p:sp>
        <p:nvSpPr>
          <p:cNvPr id="4" name="Plassholder for lysbildenummer 3"/>
          <p:cNvSpPr>
            <a:spLocks noGrp="1"/>
          </p:cNvSpPr>
          <p:nvPr>
            <p:ph type="sldNum" sz="quarter" idx="10"/>
          </p:nvPr>
        </p:nvSpPr>
        <p:spPr/>
        <p:txBody>
          <a:bodyPr/>
          <a:lstStyle/>
          <a:p>
            <a:fld id="{20D802DB-5DFB-4ABF-98DD-35BD7BB48804}" type="slidenum">
              <a:rPr lang="nb-NO" smtClean="0"/>
              <a:t>23</a:t>
            </a:fld>
            <a:endParaRPr lang="nb-NO"/>
          </a:p>
        </p:txBody>
      </p:sp>
    </p:spTree>
    <p:extLst>
      <p:ext uri="{BB962C8B-B14F-4D97-AF65-F5344CB8AC3E}">
        <p14:creationId xmlns:p14="http://schemas.microsoft.com/office/powerpoint/2010/main" val="462501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Smågodt 3 ganger i uka (100 gram) i ett år tilsvarer 3 900 sukkerbiter.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3900</a:t>
            </a:r>
            <a:r>
              <a:rPr lang="nb-NO" sz="1200" b="0" kern="1200" baseline="0" dirty="0" smtClean="0">
                <a:solidFill>
                  <a:schemeClr val="tx1"/>
                </a:solidFill>
                <a:effectLst/>
                <a:latin typeface="+mn-lt"/>
                <a:ea typeface="+mn-ea"/>
                <a:cs typeface="+mn-cs"/>
              </a:rPr>
              <a:t> sukkerbiter tilsvarer </a:t>
            </a:r>
            <a:r>
              <a:rPr lang="nb-NO" sz="1200" b="0" kern="1200" dirty="0" smtClean="0">
                <a:solidFill>
                  <a:schemeClr val="tx1"/>
                </a:solidFill>
                <a:effectLst/>
                <a:latin typeface="+mn-lt"/>
                <a:ea typeface="+mn-ea"/>
                <a:cs typeface="+mn-cs"/>
              </a:rPr>
              <a:t>7,8 kg sukker</a:t>
            </a:r>
            <a:r>
              <a:rPr lang="nb-NO" sz="1200" b="0" kern="1200" baseline="0" dirty="0" smtClean="0">
                <a:solidFill>
                  <a:schemeClr val="tx1"/>
                </a:solidFill>
                <a:effectLst/>
                <a:latin typeface="+mn-lt"/>
                <a:ea typeface="+mn-ea"/>
                <a:cs typeface="+mn-cs"/>
              </a:rPr>
              <a:t> og gir</a:t>
            </a:r>
            <a:r>
              <a:rPr lang="nb-NO" sz="1200" b="0" kern="1200" dirty="0" smtClean="0">
                <a:solidFill>
                  <a:schemeClr val="tx1"/>
                </a:solidFill>
                <a:effectLst/>
                <a:latin typeface="+mn-lt"/>
                <a:ea typeface="+mn-ea"/>
                <a:cs typeface="+mn-cs"/>
              </a:rPr>
              <a:t> 31 200  kalorier</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24</a:t>
            </a:fld>
            <a:endParaRPr lang="en-GB"/>
          </a:p>
        </p:txBody>
      </p:sp>
    </p:spTree>
    <p:extLst>
      <p:ext uri="{BB962C8B-B14F-4D97-AF65-F5344CB8AC3E}">
        <p14:creationId xmlns:p14="http://schemas.microsoft.com/office/powerpoint/2010/main" val="1625447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Sukkerinnhold (tilsatt) i henholdsvis (fra venstre):</a:t>
            </a:r>
            <a:endParaRPr lang="nb-NO" baseline="0" dirty="0" smtClean="0"/>
          </a:p>
          <a:p>
            <a:pPr marL="171450" indent="-171450">
              <a:buFontTx/>
              <a:buChar char="-"/>
            </a:pPr>
            <a:r>
              <a:rPr lang="nb-NO" sz="1200" kern="1200" dirty="0" smtClean="0">
                <a:solidFill>
                  <a:schemeClr val="tx1"/>
                </a:solidFill>
                <a:effectLst/>
                <a:latin typeface="+mn-lt"/>
                <a:ea typeface="+mn-ea"/>
                <a:cs typeface="+mn-cs"/>
              </a:rPr>
              <a:t>1 muffins (</a:t>
            </a:r>
            <a:r>
              <a:rPr lang="nb-NO" sz="1200" kern="1200" dirty="0" err="1" smtClean="0">
                <a:solidFill>
                  <a:schemeClr val="tx1"/>
                </a:solidFill>
                <a:effectLst/>
                <a:latin typeface="+mn-lt"/>
                <a:ea typeface="+mn-ea"/>
                <a:cs typeface="+mn-cs"/>
              </a:rPr>
              <a:t>ca</a:t>
            </a:r>
            <a:r>
              <a:rPr lang="nb-NO" sz="1200" kern="1200" dirty="0" smtClean="0">
                <a:solidFill>
                  <a:schemeClr val="tx1"/>
                </a:solidFill>
                <a:effectLst/>
                <a:latin typeface="+mn-lt"/>
                <a:ea typeface="+mn-ea"/>
                <a:cs typeface="+mn-cs"/>
              </a:rPr>
              <a:t> 100 g) – ferdigpakket; tilsatt sukker her tilsvarer sukkermengden i 12 sukkerbiter </a:t>
            </a:r>
            <a:endParaRPr lang="nb-NO" dirty="0"/>
          </a:p>
          <a:p>
            <a:pPr marL="171450" indent="-171450">
              <a:buFontTx/>
              <a:buChar char="-"/>
            </a:pPr>
            <a:r>
              <a:rPr lang="nb-NO" sz="1200" kern="1200" dirty="0" smtClean="0">
                <a:solidFill>
                  <a:schemeClr val="tx1"/>
                </a:solidFill>
                <a:effectLst/>
                <a:latin typeface="+mn-lt"/>
                <a:ea typeface="+mn-ea"/>
                <a:cs typeface="+mn-cs"/>
              </a:rPr>
              <a:t>3 safarikjeks: tilsatt sukker her tilsvarer sukkermengden i 5 sukkerbiter</a:t>
            </a:r>
            <a:endParaRPr lang="nb-NO" dirty="0"/>
          </a:p>
          <a:p>
            <a:pPr marL="171450" indent="-171450">
              <a:buFontTx/>
              <a:buChar char="-"/>
            </a:pPr>
            <a:r>
              <a:rPr lang="nb-NO" sz="1200" kern="1200" dirty="0" smtClean="0">
                <a:solidFill>
                  <a:schemeClr val="tx1"/>
                </a:solidFill>
                <a:effectLst/>
                <a:latin typeface="+mn-lt"/>
                <a:ea typeface="+mn-ea"/>
                <a:cs typeface="+mn-cs"/>
              </a:rPr>
              <a:t>1 hvetebolle (</a:t>
            </a:r>
            <a:r>
              <a:rPr lang="nb-NO" sz="1200" kern="1200" dirty="0" err="1" smtClean="0">
                <a:solidFill>
                  <a:schemeClr val="tx1"/>
                </a:solidFill>
                <a:effectLst/>
                <a:latin typeface="+mn-lt"/>
                <a:ea typeface="+mn-ea"/>
                <a:cs typeface="+mn-cs"/>
              </a:rPr>
              <a:t>ca</a:t>
            </a:r>
            <a:r>
              <a:rPr lang="nb-NO" sz="1200" kern="1200" dirty="0" smtClean="0">
                <a:solidFill>
                  <a:schemeClr val="tx1"/>
                </a:solidFill>
                <a:effectLst/>
                <a:latin typeface="+mn-lt"/>
                <a:ea typeface="+mn-ea"/>
                <a:cs typeface="+mn-cs"/>
              </a:rPr>
              <a:t> 80 g): tilsatt</a:t>
            </a:r>
            <a:r>
              <a:rPr lang="nb-NO" sz="1200" kern="1200" baseline="0" dirty="0" smtClean="0">
                <a:solidFill>
                  <a:schemeClr val="tx1"/>
                </a:solidFill>
                <a:effectLst/>
                <a:latin typeface="+mn-lt"/>
                <a:ea typeface="+mn-ea"/>
                <a:cs typeface="+mn-cs"/>
              </a:rPr>
              <a:t> sukker her tilsvarer sukkermengden i </a:t>
            </a:r>
            <a:r>
              <a:rPr lang="nb-NO" sz="1200" kern="1200" dirty="0" smtClean="0">
                <a:solidFill>
                  <a:schemeClr val="tx1"/>
                </a:solidFill>
                <a:effectLst/>
                <a:latin typeface="+mn-lt"/>
                <a:ea typeface="+mn-ea"/>
                <a:cs typeface="+mn-cs"/>
              </a:rPr>
              <a:t>4 sukkerbiter </a:t>
            </a:r>
          </a:p>
          <a:p>
            <a:pPr marL="0" indent="0">
              <a:buFontTx/>
              <a:buNone/>
            </a:pPr>
            <a:endParaRPr lang="nb-NO" sz="1200" kern="1200" dirty="0" smtClean="0">
              <a:solidFill>
                <a:schemeClr val="tx1"/>
              </a:solidFill>
              <a:effectLst/>
              <a:latin typeface="+mn-lt"/>
              <a:ea typeface="+mn-ea"/>
              <a:cs typeface="+mn-cs"/>
            </a:endParaRPr>
          </a:p>
          <a:p>
            <a:r>
              <a:rPr lang="nb-NO" dirty="0"/>
              <a:t>Siden en sukkerbit veier </a:t>
            </a:r>
            <a:r>
              <a:rPr lang="nb-NO" dirty="0" err="1"/>
              <a:t>ca</a:t>
            </a:r>
            <a:r>
              <a:rPr lang="nb-NO" dirty="0"/>
              <a:t> 2 </a:t>
            </a:r>
            <a:r>
              <a:rPr lang="nb-NO" dirty="0" smtClean="0"/>
              <a:t>gram, er sukkermengden hhv 24, 10 og 8 g.</a:t>
            </a:r>
            <a:endParaRPr lang="nb-NO" sz="1200" kern="1200" dirty="0" smtClean="0">
              <a:solidFill>
                <a:schemeClr val="tx1"/>
              </a:solidFill>
              <a:effectLst/>
              <a:latin typeface="+mn-lt"/>
              <a:ea typeface="+mn-ea"/>
              <a:cs typeface="+mn-cs"/>
            </a:endParaRPr>
          </a:p>
          <a:p>
            <a:pPr marL="0" indent="0">
              <a:buFontTx/>
              <a:buNone/>
            </a:pPr>
            <a:endParaRPr lang="nb-NO" dirty="0"/>
          </a:p>
          <a:p>
            <a:pPr marL="0" indent="0">
              <a:buFontTx/>
              <a:buNone/>
            </a:pPr>
            <a:r>
              <a:rPr lang="nb-NO" sz="1200" kern="1200" dirty="0" smtClean="0">
                <a:solidFill>
                  <a:schemeClr val="tx1"/>
                </a:solidFill>
                <a:effectLst/>
                <a:latin typeface="+mn-lt"/>
                <a:ea typeface="+mn-ea"/>
                <a:cs typeface="+mn-cs"/>
              </a:rPr>
              <a:t>Hvilke god alternativ</a:t>
            </a:r>
            <a:r>
              <a:rPr lang="nb-NO" sz="1200" kern="1200" baseline="0" dirty="0" smtClean="0">
                <a:solidFill>
                  <a:schemeClr val="tx1"/>
                </a:solidFill>
                <a:effectLst/>
                <a:latin typeface="+mn-lt"/>
                <a:ea typeface="+mn-ea"/>
                <a:cs typeface="+mn-cs"/>
              </a:rPr>
              <a:t> finnes? – se senere lysark</a:t>
            </a:r>
            <a:endParaRPr lang="nb-NO" sz="1200" kern="1200" dirty="0" smtClean="0">
              <a:solidFill>
                <a:schemeClr val="tx1"/>
              </a:solidFill>
              <a:effectLst/>
              <a:latin typeface="+mn-lt"/>
              <a:ea typeface="+mn-ea"/>
              <a:cs typeface="+mn-cs"/>
            </a:endParaRPr>
          </a:p>
          <a:p>
            <a:endParaRPr lang="nb-NO" dirty="0" smtClean="0"/>
          </a:p>
          <a:p>
            <a:r>
              <a:rPr lang="nb-NO" sz="1200" b="0" i="0" u="none" strike="noStrike" kern="1200" baseline="0" dirty="0" smtClean="0">
                <a:solidFill>
                  <a:schemeClr val="tx1"/>
                </a:solidFill>
                <a:latin typeface="+mn-lt"/>
                <a:ea typeface="+mn-ea"/>
                <a:cs typeface="+mn-cs"/>
              </a:rPr>
              <a:t>Porsjonene som er benyttet er tatt fra publikasjonen Mål, vekt og porsjonsstørrelser for matvarer;</a:t>
            </a:r>
          </a:p>
          <a:p>
            <a:r>
              <a:rPr lang="nb-NO" dirty="0" smtClean="0"/>
              <a:t>https://helsedirektoratet.no/publikasjoner/mal-vekt-og-porsjonsstorrelser-for-matvarer.</a:t>
            </a:r>
          </a:p>
          <a:p>
            <a:endParaRPr lang="nb-NO" dirty="0" smtClean="0"/>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20D802DB-5DFB-4ABF-98DD-35BD7BB48804}" type="slidenum">
              <a:rPr lang="nb-NO" smtClean="0"/>
              <a:t>25</a:t>
            </a:fld>
            <a:endParaRPr lang="nb-NO"/>
          </a:p>
        </p:txBody>
      </p:sp>
    </p:spTree>
    <p:extLst>
      <p:ext uri="{BB962C8B-B14F-4D97-AF65-F5344CB8AC3E}">
        <p14:creationId xmlns:p14="http://schemas.microsoft.com/office/powerpoint/2010/main" val="158904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577" y="4686499"/>
            <a:ext cx="5388610" cy="4783161"/>
          </a:xfrm>
        </p:spPr>
        <p:txBody>
          <a:bodyPr/>
          <a:lstStyle/>
          <a:p>
            <a:r>
              <a:rPr lang="nb-NO" sz="1100" b="0" dirty="0" smtClean="0"/>
              <a:t>Her sammenlignes et «bollemåltid» med et vanlig brødmåltid.</a:t>
            </a:r>
          </a:p>
          <a:p>
            <a:endParaRPr lang="nb-NO" sz="1100" b="1" dirty="0" smtClean="0"/>
          </a:p>
          <a:p>
            <a:r>
              <a:rPr lang="nb-NO" sz="1100" b="1" dirty="0" smtClean="0"/>
              <a:t>Bolle-</a:t>
            </a:r>
            <a:r>
              <a:rPr lang="nb-NO" sz="1100" b="1" dirty="0"/>
              <a:t>«måltid»	</a:t>
            </a:r>
            <a:r>
              <a:rPr lang="nb-NO" sz="1100" dirty="0"/>
              <a:t>			</a:t>
            </a:r>
            <a:br>
              <a:rPr lang="nb-NO" sz="1100" dirty="0"/>
            </a:br>
            <a:r>
              <a:rPr lang="nb-NO" sz="1100" dirty="0"/>
              <a:t>3 hveteboller (a 80 g) og ½ l sukret </a:t>
            </a:r>
            <a:r>
              <a:rPr lang="nb-NO" sz="1100" dirty="0" smtClean="0"/>
              <a:t>brus gir </a:t>
            </a:r>
            <a:r>
              <a:rPr lang="nb-NO" sz="1100" dirty="0" err="1" smtClean="0"/>
              <a:t>ca</a:t>
            </a:r>
            <a:r>
              <a:rPr lang="nb-NO" sz="1100" dirty="0" smtClean="0"/>
              <a:t> 1075 kcal og 74 g tilsatt sukker. </a:t>
            </a:r>
            <a:endParaRPr lang="nb-NO" sz="1100" dirty="0"/>
          </a:p>
          <a:p>
            <a:r>
              <a:rPr lang="nb-NO" sz="1100" dirty="0" smtClean="0"/>
              <a:t>Dette tilsvarer sukkerinnholdet i 37 sukkerbiter.</a:t>
            </a:r>
            <a:r>
              <a:rPr lang="nb-NO" sz="1100" dirty="0"/>
              <a:t>	</a:t>
            </a:r>
          </a:p>
          <a:p>
            <a:endParaRPr lang="nb-NO" sz="1100" dirty="0"/>
          </a:p>
          <a:p>
            <a:r>
              <a:rPr lang="nb-NO" sz="1100" dirty="0"/>
              <a:t>		</a:t>
            </a:r>
          </a:p>
          <a:p>
            <a:r>
              <a:rPr lang="nb-NO" sz="1100" b="1" dirty="0"/>
              <a:t>Brødmåltid </a:t>
            </a:r>
            <a:r>
              <a:rPr lang="nb-NO" sz="1100" dirty="0"/>
              <a:t>					</a:t>
            </a:r>
            <a:br>
              <a:rPr lang="nb-NO" sz="1100" dirty="0"/>
            </a:br>
            <a:r>
              <a:rPr lang="nb-NO" sz="1100" dirty="0"/>
              <a:t>1 skive grovt brød (45 g) med </a:t>
            </a:r>
            <a:r>
              <a:rPr lang="nb-NO" sz="1100" dirty="0" smtClean="0"/>
              <a:t>halvfet gulost  </a:t>
            </a:r>
            <a:r>
              <a:rPr lang="nb-NO" sz="1100" dirty="0"/>
              <a:t>(20 g) og grønn paprika (2 </a:t>
            </a:r>
            <a:r>
              <a:rPr lang="nb-NO" sz="1100" dirty="0" smtClean="0"/>
              <a:t>ringer, </a:t>
            </a:r>
            <a:r>
              <a:rPr lang="nb-NO" sz="1100" dirty="0" err="1" smtClean="0"/>
              <a:t>ca</a:t>
            </a:r>
            <a:r>
              <a:rPr lang="nb-NO" sz="1100" dirty="0" smtClean="0"/>
              <a:t> 20 g)</a:t>
            </a:r>
            <a:r>
              <a:rPr lang="nb-NO" sz="1100" dirty="0"/>
              <a:t/>
            </a:r>
            <a:br>
              <a:rPr lang="nb-NO" sz="1100" dirty="0"/>
            </a:br>
            <a:r>
              <a:rPr lang="nb-NO" sz="1100" dirty="0"/>
              <a:t>1 skive grovt brød (45 g) med makrell i tomat (40 g) og </a:t>
            </a:r>
            <a:r>
              <a:rPr lang="nb-NO" sz="1100" dirty="0" smtClean="0"/>
              <a:t>agurkskiver (</a:t>
            </a:r>
            <a:r>
              <a:rPr lang="nb-NO" sz="1100" dirty="0" err="1" smtClean="0"/>
              <a:t>ca</a:t>
            </a:r>
            <a:r>
              <a:rPr lang="nb-NO" sz="1100" dirty="0" smtClean="0"/>
              <a:t> 12 g)</a:t>
            </a:r>
            <a:r>
              <a:rPr lang="nb-NO" sz="1100" dirty="0"/>
              <a:t>	</a:t>
            </a:r>
            <a:br>
              <a:rPr lang="nb-NO" sz="1100" dirty="0"/>
            </a:br>
            <a:r>
              <a:rPr lang="nb-NO" sz="1100" dirty="0"/>
              <a:t>1 liten/halv gulrot (</a:t>
            </a:r>
            <a:r>
              <a:rPr lang="nb-NO" sz="1100" dirty="0" err="1"/>
              <a:t>ca</a:t>
            </a:r>
            <a:r>
              <a:rPr lang="nb-NO" sz="1100" dirty="0"/>
              <a:t> </a:t>
            </a:r>
            <a:r>
              <a:rPr lang="nb-NO" sz="1100" dirty="0" smtClean="0"/>
              <a:t>55 </a:t>
            </a:r>
            <a:r>
              <a:rPr lang="nb-NO" sz="1100" dirty="0"/>
              <a:t>g)		 </a:t>
            </a:r>
            <a:br>
              <a:rPr lang="nb-NO" sz="1100" dirty="0"/>
            </a:br>
            <a:r>
              <a:rPr lang="nb-NO" sz="1100" dirty="0"/>
              <a:t>1 glass </a:t>
            </a:r>
            <a:r>
              <a:rPr lang="nb-NO" sz="1100" dirty="0" smtClean="0"/>
              <a:t>lettmelk (0,7%</a:t>
            </a:r>
            <a:r>
              <a:rPr lang="nb-NO" sz="1100" baseline="0" dirty="0" smtClean="0"/>
              <a:t> fett</a:t>
            </a:r>
            <a:r>
              <a:rPr lang="nb-NO" sz="1100" dirty="0" smtClean="0"/>
              <a:t>) </a:t>
            </a:r>
            <a:r>
              <a:rPr lang="nb-NO" sz="1100" dirty="0"/>
              <a:t>– 2 dl</a:t>
            </a:r>
            <a:br>
              <a:rPr lang="nb-NO" sz="1100" dirty="0"/>
            </a:br>
            <a:r>
              <a:rPr lang="nb-NO" sz="1100" dirty="0"/>
              <a:t>1 </a:t>
            </a:r>
            <a:r>
              <a:rPr lang="nb-NO" sz="1100" dirty="0" smtClean="0"/>
              <a:t>halv appelsin (</a:t>
            </a:r>
            <a:r>
              <a:rPr lang="nb-NO" sz="1100" dirty="0" err="1" smtClean="0"/>
              <a:t>ca</a:t>
            </a:r>
            <a:r>
              <a:rPr lang="nb-NO" sz="1100" dirty="0" smtClean="0"/>
              <a:t> 60 g uten skall)</a:t>
            </a:r>
          </a:p>
          <a:p>
            <a:endParaRPr lang="nb-NO" sz="1100" dirty="0" smtClean="0"/>
          </a:p>
          <a:p>
            <a:r>
              <a:rPr lang="nb-NO" sz="1100" dirty="0" smtClean="0"/>
              <a:t>Dette måltidet gir </a:t>
            </a:r>
            <a:r>
              <a:rPr lang="nb-NO" sz="1100" dirty="0" err="1" smtClean="0"/>
              <a:t>ca</a:t>
            </a:r>
            <a:r>
              <a:rPr lang="nb-NO" sz="1100" dirty="0" smtClean="0"/>
              <a:t> 485 kcal og  har 0 g tilsatt sukker.</a:t>
            </a:r>
          </a:p>
          <a:p>
            <a:endParaRPr lang="nb-NO" sz="1100" dirty="0" smtClean="0"/>
          </a:p>
          <a:p>
            <a:r>
              <a:rPr lang="nb-NO" sz="1100" b="0" i="0" u="none" strike="noStrike" kern="1200" baseline="0" dirty="0" smtClean="0">
                <a:solidFill>
                  <a:schemeClr val="tx1"/>
                </a:solidFill>
                <a:latin typeface="+mn-lt"/>
                <a:ea typeface="+mn-ea"/>
                <a:cs typeface="+mn-cs"/>
              </a:rPr>
              <a:t>Porsjonene som er benyttet er tatt fra publikasjonen Mål, vekt og porsjonsstørrelser for matvarer;</a:t>
            </a:r>
          </a:p>
          <a:p>
            <a:r>
              <a:rPr lang="nb-NO" sz="1100" dirty="0" smtClean="0"/>
              <a:t>https://helsedirektoratet.no/publikasjoner/mal-vekt-og-porsjonsstorrelser-for-matvarer.</a:t>
            </a:r>
          </a:p>
          <a:p>
            <a:endParaRPr lang="nb-NO" sz="1100" dirty="0" smtClean="0"/>
          </a:p>
          <a:p>
            <a:endParaRPr lang="nb-NO" sz="1100" dirty="0" smtClean="0"/>
          </a:p>
          <a:p>
            <a:endParaRPr lang="nb-NO" sz="1100" dirty="0" smtClean="0"/>
          </a:p>
        </p:txBody>
      </p:sp>
      <p:sp>
        <p:nvSpPr>
          <p:cNvPr id="4" name="Plassholder for lysbildenummer 3"/>
          <p:cNvSpPr>
            <a:spLocks noGrp="1"/>
          </p:cNvSpPr>
          <p:nvPr>
            <p:ph type="sldNum" sz="quarter" idx="10"/>
          </p:nvPr>
        </p:nvSpPr>
        <p:spPr/>
        <p:txBody>
          <a:bodyPr/>
          <a:lstStyle/>
          <a:p>
            <a:fld id="{20D802DB-5DFB-4ABF-98DD-35BD7BB48804}" type="slidenum">
              <a:rPr lang="nb-NO" smtClean="0"/>
              <a:t>26</a:t>
            </a:fld>
            <a:endParaRPr lang="nb-NO"/>
          </a:p>
        </p:txBody>
      </p:sp>
    </p:spTree>
    <p:extLst>
      <p:ext uri="{BB962C8B-B14F-4D97-AF65-F5344CB8AC3E}">
        <p14:creationId xmlns:p14="http://schemas.microsoft.com/office/powerpoint/2010/main" val="1670841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nb-NO" altLang="nb-NO" b="0" dirty="0" smtClean="0">
                <a:cs typeface="Arial" panose="020B0604020202020204" pitchFamily="34" charset="0"/>
              </a:rPr>
              <a:t>Dette</a:t>
            </a:r>
            <a:r>
              <a:rPr lang="nb-NO" altLang="nb-NO" b="0" baseline="0" dirty="0" smtClean="0">
                <a:cs typeface="Arial" panose="020B0604020202020204" pitchFamily="34" charset="0"/>
              </a:rPr>
              <a:t> </a:t>
            </a:r>
            <a:r>
              <a:rPr lang="nb-NO" altLang="nb-NO" b="0" baseline="0" dirty="0">
                <a:cs typeface="Arial" panose="020B0604020202020204" pitchFamily="34" charset="0"/>
              </a:rPr>
              <a:t>bildet </a:t>
            </a:r>
            <a:r>
              <a:rPr lang="nb-NO" altLang="nb-NO" b="0" baseline="0" dirty="0" smtClean="0">
                <a:cs typeface="Arial" panose="020B0604020202020204" pitchFamily="34" charset="0"/>
              </a:rPr>
              <a:t>viser hvor stor forskjell det kan være på energitettheten (mengde energi pr 100 g matvare) i ulike</a:t>
            </a:r>
            <a:r>
              <a:rPr lang="nb-NO" altLang="nb-NO" b="0" dirty="0" smtClean="0">
                <a:cs typeface="Arial" panose="020B0604020202020204" pitchFamily="34" charset="0"/>
              </a:rPr>
              <a:t> matvarer.</a:t>
            </a:r>
          </a:p>
          <a:p>
            <a:pPr>
              <a:lnSpc>
                <a:spcPct val="90000"/>
              </a:lnSpc>
            </a:pPr>
            <a:endParaRPr lang="nb-NO" altLang="nb-NO" b="0" baseline="0" dirty="0" smtClean="0">
              <a:cs typeface="Arial" panose="020B0604020202020204" pitchFamily="34" charset="0"/>
            </a:endParaRPr>
          </a:p>
          <a:p>
            <a:pPr>
              <a:lnSpc>
                <a:spcPct val="90000"/>
              </a:lnSpc>
            </a:pPr>
            <a:r>
              <a:rPr lang="nb-NO" altLang="nb-NO" b="0" baseline="0" dirty="0" smtClean="0">
                <a:cs typeface="Arial" panose="020B0604020202020204" pitchFamily="34" charset="0"/>
              </a:rPr>
              <a:t>Energimengden </a:t>
            </a:r>
            <a:r>
              <a:rPr lang="nb-NO" altLang="nb-NO" b="0" baseline="0" dirty="0">
                <a:cs typeface="Arial" panose="020B0604020202020204" pitchFamily="34" charset="0"/>
              </a:rPr>
              <a:t>på venstre og høyre del av bildet er omtrent lik (</a:t>
            </a:r>
            <a:r>
              <a:rPr lang="nb-NO" altLang="nb-NO" b="0" baseline="0" dirty="0" err="1">
                <a:cs typeface="Arial" panose="020B0604020202020204" pitchFamily="34" charset="0"/>
              </a:rPr>
              <a:t>ca</a:t>
            </a:r>
            <a:r>
              <a:rPr lang="nb-NO" altLang="nb-NO" b="0" baseline="0" dirty="0">
                <a:cs typeface="Arial" panose="020B0604020202020204" pitchFamily="34" charset="0"/>
              </a:rPr>
              <a:t> 400 kcal hver</a:t>
            </a:r>
            <a:r>
              <a:rPr lang="nb-NO" altLang="nb-NO" b="0" baseline="0" dirty="0" smtClean="0">
                <a:cs typeface="Arial" panose="020B0604020202020204" pitchFamily="34" charset="0"/>
              </a:rPr>
              <a:t>)! Men siden en </a:t>
            </a:r>
            <a:r>
              <a:rPr lang="nb-NO" altLang="nb-NO" dirty="0" smtClean="0">
                <a:cs typeface="Arial" panose="020B0604020202020204" pitchFamily="34" charset="0"/>
              </a:rPr>
              <a:t>muffins (ferdigkjøpt på </a:t>
            </a:r>
            <a:r>
              <a:rPr lang="nb-NO" altLang="nb-NO" dirty="0" err="1" smtClean="0">
                <a:cs typeface="Arial" panose="020B0604020202020204" pitchFamily="34" charset="0"/>
              </a:rPr>
              <a:t>ca</a:t>
            </a:r>
            <a:r>
              <a:rPr lang="nb-NO" altLang="nb-NO" dirty="0" smtClean="0">
                <a:cs typeface="Arial" panose="020B0604020202020204" pitchFamily="34" charset="0"/>
              </a:rPr>
              <a:t> 100 g) inneholder mye mer energi pr 100 g enn vanlige matvarer som inngår i et brødmåltid, så kan vi spise mye mer av vanlig mat – her vist til høyre. I tillegg får vi langt mer av viktige næringsstoffer som vitaminer, mineraler og fiber i brødmåltidet til høyre.</a:t>
            </a:r>
            <a:endParaRPr lang="nb-NO" altLang="nb-NO" b="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rPr>
              <a:t>Dette bildet</a:t>
            </a:r>
            <a:r>
              <a:rPr lang="nb-NO" sz="1200" kern="1200" baseline="0" dirty="0" smtClean="0">
                <a:solidFill>
                  <a:schemeClr val="tx1"/>
                </a:solidFill>
                <a:effectLst/>
              </a:rPr>
              <a:t> er ment å illustrere ulikt energiinnhold i matvarer og øke bevisstheten om at liten mengde ikke betyr lite energi.</a:t>
            </a:r>
          </a:p>
          <a:p>
            <a:pPr lvl="0"/>
            <a:r>
              <a:rPr lang="nb-NO" sz="1200" kern="1200" baseline="0" dirty="0" smtClean="0">
                <a:solidFill>
                  <a:schemeClr val="tx1"/>
                </a:solidFill>
                <a:effectLst/>
              </a:rPr>
              <a:t>Det er like mye energi i de 3 bollene som i all frukten.</a:t>
            </a:r>
            <a:endParaRPr lang="nb-NO" sz="1200" kern="1200" dirty="0" smtClean="0">
              <a:solidFill>
                <a:schemeClr val="tx1"/>
              </a:solidFill>
              <a:effectLst/>
            </a:endParaRPr>
          </a:p>
          <a:p>
            <a:pPr lvl="0"/>
            <a:endParaRPr lang="nb-NO" sz="1200" kern="1200" dirty="0" smtClean="0">
              <a:solidFill>
                <a:schemeClr val="tx1"/>
              </a:solidFill>
              <a:effectLst/>
            </a:endParaRPr>
          </a:p>
          <a:p>
            <a:pPr lvl="0"/>
            <a:r>
              <a:rPr lang="nb-NO" sz="1200" kern="1200" dirty="0" smtClean="0">
                <a:solidFill>
                  <a:schemeClr val="tx1"/>
                </a:solidFill>
                <a:effectLst/>
              </a:rPr>
              <a:t> </a:t>
            </a:r>
          </a:p>
          <a:p>
            <a:pPr lvl="0"/>
            <a:r>
              <a:rPr lang="nb-NO" sz="1100" i="1" dirty="0" smtClean="0">
                <a:latin typeface="+mn-lt"/>
                <a:ea typeface="+mn-ea"/>
                <a:cs typeface="+mn-cs"/>
              </a:rPr>
              <a:t>Bakgrunnsinformasjon ved </a:t>
            </a:r>
            <a:r>
              <a:rPr lang="nb-NO" sz="1100" i="1" dirty="0" err="1" smtClean="0">
                <a:latin typeface="+mn-lt"/>
                <a:ea typeface="+mn-ea"/>
                <a:cs typeface="+mn-cs"/>
              </a:rPr>
              <a:t>evt</a:t>
            </a:r>
            <a:r>
              <a:rPr lang="nb-NO" sz="1100" i="1" dirty="0" smtClean="0">
                <a:latin typeface="+mn-lt"/>
                <a:ea typeface="+mn-ea"/>
                <a:cs typeface="+mn-cs"/>
              </a:rPr>
              <a:t> spørsmål</a:t>
            </a:r>
          </a:p>
          <a:p>
            <a:pPr lvl="0"/>
            <a:endParaRPr lang="nb-NO" sz="1100" u="sng" dirty="0">
              <a:latin typeface="+mn-lt"/>
              <a:ea typeface="+mn-ea"/>
              <a:cs typeface="+mn-cs"/>
            </a:endParaRPr>
          </a:p>
          <a:p>
            <a:pPr lvl="0"/>
            <a:r>
              <a:rPr lang="nb-NO" sz="1100" u="sng" kern="1200" dirty="0" smtClean="0">
                <a:solidFill>
                  <a:schemeClr val="tx1"/>
                </a:solidFill>
                <a:effectLst/>
                <a:latin typeface="+mn-lt"/>
                <a:ea typeface="+mn-ea"/>
                <a:cs typeface="+mn-cs"/>
              </a:rPr>
              <a:t>«Måltid 1»</a:t>
            </a:r>
            <a:br>
              <a:rPr lang="nb-NO" sz="1100" u="sng"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3 hveteboller med sjokoladebiter  (a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85 g) veier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255 g og gir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950 kcal. </a:t>
            </a:r>
            <a:br>
              <a:rPr lang="nb-NO" sz="1100" kern="1200" dirty="0" smtClean="0">
                <a:solidFill>
                  <a:schemeClr val="tx1"/>
                </a:solidFill>
                <a:effectLst/>
                <a:latin typeface="+mn-lt"/>
                <a:ea typeface="+mn-ea"/>
                <a:cs typeface="+mn-cs"/>
              </a:rPr>
            </a:br>
            <a:r>
              <a:rPr lang="nb-NO" sz="1100" b="1" kern="1200" dirty="0" smtClean="0">
                <a:solidFill>
                  <a:schemeClr val="tx1"/>
                </a:solidFill>
                <a:effectLst/>
                <a:latin typeface="+mn-lt"/>
                <a:ea typeface="+mn-ea"/>
                <a:cs typeface="+mn-cs"/>
              </a:rPr>
              <a:t/>
            </a:r>
            <a:br>
              <a:rPr lang="nb-NO" sz="1100" b="1" kern="1200" dirty="0" smtClean="0">
                <a:solidFill>
                  <a:schemeClr val="tx1"/>
                </a:solidFill>
                <a:effectLst/>
                <a:latin typeface="+mn-lt"/>
                <a:ea typeface="+mn-ea"/>
                <a:cs typeface="+mn-cs"/>
              </a:rPr>
            </a:br>
            <a:r>
              <a:rPr lang="nb-NO" sz="1100" u="sng" kern="1200" dirty="0" smtClean="0">
                <a:solidFill>
                  <a:schemeClr val="tx1"/>
                </a:solidFill>
                <a:effectLst/>
                <a:latin typeface="+mn-lt"/>
                <a:ea typeface="+mn-ea"/>
                <a:cs typeface="+mn-cs"/>
              </a:rPr>
              <a:t>«Måltid 2»</a:t>
            </a:r>
            <a:br>
              <a:rPr lang="nb-NO" sz="1100" u="sng"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Energiinnholdet i de 3 bollene tilsvarer energiinnholdet i mengden frukt (energi):</a:t>
            </a:r>
            <a:br>
              <a:rPr lang="nb-NO" sz="1100"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2 bananer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350 g), ¾ kg epler, ¾ kg appelsiner og 1,1 kg vannmelon (m/skall)</a:t>
            </a:r>
          </a:p>
          <a:p>
            <a:r>
              <a:rPr lang="nb-NO" sz="1100" i="1" kern="1200" dirty="0" smtClean="0">
                <a:solidFill>
                  <a:schemeClr val="tx1"/>
                </a:solidFill>
                <a:effectLst/>
                <a:latin typeface="+mn-lt"/>
                <a:ea typeface="+mn-ea"/>
                <a:cs typeface="+mn-cs"/>
              </a:rPr>
              <a:t/>
            </a:r>
            <a:br>
              <a:rPr lang="nb-NO" sz="1100" i="1" kern="1200" dirty="0" smtClean="0">
                <a:solidFill>
                  <a:schemeClr val="tx1"/>
                </a:solidFill>
                <a:effectLst/>
                <a:latin typeface="+mn-lt"/>
                <a:ea typeface="+mn-ea"/>
                <a:cs typeface="+mn-cs"/>
              </a:rPr>
            </a:br>
            <a:endParaRPr lang="nb-NO" sz="11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20D802DB-5DFB-4ABF-98DD-35BD7BB48804}" type="slidenum">
              <a:rPr lang="nb-NO" smtClean="0"/>
              <a:t>28</a:t>
            </a:fld>
            <a:endParaRPr lang="nb-NO"/>
          </a:p>
        </p:txBody>
      </p:sp>
    </p:spTree>
    <p:extLst>
      <p:ext uri="{BB962C8B-B14F-4D97-AF65-F5344CB8AC3E}">
        <p14:creationId xmlns:p14="http://schemas.microsoft.com/office/powerpoint/2010/main" val="1130584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t>Merket (nordisk) skal gjøre det enklere </a:t>
            </a:r>
            <a:r>
              <a:rPr lang="nb-NO" sz="1100" dirty="0" smtClean="0"/>
              <a:t>å </a:t>
            </a:r>
            <a:r>
              <a:rPr lang="nb-NO" sz="1100" dirty="0"/>
              <a:t>gjøre </a:t>
            </a:r>
            <a:r>
              <a:rPr lang="nb-NO" sz="1100" dirty="0" smtClean="0"/>
              <a:t>sunnere valg og stimulere til produktutvikling. </a:t>
            </a:r>
            <a:r>
              <a:rPr lang="nb-NO" altLang="nb-NO" sz="1100" dirty="0" smtClean="0"/>
              <a:t>Nøkkelhullet skal hjelpe forbrukerne</a:t>
            </a:r>
            <a:r>
              <a:rPr lang="nb-NO" altLang="nb-NO" sz="1100" baseline="0" dirty="0" smtClean="0"/>
              <a:t> til</a:t>
            </a:r>
            <a:r>
              <a:rPr lang="nb-NO" altLang="nb-NO" sz="1100" dirty="0" smtClean="0"/>
              <a:t> å velge matvarer som inneholder mer fiber, og mindre mettet</a:t>
            </a:r>
            <a:r>
              <a:rPr lang="nb-NO" altLang="nb-NO" sz="1100" baseline="0" dirty="0" smtClean="0"/>
              <a:t> </a:t>
            </a:r>
            <a:r>
              <a:rPr lang="nb-NO" altLang="nb-NO" sz="1100" dirty="0" smtClean="0"/>
              <a:t>fett, salt og sukker i forhold til andre tilsvarende produkter. </a:t>
            </a:r>
            <a:r>
              <a:rPr lang="nb-NO" sz="1100" dirty="0" smtClean="0"/>
              <a:t>Merket </a:t>
            </a:r>
            <a:r>
              <a:rPr lang="nb-NO" sz="1100" dirty="0"/>
              <a:t>er lett å forstå uavhengig av språk og bakgrunn. </a:t>
            </a:r>
            <a:br>
              <a:rPr lang="nb-NO" sz="1100" dirty="0"/>
            </a:br>
            <a:r>
              <a:rPr lang="nb-NO" sz="1100" dirty="0"/>
              <a:t/>
            </a:r>
            <a:br>
              <a:rPr lang="nb-NO" sz="1100" dirty="0"/>
            </a:br>
            <a:r>
              <a:rPr lang="nb-NO" sz="1100" dirty="0"/>
              <a:t>Det er en dynamisk ordning, </a:t>
            </a:r>
            <a:r>
              <a:rPr lang="nb-NO" sz="1100" dirty="0" err="1"/>
              <a:t>dvs</a:t>
            </a:r>
            <a:r>
              <a:rPr lang="nb-NO" sz="1100" dirty="0"/>
              <a:t> at kravene revideres når kunnskapsgrunnlaget eller matvaremarkedet tilsier det</a:t>
            </a:r>
            <a:r>
              <a:rPr lang="nb-NO" sz="1100" dirty="0" smtClean="0"/>
              <a:t>. </a:t>
            </a:r>
            <a:r>
              <a:rPr lang="nb-NO" altLang="nb-NO" sz="1100" dirty="0" smtClean="0"/>
              <a:t>Å </a:t>
            </a:r>
            <a:r>
              <a:rPr lang="nb-NO" altLang="nb-NO" sz="1100" dirty="0"/>
              <a:t>velge </a:t>
            </a:r>
            <a:r>
              <a:rPr lang="nb-NO" altLang="nb-NO" sz="1100" dirty="0" err="1"/>
              <a:t>nøkkelhullsmerkede</a:t>
            </a:r>
            <a:r>
              <a:rPr lang="nb-NO" altLang="nb-NO" sz="1100" dirty="0"/>
              <a:t> matvarer kan ha stor effekt på kostholdet, viser en beregning gjort av Universitetet i Oslo.</a:t>
            </a:r>
          </a:p>
          <a:p>
            <a:endParaRPr lang="nb-NO" sz="1100" dirty="0"/>
          </a:p>
          <a:p>
            <a:pPr fontAlgn="base">
              <a:lnSpc>
                <a:spcPct val="80000"/>
              </a:lnSpc>
              <a:spcAft>
                <a:spcPct val="0"/>
              </a:spcAft>
            </a:pPr>
            <a:r>
              <a:rPr lang="nb-NO" sz="1100" b="1" dirty="0"/>
              <a:t>Nøkkelhullet</a:t>
            </a:r>
            <a:r>
              <a:rPr lang="nb-NO" sz="1100" dirty="0"/>
              <a:t> omfatter matvarer som er basis i et sunt og </a:t>
            </a:r>
            <a:r>
              <a:rPr lang="nb-NO" sz="1100" dirty="0" smtClean="0"/>
              <a:t>variert hverdags-kosthold. B</a:t>
            </a:r>
            <a:r>
              <a:rPr lang="nb-NO" sz="1100" baseline="0" dirty="0" smtClean="0"/>
              <a:t>rus, godteri, kaker og kjeks inngår ikke i disse matvarene og kan ikke få Nøkkelhullet.</a:t>
            </a:r>
            <a:r>
              <a:rPr lang="nb-NO" sz="1100" dirty="0" smtClean="0"/>
              <a:t/>
            </a:r>
            <a:br>
              <a:rPr lang="nb-NO" sz="1100" dirty="0" smtClean="0"/>
            </a:br>
            <a:endParaRPr lang="nb-NO" sz="1100" dirty="0">
              <a:solidFill>
                <a:schemeClr val="tx2"/>
              </a:solidFill>
            </a:endParaRPr>
          </a:p>
          <a:p>
            <a:r>
              <a:rPr lang="nb-NO" sz="1100" u="sng" dirty="0" smtClean="0">
                <a:cs typeface="Arial" panose="020B0604020202020204" pitchFamily="34" charset="0"/>
              </a:rPr>
              <a:t>Flere </a:t>
            </a:r>
            <a:r>
              <a:rPr lang="nb-NO" sz="1100" u="sng" dirty="0">
                <a:cs typeface="Arial" panose="020B0604020202020204" pitchFamily="34" charset="0"/>
              </a:rPr>
              <a:t>matvaregrupper og strengere og tydeligere krav innført fra 01.03.15:</a:t>
            </a:r>
          </a:p>
          <a:p>
            <a:r>
              <a:rPr lang="nb-NO" sz="1100" dirty="0">
                <a:cs typeface="Arial" panose="020B0604020202020204" pitchFamily="34" charset="0"/>
              </a:rPr>
              <a:t>Mindre salt;  Innført saltkriterier for kjøtt- og fiskeprodukter og salt strammet med inntil 20 % i andre grupper.</a:t>
            </a:r>
          </a:p>
          <a:p>
            <a:r>
              <a:rPr lang="nb-NO" sz="1100" dirty="0">
                <a:cs typeface="Arial" panose="020B0604020202020204" pitchFamily="34" charset="0"/>
              </a:rPr>
              <a:t>Større vekt på fettkvalitet: Krav til maksimalt innhold av mettet fett i flere grupper, lempet på krav til totalt fettinnhold i noen grupper.</a:t>
            </a:r>
          </a:p>
          <a:p>
            <a:r>
              <a:rPr lang="nb-NO" sz="1100" dirty="0">
                <a:cs typeface="Arial" panose="020B0604020202020204" pitchFamily="34" charset="0"/>
              </a:rPr>
              <a:t>Mer fullkorn og grønnsaker/frukt i grupper med slike krav i dag. </a:t>
            </a:r>
            <a:br>
              <a:rPr lang="nb-NO" sz="1100" dirty="0">
                <a:cs typeface="Arial" panose="020B0604020202020204" pitchFamily="34" charset="0"/>
              </a:rPr>
            </a:br>
            <a:r>
              <a:rPr lang="nb-NO" sz="1100" dirty="0">
                <a:cs typeface="Arial" panose="020B0604020202020204" pitchFamily="34" charset="0"/>
              </a:rPr>
              <a:t>Mindre tilsatt sukker i noen grupper. </a:t>
            </a:r>
          </a:p>
          <a:p>
            <a:endParaRPr lang="nb-NO" sz="1100" dirty="0">
              <a:cs typeface="Arial" panose="020B0604020202020204" pitchFamily="34" charset="0"/>
            </a:endParaRPr>
          </a:p>
          <a:p>
            <a:r>
              <a:rPr lang="nb-NO" sz="1100" dirty="0">
                <a:cs typeface="Arial" panose="020B0604020202020204" pitchFamily="34" charset="0"/>
              </a:rPr>
              <a:t>Les mer om Nøkkelhullet på: www.helsedirektoratet.no.</a:t>
            </a:r>
          </a:p>
          <a:p>
            <a:endParaRPr lang="nb-NO" sz="110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29</a:t>
            </a:fld>
            <a:endParaRPr lang="en-GB"/>
          </a:p>
        </p:txBody>
      </p:sp>
    </p:spTree>
    <p:extLst>
      <p:ext uri="{BB962C8B-B14F-4D97-AF65-F5344CB8AC3E}">
        <p14:creationId xmlns:p14="http://schemas.microsoft.com/office/powerpoint/2010/main" val="18072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9375" y="739775"/>
            <a:ext cx="6577013" cy="3700463"/>
          </a:xfrm>
        </p:spPr>
      </p:sp>
      <p:sp>
        <p:nvSpPr>
          <p:cNvPr id="3" name="Plassholder for notater 2"/>
          <p:cNvSpPr>
            <a:spLocks noGrp="1"/>
          </p:cNvSpPr>
          <p:nvPr>
            <p:ph type="body" idx="1"/>
          </p:nvPr>
        </p:nvSpPr>
        <p:spPr>
          <a:xfrm>
            <a:off x="673577" y="4686499"/>
            <a:ext cx="5502616" cy="4439841"/>
          </a:xfrm>
        </p:spPr>
        <p:txBody>
          <a:bodyPr/>
          <a:lstStyle/>
          <a:p>
            <a:r>
              <a:rPr lang="nb-NO" sz="1100" u="sng" dirty="0" smtClean="0">
                <a:effectLst/>
              </a:rPr>
              <a:t>Bakgrunn</a:t>
            </a:r>
          </a:p>
          <a:p>
            <a:r>
              <a:rPr lang="nb-NO" sz="1100" dirty="0" smtClean="0">
                <a:effectLst/>
              </a:rPr>
              <a:t>Over halvparten av barn og unge, og om lag 20 prosent av voksne, får i seg mer tilsatt sukker enn anbefalt. </a:t>
            </a:r>
          </a:p>
          <a:p>
            <a:endParaRPr lang="nb-NO" sz="1100" dirty="0"/>
          </a:p>
          <a:p>
            <a:r>
              <a:rPr lang="nb-NO" sz="1100" u="sng" dirty="0" smtClean="0"/>
              <a:t>Hva betyr anbefalingen i praksis</a:t>
            </a:r>
          </a:p>
          <a:p>
            <a:r>
              <a:rPr lang="nb-NO" sz="1100" dirty="0"/>
              <a:t>Begrens inntaket av tilsatt sukker til mindre enn 10 prosent av det totale </a:t>
            </a:r>
            <a:r>
              <a:rPr lang="nb-NO" sz="1100" dirty="0" smtClean="0"/>
              <a:t>energiinntaket.</a:t>
            </a:r>
            <a:r>
              <a:rPr lang="nb-NO" sz="1100" dirty="0"/>
              <a:t/>
            </a:r>
            <a:br>
              <a:rPr lang="nb-NO" sz="1100" dirty="0"/>
            </a:br>
            <a:r>
              <a:rPr lang="nb-NO" sz="1100" dirty="0"/>
              <a:t>Ved stillesittende arbeid og begrenset fysisk aktivitet vil 10 energiprosent tilsvare et inntak av tilsatt sukker på 60–70 gram per dag for menn og 50-55 gram per dag for kvinner</a:t>
            </a:r>
            <a:r>
              <a:rPr lang="nb-NO" sz="1100" dirty="0" smtClean="0"/>
              <a:t>. </a:t>
            </a:r>
          </a:p>
          <a:p>
            <a:r>
              <a:rPr lang="nb-NO" sz="1100" dirty="0" smtClean="0"/>
              <a:t>I </a:t>
            </a:r>
            <a:r>
              <a:rPr lang="nb-NO" sz="1100" dirty="0"/>
              <a:t>norsk gjennomsnittskosthold bidrar tilsatt sukker med 13 prosent av totalt energiinntak (13 energiprosent). </a:t>
            </a:r>
          </a:p>
          <a:p>
            <a:endParaRPr lang="nb-NO" sz="1100" dirty="0"/>
          </a:p>
          <a:p>
            <a:r>
              <a:rPr lang="nb-NO" sz="1100" u="sng" dirty="0" smtClean="0"/>
              <a:t>Hvordan følge kostrådet</a:t>
            </a:r>
            <a:r>
              <a:rPr lang="nb-NO" sz="1100" dirty="0" smtClean="0"/>
              <a:t>?</a:t>
            </a:r>
            <a:endParaRPr lang="nb-NO" sz="1100" dirty="0"/>
          </a:p>
          <a:p>
            <a:pPr marL="171450" indent="-171450">
              <a:buFont typeface="Arial" pitchFamily="34" charset="0"/>
              <a:buChar char="•"/>
            </a:pPr>
            <a:r>
              <a:rPr lang="nb-NO" sz="1100" dirty="0" smtClean="0"/>
              <a:t>Begrens </a:t>
            </a:r>
            <a:r>
              <a:rPr lang="nb-NO" sz="1100" dirty="0"/>
              <a:t>inntaket av </a:t>
            </a:r>
            <a:r>
              <a:rPr lang="nb-NO" sz="1100" dirty="0" smtClean="0"/>
              <a:t>drikker med tilsatt sukker som;  brus, saft, ulike kaffe- og </a:t>
            </a:r>
            <a:r>
              <a:rPr lang="nb-NO" sz="1100" dirty="0" err="1" smtClean="0"/>
              <a:t>tedrikker</a:t>
            </a:r>
            <a:r>
              <a:rPr lang="nb-NO" sz="1100" dirty="0"/>
              <a:t> </a:t>
            </a:r>
            <a:r>
              <a:rPr lang="nb-NO" sz="1100" dirty="0" smtClean="0"/>
              <a:t>og </a:t>
            </a:r>
            <a:r>
              <a:rPr lang="nb-NO" sz="1100" dirty="0"/>
              <a:t>nektar, </a:t>
            </a:r>
            <a:r>
              <a:rPr lang="nb-NO" sz="1100" dirty="0" smtClean="0"/>
              <a:t>samt søte </a:t>
            </a:r>
            <a:r>
              <a:rPr lang="nb-NO" sz="1100" dirty="0"/>
              <a:t>kjeks, søte bakervarer, sjokolade og </a:t>
            </a:r>
            <a:r>
              <a:rPr lang="nb-NO" sz="1100" dirty="0" smtClean="0"/>
              <a:t>godteri</a:t>
            </a:r>
          </a:p>
          <a:p>
            <a:pPr marL="171450" indent="-171450">
              <a:buFont typeface="Arial" pitchFamily="34" charset="0"/>
              <a:buChar char="•"/>
            </a:pPr>
            <a:r>
              <a:rPr lang="nb-NO" sz="1100" dirty="0" smtClean="0"/>
              <a:t>Velg </a:t>
            </a:r>
            <a:r>
              <a:rPr lang="nb-NO" sz="1100" dirty="0" err="1"/>
              <a:t>nøkkelhullsmerkede</a:t>
            </a:r>
            <a:r>
              <a:rPr lang="nb-NO" sz="1100" dirty="0"/>
              <a:t> matvarer og </a:t>
            </a:r>
            <a:r>
              <a:rPr lang="nb-NO" sz="1100" dirty="0" smtClean="0"/>
              <a:t>retter.</a:t>
            </a:r>
          </a:p>
          <a:p>
            <a:r>
              <a:rPr lang="nb-NO" sz="1100" dirty="0" smtClean="0"/>
              <a:t/>
            </a:r>
            <a:br>
              <a:rPr lang="nb-NO" sz="1100" dirty="0" smtClean="0"/>
            </a:br>
            <a:r>
              <a:rPr lang="nb-NO" sz="1100" i="1" dirty="0" smtClean="0"/>
              <a:t>Enkelte </a:t>
            </a:r>
            <a:r>
              <a:rPr lang="nb-NO" sz="1100" i="1" dirty="0"/>
              <a:t>matvarer og drikker har høyt sukkerinnhold </a:t>
            </a:r>
            <a:r>
              <a:rPr lang="nb-NO" sz="1100" dirty="0"/>
              <a:t>. For eksempel inneholder:</a:t>
            </a:r>
          </a:p>
          <a:p>
            <a:pPr marL="171450" indent="-171450">
              <a:buFont typeface="Arial" panose="020B0604020202020204" pitchFamily="34" charset="0"/>
              <a:buChar char="•"/>
            </a:pPr>
            <a:r>
              <a:rPr lang="nb-NO" sz="1100" dirty="0"/>
              <a:t>½ l sukret brus 50 g sukker og gir 200 kcal. Tilsvarer sukkermengden i 25 sukkerbiter</a:t>
            </a:r>
          </a:p>
          <a:p>
            <a:pPr marL="171450" indent="-171450">
              <a:buFont typeface="Arial" panose="020B0604020202020204" pitchFamily="34" charset="0"/>
              <a:buChar char="•"/>
            </a:pPr>
            <a:r>
              <a:rPr lang="nb-NO" sz="1100" dirty="0"/>
              <a:t>100 g seigmenn 51 g sukker og gir 292 kcal. Tilsvarer sukkermengden i 25 sukkerbiter</a:t>
            </a:r>
          </a:p>
          <a:p>
            <a:pPr marL="171450" indent="-171450">
              <a:buFont typeface="Arial" panose="020B0604020202020204" pitchFamily="34" charset="0"/>
              <a:buChar char="•"/>
            </a:pPr>
            <a:r>
              <a:rPr lang="nb-NO" sz="1100" dirty="0"/>
              <a:t>100 melkesjokolade 45 g sukker og gir 541 kcal. Tilsvarer sukkermengden i 22 sukkerbiter.</a:t>
            </a:r>
          </a:p>
          <a:p>
            <a:pPr marL="171450" indent="-171450">
              <a:buFont typeface="Arial" panose="020B0604020202020204" pitchFamily="34" charset="0"/>
              <a:buChar char="•"/>
            </a:pPr>
            <a:endParaRPr lang="nb-NO" sz="1100" dirty="0" smtClean="0"/>
          </a:p>
          <a:p>
            <a:pPr marL="171450" indent="-171450">
              <a:buFont typeface="Arial" panose="020B0604020202020204" pitchFamily="34" charset="0"/>
              <a:buChar char="•"/>
            </a:pPr>
            <a:endParaRPr lang="nb-NO" sz="1100"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1805643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u="sng" dirty="0" smtClean="0"/>
              <a:t>Mindre skåler/porsjoner</a:t>
            </a:r>
          </a:p>
          <a:p>
            <a:r>
              <a:rPr lang="nb-NO" sz="1100" dirty="0" smtClean="0"/>
              <a:t>Et enkelt grep for å minske inntaket av smågodt kan være å legge det opp i mindre skåler slik at mengden godteri virker større.</a:t>
            </a:r>
          </a:p>
          <a:p>
            <a:endParaRPr lang="nb-NO" sz="1100" dirty="0" smtClean="0"/>
          </a:p>
          <a:p>
            <a:r>
              <a:rPr lang="nb-NO" sz="1100" u="sng" dirty="0" smtClean="0"/>
              <a:t>Velg Nøkkelhullet.</a:t>
            </a:r>
          </a:p>
          <a:p>
            <a:pPr>
              <a:defRPr/>
            </a:pPr>
            <a:r>
              <a:rPr lang="nb-NO" sz="1100" dirty="0" smtClean="0"/>
              <a:t>Frokostblandinger kan inneholde </a:t>
            </a:r>
            <a:r>
              <a:rPr lang="nb-NO" sz="1100" dirty="0"/>
              <a:t>mye tilsatt sukker. </a:t>
            </a:r>
          </a:p>
          <a:p>
            <a:pPr>
              <a:defRPr/>
            </a:pPr>
            <a:r>
              <a:rPr lang="nb-NO" sz="1100" dirty="0" smtClean="0"/>
              <a:t>Bildet </a:t>
            </a:r>
            <a:r>
              <a:rPr lang="nb-NO" sz="1100" dirty="0"/>
              <a:t>viser en frokostskål med 35 gram </a:t>
            </a:r>
            <a:r>
              <a:rPr lang="nb-NO" sz="1100" dirty="0" err="1"/>
              <a:t>honnikorn</a:t>
            </a:r>
            <a:r>
              <a:rPr lang="nb-NO" sz="1100" dirty="0"/>
              <a:t> til venstre. </a:t>
            </a:r>
            <a:r>
              <a:rPr lang="nb-NO" sz="1100" dirty="0" smtClean="0"/>
              <a:t>I </a:t>
            </a:r>
            <a:r>
              <a:rPr lang="nb-NO" sz="1100" dirty="0"/>
              <a:t>35 gram </a:t>
            </a:r>
            <a:r>
              <a:rPr lang="nb-NO" sz="1100" dirty="0" err="1"/>
              <a:t>honnikorn</a:t>
            </a:r>
            <a:r>
              <a:rPr lang="nb-NO" sz="1100" dirty="0"/>
              <a:t> er det 12 gram sukker. Dette tilsvarer 6 sukkerbiter. </a:t>
            </a:r>
            <a:endParaRPr lang="nb-NO" sz="1100" dirty="0" smtClean="0"/>
          </a:p>
          <a:p>
            <a:pPr>
              <a:defRPr/>
            </a:pPr>
            <a:r>
              <a:rPr lang="nb-NO" sz="1100" dirty="0" smtClean="0"/>
              <a:t>En </a:t>
            </a:r>
            <a:r>
              <a:rPr lang="nb-NO" sz="1100" dirty="0"/>
              <a:t>skål med </a:t>
            </a:r>
            <a:r>
              <a:rPr lang="nb-NO" sz="1100" dirty="0" err="1"/>
              <a:t>firkorn</a:t>
            </a:r>
            <a:r>
              <a:rPr lang="nb-NO" sz="1100" dirty="0"/>
              <a:t> (100 gram) til høyre har ikke tilsatt sukker, derfor blir det ingen sukkerbiter foran. </a:t>
            </a:r>
            <a:r>
              <a:rPr lang="nb-NO" sz="1100" dirty="0" smtClean="0"/>
              <a:t>Frukt og bær kan tilsettes</a:t>
            </a:r>
            <a:r>
              <a:rPr lang="nb-NO" sz="1100" baseline="0" dirty="0" smtClean="0"/>
              <a:t> for å gi søtere smak og er en måte å få inn mer av disse matvarene i frokosten.</a:t>
            </a:r>
            <a:endParaRPr lang="nb-NO" sz="1100" dirty="0" smtClean="0"/>
          </a:p>
          <a:p>
            <a:pPr>
              <a:defRPr/>
            </a:pPr>
            <a:endParaRPr lang="nb-NO" sz="1100" dirty="0" smtClean="0"/>
          </a:p>
          <a:p>
            <a:pPr>
              <a:defRPr/>
            </a:pPr>
            <a:r>
              <a:rPr lang="nb-NO" sz="1100" dirty="0" err="1" smtClean="0"/>
              <a:t>Honnikorn</a:t>
            </a:r>
            <a:r>
              <a:rPr lang="nb-NO" sz="1100" dirty="0" smtClean="0"/>
              <a:t> er mye lettere enn frokostblandingen så mengden</a:t>
            </a:r>
            <a:r>
              <a:rPr lang="nb-NO" sz="1100" baseline="0" dirty="0" smtClean="0"/>
              <a:t> i gram pr porsjon er mye mindre. </a:t>
            </a:r>
            <a:endParaRPr lang="nb-NO" sz="1100" dirty="0" smtClean="0"/>
          </a:p>
          <a:p>
            <a:r>
              <a:rPr lang="nb-NO" sz="1100" dirty="0" smtClean="0"/>
              <a:t>Vi har</a:t>
            </a:r>
            <a:r>
              <a:rPr lang="nb-NO" sz="1100" baseline="0" dirty="0" smtClean="0"/>
              <a:t> benyttet porsjonsmengder som er angitt i Mål, vekt og porsjonsstørrelse for matvarer utgitt av Helsedirektoratet, Mattilsynet og Universitet i Oslo.</a:t>
            </a:r>
          </a:p>
          <a:p>
            <a:r>
              <a:rPr lang="nb-NO" sz="1100" dirty="0" smtClean="0"/>
              <a:t>https://helsedirektoratet.no/publikasjoner/mal-vekt-og-porsjonsstorrelser-for-matvarer. </a:t>
            </a:r>
          </a:p>
          <a:p>
            <a:endParaRPr lang="nb-NO" sz="1100" dirty="0" smtClean="0"/>
          </a:p>
          <a:p>
            <a:r>
              <a:rPr lang="nb-NO" sz="1100" dirty="0" smtClean="0"/>
              <a:t>Se etter Nøkkelhullet ved valg av for eksempel frokostblandinger, da kan du spare sukker.</a:t>
            </a:r>
            <a:endParaRPr lang="nb-NO" sz="1100" dirty="0"/>
          </a:p>
        </p:txBody>
      </p:sp>
      <p:sp>
        <p:nvSpPr>
          <p:cNvPr id="4" name="Plassholder for lysbildenummer 3"/>
          <p:cNvSpPr>
            <a:spLocks noGrp="1"/>
          </p:cNvSpPr>
          <p:nvPr>
            <p:ph type="sldNum" sz="quarter" idx="10"/>
          </p:nvPr>
        </p:nvSpPr>
        <p:spPr/>
        <p:txBody>
          <a:bodyPr/>
          <a:lstStyle/>
          <a:p>
            <a:fld id="{20D802DB-5DFB-4ABF-98DD-35BD7BB48804}" type="slidenum">
              <a:rPr lang="nb-NO" smtClean="0"/>
              <a:t>30</a:t>
            </a:fld>
            <a:endParaRPr lang="nb-NO"/>
          </a:p>
        </p:txBody>
      </p:sp>
    </p:spTree>
    <p:extLst>
      <p:ext uri="{BB962C8B-B14F-4D97-AF65-F5344CB8AC3E}">
        <p14:creationId xmlns:p14="http://schemas.microsoft.com/office/powerpoint/2010/main" val="254468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b="1" dirty="0"/>
              <a:t>Alternativ - mye </a:t>
            </a:r>
            <a:r>
              <a:rPr lang="nb-NO" sz="1100" b="1" dirty="0" smtClean="0"/>
              <a:t>fargerik og spennende </a:t>
            </a:r>
            <a:r>
              <a:rPr lang="nb-NO" sz="1100" b="1" dirty="0"/>
              <a:t>man </a:t>
            </a:r>
            <a:r>
              <a:rPr lang="nb-NO" sz="1100" b="1" dirty="0" smtClean="0"/>
              <a:t>kan spise og  tilby (ved servering)</a:t>
            </a:r>
            <a:endParaRPr lang="nb-NO" sz="1100" b="1" dirty="0"/>
          </a:p>
          <a:p>
            <a:pPr marR="0" algn="l" defTabSz="914400" rtl="0" eaLnBrk="1" fontAlgn="auto" latinLnBrk="0" hangingPunct="1">
              <a:lnSpc>
                <a:spcPct val="100000"/>
              </a:lnSpc>
              <a:spcBef>
                <a:spcPts val="0"/>
              </a:spcBef>
              <a:spcAft>
                <a:spcPts val="0"/>
              </a:spcAft>
              <a:buClrTx/>
              <a:buSzTx/>
              <a:tabLst/>
              <a:defRPr/>
            </a:pPr>
            <a:endParaRPr lang="nb-NO" sz="1100" dirty="0" smtClean="0"/>
          </a:p>
          <a:p>
            <a:pPr marR="0" algn="l" defTabSz="914400" rtl="0" eaLnBrk="1" fontAlgn="auto" latinLnBrk="0" hangingPunct="1">
              <a:lnSpc>
                <a:spcPct val="100000"/>
              </a:lnSpc>
              <a:spcBef>
                <a:spcPts val="0"/>
              </a:spcBef>
              <a:spcAft>
                <a:spcPts val="0"/>
              </a:spcAft>
              <a:buClrTx/>
              <a:buSzTx/>
              <a:tabLst/>
              <a:defRPr/>
            </a:pPr>
            <a:r>
              <a:rPr lang="nb-NO" sz="1100" dirty="0" smtClean="0"/>
              <a:t>Frukt </a:t>
            </a:r>
            <a:r>
              <a:rPr lang="nb-NO" sz="1100" dirty="0"/>
              <a:t>og bær kan være ypperlige </a:t>
            </a:r>
            <a:r>
              <a:rPr lang="nb-NO" sz="1100" dirty="0" smtClean="0"/>
              <a:t>alternativ  til søte varer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b-NO" sz="1100" dirty="0" smtClean="0"/>
              <a:t>Som oppskåret. Dersom det er ønskelig med tilbehør/»</a:t>
            </a:r>
            <a:r>
              <a:rPr lang="nb-NO" sz="1100" dirty="0" err="1" smtClean="0"/>
              <a:t>dip</a:t>
            </a:r>
            <a:r>
              <a:rPr lang="nb-NO" sz="1100" dirty="0" smtClean="0"/>
              <a:t>», er magre </a:t>
            </a:r>
            <a:r>
              <a:rPr lang="nb-NO" sz="1100" dirty="0"/>
              <a:t>meieriprodukter </a:t>
            </a:r>
            <a:r>
              <a:rPr lang="nb-NO" sz="1100" dirty="0" smtClean="0"/>
              <a:t>som </a:t>
            </a:r>
            <a:r>
              <a:rPr lang="nb-NO" sz="1100" dirty="0"/>
              <a:t>yoghurt eller </a:t>
            </a:r>
            <a:r>
              <a:rPr lang="nb-NO" sz="1100" dirty="0" smtClean="0"/>
              <a:t>kvarg/</a:t>
            </a:r>
            <a:r>
              <a:rPr lang="nb-NO" sz="1100" dirty="0" err="1" smtClean="0"/>
              <a:t>kesam</a:t>
            </a:r>
            <a:r>
              <a:rPr lang="nb-NO" sz="1100" dirty="0"/>
              <a:t> </a:t>
            </a:r>
            <a:r>
              <a:rPr lang="nb-NO" sz="1100" dirty="0" smtClean="0"/>
              <a:t>egnet.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b-NO" sz="1100" baseline="0" dirty="0" smtClean="0"/>
              <a:t>Som </a:t>
            </a:r>
            <a:r>
              <a:rPr lang="nb-NO" sz="1100" baseline="0" dirty="0" err="1" smtClean="0"/>
              <a:t>smoothie</a:t>
            </a:r>
            <a:r>
              <a:rPr lang="nb-NO" sz="1100" baseline="0" dirty="0" smtClean="0"/>
              <a:t>, kan </a:t>
            </a:r>
            <a:r>
              <a:rPr lang="nb-NO" sz="1100" baseline="0" dirty="0"/>
              <a:t>varieres på mange </a:t>
            </a:r>
            <a:r>
              <a:rPr lang="nb-NO" sz="1100" baseline="0" dirty="0" smtClean="0"/>
              <a:t>måter. </a:t>
            </a:r>
            <a:r>
              <a:rPr lang="nb-NO" sz="1100" dirty="0" smtClean="0"/>
              <a:t>Frys gjerne ned godt moden frukt  (som banan) i biter og bruk direkte i </a:t>
            </a:r>
            <a:r>
              <a:rPr lang="nb-NO" sz="1100" dirty="0" err="1" smtClean="0"/>
              <a:t>smoothie</a:t>
            </a:r>
            <a:endParaRPr lang="nb-NO" sz="1100"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b-NO" sz="1100" baseline="0" dirty="0" smtClean="0"/>
              <a:t>Frossen </a:t>
            </a:r>
            <a:r>
              <a:rPr lang="nb-NO" sz="1100" baseline="0" dirty="0" err="1" smtClean="0"/>
              <a:t>smoothie</a:t>
            </a:r>
            <a:r>
              <a:rPr lang="nb-NO" sz="1100" baseline="0" dirty="0" smtClean="0"/>
              <a:t> kan serveres som hjemmelaget is.</a:t>
            </a:r>
            <a:r>
              <a:rPr lang="nb-NO" sz="1100" dirty="0" smtClean="0"/>
              <a:t>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b-NO" sz="1100" baseline="0" dirty="0" smtClean="0"/>
              <a:t>Rørte</a:t>
            </a:r>
            <a:r>
              <a:rPr lang="nb-NO" sz="1100" dirty="0" smtClean="0"/>
              <a:t> bær som alternativ til syltetøy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nb-NO" sz="1100" baseline="0" dirty="0" smtClean="0"/>
              <a:t>Banan eller eplemos som </a:t>
            </a:r>
            <a:r>
              <a:rPr lang="nb-NO" sz="1100" dirty="0" smtClean="0"/>
              <a:t>tilsettes  vafler eller pannekaker istedenfor sukker</a:t>
            </a:r>
            <a:endParaRPr lang="nb-NO" sz="11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smtClean="0"/>
              <a:t>Husk; vann er alltid den beste tørstedrikken</a:t>
            </a:r>
          </a:p>
          <a:p>
            <a:pPr marL="171450" indent="-171450">
              <a:buFont typeface="Arial" panose="020B0604020202020204" pitchFamily="34" charset="0"/>
              <a:buChar char="•"/>
              <a:defRPr/>
            </a:pPr>
            <a:r>
              <a:rPr lang="nb-NO" sz="1100" dirty="0" smtClean="0"/>
              <a:t>Vann </a:t>
            </a:r>
            <a:r>
              <a:rPr lang="nb-NO" sz="1100" dirty="0"/>
              <a:t>med frukt, bær eller grønnsaker (prøv strimlede agurkskiver</a:t>
            </a:r>
            <a:r>
              <a:rPr lang="nb-NO" sz="110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smtClean="0"/>
              <a:t>Vafler med havregryn og litt grovt</a:t>
            </a:r>
            <a:r>
              <a:rPr lang="nb-NO" sz="1100" baseline="0" dirty="0" smtClean="0"/>
              <a:t> mel </a:t>
            </a:r>
            <a:r>
              <a:rPr lang="nb-NO" sz="1100" dirty="0" smtClean="0"/>
              <a:t>kan</a:t>
            </a:r>
            <a:r>
              <a:rPr lang="nb-NO" sz="1100" baseline="0" dirty="0" smtClean="0"/>
              <a:t> </a:t>
            </a:r>
            <a:r>
              <a:rPr lang="nb-NO" sz="1100" dirty="0" smtClean="0"/>
              <a:t>være godt alternativ – prøv m/lettrørte</a:t>
            </a:r>
            <a:r>
              <a:rPr lang="nb-NO" sz="1100" baseline="0" dirty="0" smtClean="0"/>
              <a:t> bær</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31</a:t>
            </a:fld>
            <a:endParaRPr lang="en-GB"/>
          </a:p>
        </p:txBody>
      </p:sp>
    </p:spTree>
    <p:extLst>
      <p:ext uri="{BB962C8B-B14F-4D97-AF65-F5344CB8AC3E}">
        <p14:creationId xmlns:p14="http://schemas.microsoft.com/office/powerpoint/2010/main" val="431639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Lykke til med de små grep for en mindre sukret tilværelse!</a:t>
            </a:r>
            <a:endParaRPr lang="nb-NO" dirty="0"/>
          </a:p>
        </p:txBody>
      </p:sp>
      <p:sp>
        <p:nvSpPr>
          <p:cNvPr id="4" name="Plassholder for lysbildenummer 3"/>
          <p:cNvSpPr>
            <a:spLocks noGrp="1"/>
          </p:cNvSpPr>
          <p:nvPr>
            <p:ph type="sldNum" sz="quarter" idx="10"/>
          </p:nvPr>
        </p:nvSpPr>
        <p:spPr/>
        <p:txBody>
          <a:bodyPr/>
          <a:lstStyle/>
          <a:p>
            <a:fld id="{20D802DB-5DFB-4ABF-98DD-35BD7BB48804}" type="slidenum">
              <a:rPr lang="nb-NO" smtClean="0"/>
              <a:t>32</a:t>
            </a:fld>
            <a:endParaRPr lang="nb-NO"/>
          </a:p>
        </p:txBody>
      </p:sp>
    </p:spTree>
    <p:extLst>
      <p:ext uri="{BB962C8B-B14F-4D97-AF65-F5344CB8AC3E}">
        <p14:creationId xmlns:p14="http://schemas.microsoft.com/office/powerpoint/2010/main" val="20402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3025" y="728663"/>
            <a:ext cx="6577013" cy="3700462"/>
          </a:xfrm>
        </p:spPr>
      </p:sp>
      <p:sp>
        <p:nvSpPr>
          <p:cNvPr id="3" name="Plassholder for notater 2"/>
          <p:cNvSpPr>
            <a:spLocks noGrp="1"/>
          </p:cNvSpPr>
          <p:nvPr>
            <p:ph type="body" idx="1"/>
          </p:nvPr>
        </p:nvSpPr>
        <p:spPr>
          <a:xfrm>
            <a:off x="673577" y="4686499"/>
            <a:ext cx="5388610" cy="4855169"/>
          </a:xfrm>
        </p:spPr>
        <p:txBody>
          <a:bodyPr/>
          <a:lstStyle/>
          <a:p>
            <a:pPr eaLnBrk="1" hangingPunct="1">
              <a:spcBef>
                <a:spcPct val="0"/>
              </a:spcBef>
            </a:pPr>
            <a:r>
              <a:rPr lang="nb-NO" altLang="nb-NO" sz="1200" u="sng" dirty="0" smtClean="0"/>
              <a:t>Sukker finnes naturlig i råvarer </a:t>
            </a:r>
            <a:r>
              <a:rPr lang="nb-NO" altLang="nb-NO" sz="1200" dirty="0" smtClean="0"/>
              <a:t>som fruktsukker (fruktose) og druesukker (glukose) i frukt og bær og som melkesukker (laktose) i melk.</a:t>
            </a:r>
          </a:p>
          <a:p>
            <a:pPr eaLnBrk="1" hangingPunct="1">
              <a:spcBef>
                <a:spcPct val="0"/>
              </a:spcBef>
              <a:buFontTx/>
              <a:buChar char="-"/>
            </a:pPr>
            <a:endParaRPr lang="nb-NO" altLang="nb-NO" sz="1200" dirty="0" smtClean="0"/>
          </a:p>
          <a:p>
            <a:pPr>
              <a:spcBef>
                <a:spcPct val="0"/>
              </a:spcBef>
            </a:pPr>
            <a:r>
              <a:rPr lang="nb-NO" altLang="nb-NO" sz="1200" u="sng" dirty="0" smtClean="0"/>
              <a:t>Tilsatt sukker</a:t>
            </a:r>
            <a:r>
              <a:rPr lang="nb-NO" altLang="nb-NO" sz="1200" dirty="0" smtClean="0"/>
              <a:t>: </a:t>
            </a:r>
            <a:r>
              <a:rPr lang="nb-NO" dirty="0"/>
              <a:t>er tilsatt matvaren ved produksjon eller </a:t>
            </a:r>
            <a:r>
              <a:rPr lang="nb-NO" dirty="0" smtClean="0"/>
              <a:t>tilberedning</a:t>
            </a:r>
            <a:r>
              <a:rPr lang="nb-NO" baseline="0" dirty="0" smtClean="0"/>
              <a:t>, hos produsenter, serveringssteder og/eller hjemme.</a:t>
            </a:r>
            <a:r>
              <a:rPr lang="nb-NO" altLang="nb-NO" sz="1200" dirty="0" smtClean="0"/>
              <a:t/>
            </a:r>
            <a:br>
              <a:rPr lang="nb-NO" altLang="nb-NO" sz="1200" dirty="0" smtClean="0"/>
            </a:br>
            <a:r>
              <a:rPr lang="nb-NO" altLang="nb-NO" sz="1200" dirty="0" smtClean="0"/>
              <a:t>Sukker er tilsatt i</a:t>
            </a:r>
            <a:r>
              <a:rPr lang="nb-NO" altLang="nb-NO" sz="1200" baseline="0" dirty="0" smtClean="0"/>
              <a:t> </a:t>
            </a:r>
            <a:r>
              <a:rPr lang="nb-NO" altLang="nb-NO" sz="1200" dirty="0" smtClean="0"/>
              <a:t>ulike produkter, men vær spesielt obs på innholdet i sukret brus, saft, te- og kaffedrikker</a:t>
            </a:r>
            <a:r>
              <a:rPr lang="nb-NO" altLang="nb-NO" sz="1200" baseline="0" dirty="0" smtClean="0"/>
              <a:t> tilsatt sukker,</a:t>
            </a:r>
            <a:r>
              <a:rPr lang="nb-NO" altLang="nb-NO" sz="1200" dirty="0" smtClean="0"/>
              <a:t> nektar, godteri, sjokolade, søte kjeks og søte </a:t>
            </a:r>
            <a:r>
              <a:rPr lang="nb-NO" altLang="nb-NO" sz="1200" dirty="0" err="1" smtClean="0"/>
              <a:t>bakevarer</a:t>
            </a:r>
            <a:r>
              <a:rPr lang="nb-NO" altLang="nb-NO" sz="1200" dirty="0" smtClean="0"/>
              <a:t>, som er store kilder</a:t>
            </a:r>
            <a:r>
              <a:rPr lang="nb-NO" altLang="nb-NO" dirty="0"/>
              <a:t> </a:t>
            </a:r>
            <a:r>
              <a:rPr lang="nb-NO" altLang="nb-NO" dirty="0" smtClean="0"/>
              <a:t>til tilsatt sukker.</a:t>
            </a:r>
            <a:endParaRPr lang="nb-NO" altLang="nb-NO" sz="1200" dirty="0" smtClean="0"/>
          </a:p>
          <a:p>
            <a:pPr>
              <a:spcBef>
                <a:spcPct val="0"/>
              </a:spcBef>
            </a:pPr>
            <a:endParaRPr lang="nb-NO" altLang="nb-NO" dirty="0" smtClean="0"/>
          </a:p>
          <a:p>
            <a:r>
              <a:rPr lang="nb-NO" dirty="0" smtClean="0"/>
              <a:t>Tilsatt sukker kan omfatte: </a:t>
            </a:r>
            <a:r>
              <a:rPr lang="nb-NO" dirty="0" err="1" smtClean="0"/>
              <a:t>sukrose</a:t>
            </a:r>
            <a:r>
              <a:rPr lang="nb-NO" dirty="0"/>
              <a:t>, fruktose, maltose, laktose, </a:t>
            </a:r>
            <a:r>
              <a:rPr lang="nb-NO" dirty="0" err="1" smtClean="0"/>
              <a:t>stivelseshydrolysat</a:t>
            </a:r>
            <a:r>
              <a:rPr lang="nb-NO" dirty="0" smtClean="0"/>
              <a:t> </a:t>
            </a:r>
            <a:r>
              <a:rPr lang="nb-NO" dirty="0"/>
              <a:t>(</a:t>
            </a:r>
            <a:r>
              <a:rPr lang="nb-NO" dirty="0" smtClean="0"/>
              <a:t>glukosesirup, </a:t>
            </a:r>
            <a:r>
              <a:rPr lang="nb-NO" dirty="0"/>
              <a:t>høyfruktosesirup), honning, </a:t>
            </a:r>
            <a:r>
              <a:rPr lang="nb-NO" dirty="0" smtClean="0"/>
              <a:t>frukt- </a:t>
            </a:r>
            <a:r>
              <a:rPr lang="nb-NO" dirty="0"/>
              <a:t>og </a:t>
            </a:r>
            <a:r>
              <a:rPr lang="nb-NO" dirty="0" err="1"/>
              <a:t>bærkonsentrater</a:t>
            </a:r>
            <a:r>
              <a:rPr lang="nb-NO" dirty="0"/>
              <a:t> og andre isolerte </a:t>
            </a:r>
            <a:r>
              <a:rPr lang="nb-NO" dirty="0" smtClean="0"/>
              <a:t>sukkerpreparater som </a:t>
            </a:r>
            <a:r>
              <a:rPr lang="nb-NO" dirty="0"/>
              <a:t>er brukt i ren form eller tilsatt som komponent i matvarer eller ved matlaging. </a:t>
            </a:r>
            <a:endParaRPr lang="nb-NO" dirty="0" smtClean="0"/>
          </a:p>
          <a:p>
            <a:endParaRPr lang="nb-NO" dirty="0"/>
          </a:p>
          <a:p>
            <a:r>
              <a:rPr lang="nb-NO" dirty="0" smtClean="0"/>
              <a:t>Tilsatt </a:t>
            </a:r>
            <a:r>
              <a:rPr lang="nb-NO" dirty="0"/>
              <a:t>sukker bidrar ikke, eller i svært liten grad, med </a:t>
            </a:r>
            <a:r>
              <a:rPr lang="nb-NO" dirty="0" smtClean="0"/>
              <a:t>viktige næringsstoffer, </a:t>
            </a:r>
            <a:r>
              <a:rPr lang="nb-NO" dirty="0"/>
              <a:t>kun med energi. </a:t>
            </a:r>
            <a:endParaRPr lang="nb-NO" dirty="0" smtClean="0"/>
          </a:p>
          <a:p>
            <a:endParaRPr lang="nb-NO" dirty="0" smtClean="0"/>
          </a:p>
          <a:p>
            <a:r>
              <a:rPr lang="nb-NO" b="0" dirty="0" smtClean="0"/>
              <a:t>Sukker tilsettes mat</a:t>
            </a:r>
            <a:r>
              <a:rPr lang="nb-NO" b="0" baseline="0" dirty="0" smtClean="0"/>
              <a:t> og drikke for å gi søtsmak, tekstur («konsistens»), farge, holdbarhet mv.</a:t>
            </a:r>
            <a:endParaRPr lang="nb-NO" b="0"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4</a:t>
            </a:fld>
            <a:endParaRPr lang="nb-NO"/>
          </a:p>
        </p:txBody>
      </p:sp>
    </p:spTree>
    <p:extLst>
      <p:ext uri="{BB962C8B-B14F-4D97-AF65-F5344CB8AC3E}">
        <p14:creationId xmlns:p14="http://schemas.microsoft.com/office/powerpoint/2010/main" val="234036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smtClean="0"/>
              <a:t>Hovedkildene</a:t>
            </a:r>
            <a:r>
              <a:rPr lang="nb-NO" b="0" baseline="0" dirty="0" smtClean="0"/>
              <a:t> til sukker hos barn og unge: </a:t>
            </a:r>
            <a:r>
              <a:rPr lang="nb-NO" sz="1200" b="0" dirty="0" smtClean="0"/>
              <a:t>Drikke med sukker, sjokolade/godteri og kaker og kjeks.</a:t>
            </a:r>
          </a:p>
          <a:p>
            <a:r>
              <a:rPr lang="nb-NO" baseline="0" dirty="0" smtClean="0"/>
              <a:t/>
            </a:r>
            <a:br>
              <a:rPr lang="nb-NO" baseline="0" dirty="0" smtClean="0"/>
            </a:br>
            <a:endParaRPr lang="nb-NO" dirty="0"/>
          </a:p>
        </p:txBody>
      </p:sp>
      <p:sp>
        <p:nvSpPr>
          <p:cNvPr id="4" name="Plassholder for lysbildenummer 3"/>
          <p:cNvSpPr>
            <a:spLocks noGrp="1"/>
          </p:cNvSpPr>
          <p:nvPr>
            <p:ph type="sldNum" sz="quarter" idx="10"/>
          </p:nvPr>
        </p:nvSpPr>
        <p:spPr/>
        <p:txBody>
          <a:bodyPr/>
          <a:lstStyle/>
          <a:p>
            <a:fld id="{B93A5173-08FF-404C-A472-CC9BC7CD62FE}" type="slidenum">
              <a:rPr lang="nb-NO" smtClean="0"/>
              <a:t>5</a:t>
            </a:fld>
            <a:endParaRPr lang="nb-NO"/>
          </a:p>
        </p:txBody>
      </p:sp>
    </p:spTree>
    <p:extLst>
      <p:ext uri="{BB962C8B-B14F-4D97-AF65-F5344CB8AC3E}">
        <p14:creationId xmlns:p14="http://schemas.microsoft.com/office/powerpoint/2010/main" val="95239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dirty="0">
                <a:solidFill>
                  <a:prstClr val="black"/>
                </a:solidFill>
              </a:rPr>
              <a:t>Systematiske kunnskapsoppsummeringer konkluderer med at følgende eksponeringer har en overbevisende eller sannsynlig årsakssammenheng med kroniske sykdommer (Kostrådsrapporten 2011 og NNR 2012) </a:t>
            </a:r>
          </a:p>
          <a:p>
            <a:pPr marL="171450" lvl="0" indent="-171450">
              <a:buFont typeface="Arial" panose="020B0604020202020204" pitchFamily="34" charset="0"/>
              <a:buChar char="•"/>
            </a:pPr>
            <a:r>
              <a:rPr lang="nb-NO" dirty="0">
                <a:solidFill>
                  <a:prstClr val="black"/>
                </a:solidFill>
              </a:rPr>
              <a:t>Et høyt inntak av drikke med tilsatt sukker øker risiko for vektøkning, overvekt og fedme og diabetes type 2</a:t>
            </a:r>
          </a:p>
          <a:p>
            <a:pPr marL="171450" lvl="0" indent="-171450">
              <a:buFont typeface="Arial" panose="020B0604020202020204" pitchFamily="34" charset="0"/>
              <a:buChar char="•"/>
            </a:pPr>
            <a:r>
              <a:rPr lang="nb-NO" dirty="0">
                <a:solidFill>
                  <a:prstClr val="black"/>
                </a:solidFill>
              </a:rPr>
              <a:t>Et høyt inntak av matvarer med høy energitetthet øker risiko for overvekt og fedme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smtClean="0">
                <a:solidFill>
                  <a:schemeClr val="tx1"/>
                </a:solidFill>
                <a:effectLst/>
                <a:latin typeface="+mn-lt"/>
                <a:ea typeface="+mn-ea"/>
                <a:cs typeface="+mn-cs"/>
              </a:rPr>
              <a:t>Sukkerinntak øker risiko for hull i tennene, infeksjoner og betennelse i tannkjøttet</a:t>
            </a:r>
          </a:p>
          <a:p>
            <a:pPr marL="171450" indent="-171450">
              <a:buFont typeface="Arial" panose="020B0604020202020204" pitchFamily="34" charset="0"/>
              <a:buChar char="•"/>
            </a:pPr>
            <a:r>
              <a:rPr lang="nb-NO" dirty="0" smtClean="0"/>
              <a:t>Hyppig bruk av drikke med lav pH øker risiko </a:t>
            </a:r>
            <a:r>
              <a:rPr lang="nb-NO" sz="1200" kern="1200" dirty="0" smtClean="0">
                <a:solidFill>
                  <a:schemeClr val="tx1"/>
                </a:solidFill>
                <a:effectLst/>
                <a:latin typeface="+mn-lt"/>
                <a:ea typeface="+mn-ea"/>
                <a:cs typeface="+mn-cs"/>
              </a:rPr>
              <a:t>for erosjonsskader på tennene</a:t>
            </a:r>
          </a:p>
          <a:p>
            <a:pPr marL="0" lvl="0" indent="0">
              <a:buFont typeface="Arial" panose="020B0604020202020204" pitchFamily="34" charset="0"/>
              <a:buNone/>
            </a:pPr>
            <a:endParaRPr lang="nb-NO" dirty="0">
              <a:solidFill>
                <a:prstClr val="black"/>
              </a:solidFill>
            </a:endParaRPr>
          </a:p>
          <a:p>
            <a:pPr marL="0" lvl="0" indent="0">
              <a:buFont typeface="Arial" panose="020B0604020202020204" pitchFamily="34" charset="0"/>
              <a:buNone/>
            </a:pPr>
            <a:endParaRPr lang="nb-NO" dirty="0" smtClean="0">
              <a:solidFill>
                <a:prstClr val="black"/>
              </a:solidFill>
            </a:endParaRPr>
          </a:p>
          <a:p>
            <a:pPr marL="0" lvl="0" indent="0">
              <a:buFont typeface="Arial" panose="020B0604020202020204" pitchFamily="34" charset="0"/>
              <a:buNone/>
            </a:pPr>
            <a:endParaRPr lang="nb-NO" dirty="0">
              <a:solidFill>
                <a:prstClr val="black"/>
              </a:solidFill>
            </a:endParaRPr>
          </a:p>
          <a:p>
            <a:pPr lvl="0"/>
            <a:r>
              <a:rPr lang="nb-NO" dirty="0">
                <a:solidFill>
                  <a:prstClr val="black"/>
                </a:solidFill>
              </a:rPr>
              <a:t>Bakgrunn:</a:t>
            </a:r>
          </a:p>
          <a:p>
            <a:pPr marL="171450" lvl="0" indent="-171450">
              <a:buFont typeface="Arial" panose="020B0604020202020204" pitchFamily="34" charset="0"/>
              <a:buChar char="•"/>
            </a:pPr>
            <a:r>
              <a:rPr lang="nb-NO" dirty="0">
                <a:solidFill>
                  <a:prstClr val="black"/>
                </a:solidFill>
              </a:rPr>
              <a:t>Kostrådsrapporten 2011, Nasjonalt råd for ernæring</a:t>
            </a:r>
          </a:p>
          <a:p>
            <a:pPr marL="171450" lvl="0" indent="-171450">
              <a:buFont typeface="Arial" panose="020B0604020202020204" pitchFamily="34" charset="0"/>
              <a:buChar char="•"/>
            </a:pPr>
            <a:r>
              <a:rPr lang="nb-NO" dirty="0">
                <a:solidFill>
                  <a:prstClr val="black"/>
                </a:solidFill>
              </a:rPr>
              <a:t>NNR 2012/Norske anbefalinger for ernæring og fysisk aktivitet</a:t>
            </a:r>
          </a:p>
          <a:p>
            <a:pPr marL="171450" lvl="0" indent="-171450">
              <a:buFont typeface="Arial" panose="020B0604020202020204" pitchFamily="34" charset="0"/>
              <a:buChar char="•"/>
            </a:pPr>
            <a:r>
              <a:rPr lang="nb-NO" dirty="0" err="1">
                <a:solidFill>
                  <a:prstClr val="black"/>
                </a:solidFill>
              </a:rPr>
              <a:t>WHOs</a:t>
            </a:r>
            <a:r>
              <a:rPr lang="nb-NO" dirty="0">
                <a:solidFill>
                  <a:prstClr val="black"/>
                </a:solidFill>
              </a:rPr>
              <a:t> retningslinjer</a:t>
            </a:r>
          </a:p>
          <a:p>
            <a:pPr marL="171450" lvl="0" indent="-171450">
              <a:buFont typeface="Arial" panose="020B0604020202020204" pitchFamily="34" charset="0"/>
              <a:buChar char="•"/>
            </a:pPr>
            <a:r>
              <a:rPr lang="nb-NO" dirty="0">
                <a:solidFill>
                  <a:prstClr val="black"/>
                </a:solidFill>
              </a:rPr>
              <a:t>FHI – kunnskapsgrunnlag til ny handlingsplan kosthold, 2017</a:t>
            </a:r>
          </a:p>
          <a:p>
            <a:pPr marL="171450" lvl="0" indent="-171450">
              <a:buFont typeface="Arial" panose="020B0604020202020204" pitchFamily="34" charset="0"/>
              <a:buChar char="•"/>
            </a:pPr>
            <a:r>
              <a:rPr lang="nb-NO" dirty="0">
                <a:solidFill>
                  <a:prstClr val="black"/>
                </a:solidFill>
              </a:rPr>
              <a:t>Andre lands anbefalinger</a:t>
            </a:r>
          </a:p>
          <a:p>
            <a:pPr marL="628650" lvl="1" indent="-171450">
              <a:buFont typeface="Arial" panose="020B0604020202020204" pitchFamily="34" charset="0"/>
              <a:buChar char="•"/>
            </a:pPr>
            <a:r>
              <a:rPr lang="nb-NO" dirty="0">
                <a:solidFill>
                  <a:prstClr val="black"/>
                </a:solidFill>
              </a:rPr>
              <a:t>Som USA og England</a:t>
            </a:r>
          </a:p>
          <a:p>
            <a:pPr marL="628650" lvl="1" indent="-171450">
              <a:buFont typeface="Arial" panose="020B0604020202020204" pitchFamily="34" charset="0"/>
              <a:buChar char="•"/>
            </a:pPr>
            <a:endParaRPr lang="nb-NO" dirty="0">
              <a:solidFill>
                <a:prstClr val="black"/>
              </a:solidFill>
            </a:endParaRPr>
          </a:p>
          <a:p>
            <a:pPr marL="628650" lvl="1" indent="-171450">
              <a:buFont typeface="Arial" panose="020B0604020202020204" pitchFamily="34" charset="0"/>
              <a:buChar char="•"/>
            </a:pPr>
            <a:endParaRPr lang="nb-NO" dirty="0">
              <a:solidFill>
                <a:prstClr val="black"/>
              </a:solidFill>
            </a:endParaRP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6</a:t>
            </a:fld>
            <a:endParaRPr lang="en-GB"/>
          </a:p>
        </p:txBody>
      </p:sp>
    </p:spTree>
    <p:extLst>
      <p:ext uri="{BB962C8B-B14F-4D97-AF65-F5344CB8AC3E}">
        <p14:creationId xmlns:p14="http://schemas.microsoft.com/office/powerpoint/2010/main" val="177052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u="none" dirty="0" smtClean="0">
                <a:effectLst/>
              </a:rPr>
              <a:t>Hyppig inntak av mat og drikke med sukker øker risikoen for karies (hull i tennene). Karies skyldes et komplekst samspill mellom bakterier i munnhulen, sukker og tannvev. Spiser du ofte og mye mat med tilsatt sukker, stimuleres bakterienes produksjon av ulike stoffer</a:t>
            </a:r>
            <a:r>
              <a:rPr lang="nb-NO" u="none" baseline="0" dirty="0" smtClean="0">
                <a:effectLst/>
              </a:rPr>
              <a:t> som</a:t>
            </a:r>
            <a:r>
              <a:rPr lang="nb-NO" u="none" dirty="0" smtClean="0">
                <a:effectLst/>
              </a:rPr>
              <a:t> kan føre til karies. </a:t>
            </a:r>
            <a:br>
              <a:rPr lang="nb-NO" u="none" dirty="0" smtClean="0">
                <a:effectLst/>
              </a:rPr>
            </a:br>
            <a:endParaRPr lang="nb-NO" u="non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u="none" kern="1200" dirty="0" smtClean="0">
                <a:solidFill>
                  <a:schemeClr val="tx1"/>
                </a:solidFill>
                <a:effectLst/>
                <a:latin typeface="+mn-lt"/>
                <a:ea typeface="+mn-ea"/>
                <a:cs typeface="+mn-cs"/>
              </a:rPr>
              <a:t>Hyppig inntak av sure produkter gjennom dagen bør unngås. Både drikke</a:t>
            </a:r>
            <a:r>
              <a:rPr lang="nb-NO" sz="1200" u="none" kern="1200" baseline="0" dirty="0" smtClean="0">
                <a:solidFill>
                  <a:schemeClr val="tx1"/>
                </a:solidFill>
                <a:effectLst/>
                <a:latin typeface="+mn-lt"/>
                <a:ea typeface="+mn-ea"/>
                <a:cs typeface="+mn-cs"/>
              </a:rPr>
              <a:t> med sukker og med søtstoff, </a:t>
            </a:r>
            <a:r>
              <a:rPr lang="nb-NO" sz="1200" u="none" kern="1200" dirty="0" smtClean="0">
                <a:solidFill>
                  <a:schemeClr val="tx1"/>
                </a:solidFill>
                <a:effectLst/>
                <a:latin typeface="+mn-lt"/>
                <a:ea typeface="+mn-ea"/>
                <a:cs typeface="+mn-cs"/>
              </a:rPr>
              <a:t>juice/sitrusfrukter, sure godterier og annet syrlig kan gi syreskader på tennene (erosjoner) hvis det spises/drikkes ofte.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kern="1200" baseline="0" dirty="0" smtClean="0">
                <a:solidFill>
                  <a:schemeClr val="tx1"/>
                </a:solidFill>
                <a:effectLst/>
                <a:latin typeface="+mn-lt"/>
                <a:ea typeface="+mn-ea"/>
                <a:cs typeface="+mn-cs"/>
              </a:rPr>
              <a:t>Syreskader kan fører til ising i tennene, tannvevet kan bli svakere og bli mer utsatt for slitasje og karies.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u="none" kern="1200" dirty="0" smtClean="0">
                <a:solidFill>
                  <a:schemeClr val="tx1"/>
                </a:solidFill>
                <a:effectLst/>
                <a:latin typeface="+mn-lt"/>
                <a:ea typeface="+mn-ea"/>
                <a:cs typeface="+mn-cs"/>
              </a:rPr>
              <a:t>Etter inntak av syreholdig mat/drikke kan gjerne munnen skylles med vann, og måltidet avsluttes med melk/ost eller noe annet basisk.</a:t>
            </a:r>
            <a:r>
              <a:rPr lang="nb-NO"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mn-lt"/>
                <a:ea typeface="+mn-ea"/>
                <a:cs typeface="+mn-cs"/>
              </a:rPr>
              <a:t>Søtstoffer er en kategori tilsetningsstoffer, som gir mat</a:t>
            </a:r>
            <a:r>
              <a:rPr lang="nb-NO" sz="1200" b="0" i="0" kern="1200" baseline="0" dirty="0" smtClean="0">
                <a:solidFill>
                  <a:schemeClr val="tx1"/>
                </a:solidFill>
                <a:effectLst/>
                <a:latin typeface="+mn-lt"/>
                <a:ea typeface="+mn-ea"/>
                <a:cs typeface="+mn-cs"/>
              </a:rPr>
              <a:t> og drikke</a:t>
            </a:r>
            <a:r>
              <a:rPr lang="nb-NO" sz="1200" b="0" i="0" kern="1200" dirty="0" smtClean="0">
                <a:solidFill>
                  <a:schemeClr val="tx1"/>
                </a:solidFill>
                <a:effectLst/>
                <a:latin typeface="+mn-lt"/>
                <a:ea typeface="+mn-ea"/>
                <a:cs typeface="+mn-cs"/>
              </a:rPr>
              <a:t> søt smak. Søtstoffer erstatter sukker i noe mat og drikke.</a:t>
            </a:r>
            <a:endParaRPr lang="nb-NO" u="non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7</a:t>
            </a:fld>
            <a:endParaRPr lang="nb-NO"/>
          </a:p>
        </p:txBody>
      </p:sp>
    </p:spTree>
    <p:extLst>
      <p:ext uri="{BB962C8B-B14F-4D97-AF65-F5344CB8AC3E}">
        <p14:creationId xmlns:p14="http://schemas.microsoft.com/office/powerpoint/2010/main" val="229361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u="sng" dirty="0" smtClean="0"/>
              <a:t>Mat og måltidsrytme påvirker blodsukkeret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Illustrasjonen viser blodsukkeret når du ikke spiser, når du spiser matvarer med mye sukker (og lite fiber) og når du spiser et godt sammensatt måltid med grove</a:t>
            </a:r>
            <a:r>
              <a:rPr lang="nb-NO" sz="1200" kern="1200" baseline="0" dirty="0" smtClean="0">
                <a:solidFill>
                  <a:schemeClr val="tx1"/>
                </a:solidFill>
                <a:effectLst/>
                <a:latin typeface="+mn-lt"/>
                <a:ea typeface="+mn-ea"/>
                <a:cs typeface="+mn-cs"/>
              </a:rPr>
              <a:t> brødvarer (grove/langsomme karbohydrater med mye fiber), ulike pålegg, frukt/grønnsaker og melk</a:t>
            </a:r>
            <a:r>
              <a:rPr lang="nb-NO" sz="1200" kern="1200" dirty="0" smtClean="0">
                <a:solidFill>
                  <a:schemeClr val="tx1"/>
                </a:solidFill>
                <a:effectLst/>
                <a:latin typeface="+mn-lt"/>
                <a:ea typeface="+mn-ea"/>
                <a:cs typeface="+mn-cs"/>
              </a:rPr>
              <a:t>. </a:t>
            </a:r>
            <a:r>
              <a:rPr lang="nb-NO" dirty="0" smtClean="0">
                <a:solidFill>
                  <a:prstClr val="black"/>
                </a:solidFill>
              </a:rPr>
              <a:t>Den synliggjør  også hvorfor det er viktig med regelmessig påfyll av ernæringsmessig bra mat for å holde ut en hel dag.</a:t>
            </a:r>
          </a:p>
          <a:p>
            <a:endParaRPr lang="nb-NO" dirty="0" smtClean="0"/>
          </a:p>
          <a:p>
            <a:r>
              <a:rPr lang="nb-NO" dirty="0" smtClean="0"/>
              <a:t>Hva skjer i kroppen når du spiser ulike typer mat? Og når du ikke spiser? </a:t>
            </a:r>
          </a:p>
          <a:p>
            <a:endParaRPr lang="nb-NO" dirty="0" smtClean="0"/>
          </a:p>
          <a:p>
            <a:r>
              <a:rPr lang="nb-NO" dirty="0" smtClean="0"/>
              <a:t>Spiser du ikke frokost starter du dagen med lavt blodsukker og lite energi. Spiser du kjeks eller annen mat med såkalte «fine» karbohydrater, får du kjapt en følelse av å få energi, men denne forsvinner fort.</a:t>
            </a:r>
            <a:r>
              <a:rPr lang="nb-NO" baseline="0" dirty="0" smtClean="0"/>
              <a:t> M</a:t>
            </a:r>
            <a:r>
              <a:rPr lang="nb-NO" dirty="0" smtClean="0">
                <a:solidFill>
                  <a:prstClr val="black"/>
                </a:solidFill>
              </a:rPr>
              <a:t>atvarer med mye sukker og hvitt mel, som loff, godteri, brus, kaker og kjeks fordøyes fort og gir rask blodsukkerstigning. Fiberrike matvarer som grove brød- og kornvarer, grønnsaker, </a:t>
            </a:r>
            <a:r>
              <a:rPr lang="nb-NO" dirty="0" err="1" smtClean="0">
                <a:solidFill>
                  <a:prstClr val="black"/>
                </a:solidFill>
              </a:rPr>
              <a:t>fullkornsris</a:t>
            </a:r>
            <a:r>
              <a:rPr lang="nb-NO" dirty="0" smtClean="0">
                <a:solidFill>
                  <a:prstClr val="black"/>
                </a:solidFill>
              </a:rPr>
              <a:t>, fullkornspasta og belgvekster (bønner, linser og erter) bidrar til langsommere fordøyelse og gir lavere og langsommere blodsukker-stigning. </a:t>
            </a:r>
          </a:p>
          <a:p>
            <a:endParaRPr lang="nb-NO" dirty="0" smtClean="0"/>
          </a:p>
          <a:p>
            <a:r>
              <a:rPr lang="nb-NO" sz="1200" kern="1200" dirty="0" smtClean="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8</a:t>
            </a:fld>
            <a:endParaRPr lang="en-GB"/>
          </a:p>
        </p:txBody>
      </p:sp>
    </p:spTree>
    <p:extLst>
      <p:ext uri="{BB962C8B-B14F-4D97-AF65-F5344CB8AC3E}">
        <p14:creationId xmlns:p14="http://schemas.microsoft.com/office/powerpoint/2010/main" val="337094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6838" y="757238"/>
            <a:ext cx="6577012" cy="3700462"/>
          </a:xfrm>
        </p:spPr>
      </p:sp>
      <p:sp>
        <p:nvSpPr>
          <p:cNvPr id="3" name="Plassholder for notater 2"/>
          <p:cNvSpPr>
            <a:spLocks noGrp="1"/>
          </p:cNvSpPr>
          <p:nvPr>
            <p:ph type="body" idx="1"/>
          </p:nvPr>
        </p:nvSpPr>
        <p:spPr/>
        <p:txBody>
          <a:bodyPr/>
          <a:lstStyle/>
          <a:p>
            <a:r>
              <a:rPr lang="nb-NO" altLang="nb-NO" dirty="0" smtClean="0"/>
              <a:t>Bildet viser eksempel på en næringsdeklarasjon. </a:t>
            </a:r>
            <a:br>
              <a:rPr lang="nb-NO" altLang="nb-NO" dirty="0" smtClean="0"/>
            </a:br>
            <a:r>
              <a:rPr lang="nb-NO" u="sng" dirty="0" smtClean="0"/>
              <a:t>Næringsdeklarasjonen </a:t>
            </a:r>
            <a:r>
              <a:rPr lang="nb-NO" dirty="0" smtClean="0"/>
              <a:t>på innpakkede matvarer </a:t>
            </a:r>
            <a:r>
              <a:rPr lang="nb-NO" dirty="0"/>
              <a:t>viser hvor mye </a:t>
            </a:r>
            <a:r>
              <a:rPr lang="nb-NO" dirty="0" smtClean="0"/>
              <a:t>matvaren inneholder </a:t>
            </a:r>
            <a:r>
              <a:rPr lang="nb-NO" dirty="0"/>
              <a:t>av energi og noen </a:t>
            </a:r>
            <a:r>
              <a:rPr lang="nb-NO" dirty="0" smtClean="0"/>
              <a:t>næringsstoffer det er obligatorisk å</a:t>
            </a:r>
            <a:r>
              <a:rPr lang="nb-NO" baseline="0" dirty="0" smtClean="0"/>
              <a:t> angi</a:t>
            </a:r>
            <a:r>
              <a:rPr lang="nb-NO" dirty="0" smtClean="0"/>
              <a:t>. Det gjør det mulig å sammenligne </a:t>
            </a:r>
            <a:r>
              <a:rPr lang="nb-NO" dirty="0"/>
              <a:t>innholdet av </a:t>
            </a:r>
            <a:r>
              <a:rPr lang="nb-NO" dirty="0" smtClean="0"/>
              <a:t>disse næringsstoffer i </a:t>
            </a:r>
            <a:r>
              <a:rPr lang="nb-NO" dirty="0"/>
              <a:t>ulike </a:t>
            </a:r>
            <a:r>
              <a:rPr lang="nb-NO" dirty="0" smtClean="0"/>
              <a:t>mat- og drikkevarer </a:t>
            </a:r>
            <a:r>
              <a:rPr lang="nb-NO" dirty="0"/>
              <a:t>og velge de </a:t>
            </a:r>
            <a:r>
              <a:rPr lang="nb-NO" dirty="0" smtClean="0"/>
              <a:t>alternativene som </a:t>
            </a:r>
            <a:r>
              <a:rPr lang="nb-NO" dirty="0"/>
              <a:t>er best for helsa</a:t>
            </a:r>
            <a:r>
              <a:rPr lang="nb-NO" dirty="0" smtClean="0"/>
              <a:t>.</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u="sng" kern="1200" dirty="0" smtClean="0">
                <a:solidFill>
                  <a:schemeClr val="tx1"/>
                </a:solidFill>
                <a:effectLst/>
                <a:latin typeface="+mn-lt"/>
                <a:ea typeface="+mn-ea"/>
                <a:cs typeface="+mn-cs"/>
              </a:rPr>
              <a:t>I</a:t>
            </a:r>
            <a:r>
              <a:rPr lang="nb-NO" sz="1200" kern="1200" dirty="0" smtClean="0">
                <a:solidFill>
                  <a:schemeClr val="tx1"/>
                </a:solidFill>
                <a:effectLst/>
                <a:latin typeface="+mn-lt"/>
                <a:ea typeface="+mn-ea"/>
                <a:cs typeface="+mn-cs"/>
              </a:rPr>
              <a:t> selve</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næringsdeklarasjonen skal totalt innhold av karbohydrater hvorav mengde sukkerarter,</a:t>
            </a:r>
            <a:r>
              <a:rPr lang="nb-NO" sz="1200" kern="1200" baseline="0" dirty="0" smtClean="0">
                <a:solidFill>
                  <a:schemeClr val="tx1"/>
                </a:solidFill>
                <a:effectLst/>
                <a:latin typeface="+mn-lt"/>
                <a:ea typeface="+mn-ea"/>
                <a:cs typeface="+mn-cs"/>
              </a:rPr>
              <a:t> oppgis, men mengde tilsatt sukker kan ikke oppgis.  </a:t>
            </a:r>
            <a:r>
              <a:rPr lang="nb-NO" sz="1200" kern="1200" dirty="0" smtClean="0">
                <a:solidFill>
                  <a:schemeClr val="tx1"/>
                </a:solidFill>
                <a:effectLst/>
                <a:latin typeface="+mn-lt"/>
                <a:ea typeface="+mn-ea"/>
                <a:cs typeface="+mn-cs"/>
              </a:rPr>
              <a:t>Det er mulig å opplyse om mengde tilsatt sukker </a:t>
            </a:r>
            <a:r>
              <a:rPr lang="nb-NO" sz="1200" u="sng" kern="1200" dirty="0" smtClean="0">
                <a:solidFill>
                  <a:schemeClr val="tx1"/>
                </a:solidFill>
                <a:effectLst/>
                <a:latin typeface="+mn-lt"/>
                <a:ea typeface="+mn-ea"/>
                <a:cs typeface="+mn-cs"/>
              </a:rPr>
              <a:t>utenfor</a:t>
            </a:r>
            <a:r>
              <a:rPr lang="nb-NO" sz="1200" kern="1200" dirty="0" smtClean="0">
                <a:solidFill>
                  <a:schemeClr val="tx1"/>
                </a:solidFill>
                <a:effectLst/>
                <a:latin typeface="+mn-lt"/>
                <a:ea typeface="+mn-ea"/>
                <a:cs typeface="+mn-cs"/>
              </a:rPr>
              <a:t> deklarasjonen. (Sukkerarter defineres som alle mono- og disakkarider.)</a:t>
            </a:r>
            <a:endParaRPr lang="nb-NO" altLang="nb-NO" dirty="0" smtClean="0"/>
          </a:p>
          <a:p>
            <a:endParaRPr lang="nb-NO" altLang="nb-NO" b="1" dirty="0" smtClean="0">
              <a:solidFill>
                <a:srgbClr val="C00000"/>
              </a:solidFill>
            </a:endParaRPr>
          </a:p>
          <a:p>
            <a:r>
              <a:rPr lang="nb-NO" altLang="nb-NO" dirty="0" smtClean="0"/>
              <a:t>Siden næringsdeklarasjonen angir total mengde sukkerarter, går det an å sammenligne ulike varer ut fra totalt sukkerinnhold. </a:t>
            </a:r>
            <a:r>
              <a:rPr lang="nb-NO" dirty="0"/>
              <a:t>For eksempel </a:t>
            </a:r>
            <a:r>
              <a:rPr lang="nb-NO" dirty="0">
                <a:solidFill>
                  <a:schemeClr val="tx2"/>
                </a:solidFill>
              </a:rPr>
              <a:t>er d</a:t>
            </a:r>
            <a:r>
              <a:rPr lang="nb-NO" dirty="0"/>
              <a:t>et stor forskjell på mengden </a:t>
            </a:r>
            <a:r>
              <a:rPr lang="nb-NO" dirty="0" smtClean="0"/>
              <a:t>total (og tilsatt) sukker </a:t>
            </a:r>
            <a:r>
              <a:rPr lang="nb-NO" dirty="0"/>
              <a:t>i frokostblandinger og </a:t>
            </a:r>
            <a:r>
              <a:rPr lang="nb-NO" dirty="0" smtClean="0"/>
              <a:t>ulike kaker/kjeks. </a:t>
            </a:r>
            <a:r>
              <a:rPr lang="nb-NO" b="0" dirty="0" smtClean="0">
                <a:solidFill>
                  <a:schemeClr val="tx1"/>
                </a:solidFill>
              </a:rPr>
              <a:t>I Matvaretabellen</a:t>
            </a:r>
            <a:r>
              <a:rPr lang="nb-NO" b="0" baseline="0" dirty="0" smtClean="0">
                <a:solidFill>
                  <a:schemeClr val="tx1"/>
                </a:solidFill>
              </a:rPr>
              <a:t> oppgis tilsatt sukker; http://www.matvaretabellen.no/</a:t>
            </a:r>
          </a:p>
          <a:p>
            <a:endParaRPr lang="nb-NO" altLang="nb-NO" dirty="0" smtClean="0"/>
          </a:p>
          <a:p>
            <a:r>
              <a:rPr lang="nb-NO" altLang="nb-NO" u="sng" dirty="0" smtClean="0"/>
              <a:t>Ingredienslisten</a:t>
            </a:r>
            <a:r>
              <a:rPr lang="nb-NO" altLang="nb-NO" dirty="0" smtClean="0"/>
              <a:t> gir også mulighet til å </a:t>
            </a:r>
            <a:r>
              <a:rPr lang="nb-NO" altLang="nb-NO" dirty="0"/>
              <a:t>sammenligne ulike produkter. </a:t>
            </a:r>
            <a:r>
              <a:rPr lang="nb-NO" dirty="0"/>
              <a:t>Jo tidligere sukker står </a:t>
            </a:r>
            <a:r>
              <a:rPr lang="nb-NO" dirty="0" smtClean="0"/>
              <a:t>oppgitt, desto </a:t>
            </a:r>
            <a:r>
              <a:rPr lang="nb-NO" dirty="0"/>
              <a:t>mer av produktet består </a:t>
            </a:r>
            <a:r>
              <a:rPr lang="nb-NO" dirty="0" smtClean="0"/>
              <a:t>ofte av </a:t>
            </a:r>
            <a:r>
              <a:rPr lang="nb-NO" dirty="0"/>
              <a:t>sukker. </a:t>
            </a:r>
          </a:p>
          <a:p>
            <a:endParaRPr lang="nb-NO" dirty="0" smtClean="0"/>
          </a:p>
          <a:p>
            <a:r>
              <a:rPr lang="nb-NO" dirty="0" smtClean="0"/>
              <a:t>Mattilsynet har ansvar for </a:t>
            </a:r>
            <a:r>
              <a:rPr lang="nb-NO" err="1" smtClean="0"/>
              <a:t>matlovgivningen</a:t>
            </a:r>
            <a:r>
              <a:rPr lang="nb-NO" smtClean="0"/>
              <a:t>. Se</a:t>
            </a:r>
            <a:r>
              <a:rPr lang="nb-NO" baseline="0" smtClean="0"/>
              <a:t> </a:t>
            </a:r>
            <a:r>
              <a:rPr lang="nb-NO" baseline="0" dirty="0" smtClean="0"/>
              <a:t>mer om næringsdeklarasjon her; </a:t>
            </a:r>
            <a:r>
              <a:rPr lang="nb-NO" sz="1200" u="sng" kern="1200" dirty="0" smtClean="0">
                <a:solidFill>
                  <a:schemeClr val="tx1"/>
                </a:solidFill>
                <a:effectLst/>
                <a:latin typeface="+mn-lt"/>
                <a:ea typeface="+mn-ea"/>
                <a:cs typeface="+mn-cs"/>
                <a:hlinkClick r:id="rId3"/>
              </a:rPr>
              <a:t>https://www.mattilsynet.no/mat_og_vann/merking_av_mat/generelle_krav_til_merking_av_mat/matmerking__naeringsdeklarasjon__ferdigpakket_mat.16639/binary/Matmerking%20-%20n%C3%A6ringsdeklarasjon%20-%20ferdigpakket%20mat</a:t>
            </a:r>
            <a:endParaRPr lang="nb-NO" dirty="0"/>
          </a:p>
        </p:txBody>
      </p:sp>
      <p:sp>
        <p:nvSpPr>
          <p:cNvPr id="4" name="Plassholder for lysbildenummer 3"/>
          <p:cNvSpPr>
            <a:spLocks noGrp="1"/>
          </p:cNvSpPr>
          <p:nvPr>
            <p:ph type="sldNum" sz="quarter" idx="10"/>
          </p:nvPr>
        </p:nvSpPr>
        <p:spPr/>
        <p:txBody>
          <a:bodyPr/>
          <a:lstStyle/>
          <a:p>
            <a:fld id="{20D802DB-5DFB-4ABF-98DD-35BD7BB48804}" type="slidenum">
              <a:rPr lang="nb-NO" smtClean="0"/>
              <a:t>9</a:t>
            </a:fld>
            <a:endParaRPr lang="nb-NO"/>
          </a:p>
        </p:txBody>
      </p:sp>
    </p:spTree>
    <p:extLst>
      <p:ext uri="{BB962C8B-B14F-4D97-AF65-F5344CB8AC3E}">
        <p14:creationId xmlns:p14="http://schemas.microsoft.com/office/powerpoint/2010/main" val="4085071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1"/>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5385"/>
          <a:stretch/>
        </p:blipFill>
        <p:spPr>
          <a:xfrm>
            <a:off x="0" y="0"/>
            <a:ext cx="9143245" cy="4707326"/>
          </a:xfrm>
          <a:prstGeom prst="rect">
            <a:avLst/>
          </a:prstGeom>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92300E81-74A4-4B54-9974-1CB4D1D8B165}" type="datetime1">
              <a:rPr lang="nb-NO" smtClean="0"/>
              <a:t>07.11.2017</a:t>
            </a:fld>
            <a:endParaRPr lang="nb-NO" dirty="0"/>
          </a:p>
        </p:txBody>
      </p:sp>
      <p:sp>
        <p:nvSpPr>
          <p:cNvPr id="11"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2"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1E557ECA-A165-4B1B-B608-42AA0D41B9CA}"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1"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8C7C0BAB-1E47-4E41-B3DE-49561D5823D3}" type="datetime1">
              <a:rPr lang="nb-NO" smtClean="0"/>
              <a:t>07.11.2017</a:t>
            </a:fld>
            <a:endParaRPr lang="nb-NO" dirty="0"/>
          </a:p>
        </p:txBody>
      </p:sp>
      <p:sp>
        <p:nvSpPr>
          <p:cNvPr id="12"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3"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32F4874C-F75B-4218-830E-6B767DD6E455}" type="datetime1">
              <a:rPr lang="nb-NO" smtClean="0"/>
              <a:t>07.11.2017</a:t>
            </a:fld>
            <a:endParaRPr lang="nb-NO" dirty="0"/>
          </a:p>
        </p:txBody>
      </p:sp>
      <p:sp>
        <p:nvSpPr>
          <p:cNvPr id="17"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8"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6907B562-0754-4350-B7B5-12D23355FD76}" type="datetime1">
              <a:rPr lang="nb-NO" smtClean="0"/>
              <a:t>07.11.2017</a:t>
            </a:fld>
            <a:endParaRPr lang="nb-NO" dirty="0"/>
          </a:p>
        </p:txBody>
      </p:sp>
      <p:sp>
        <p:nvSpPr>
          <p:cNvPr id="13"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7"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5EC5B2C9-5FF9-4911-853F-75ABB42F7409}"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DA4DB6CC-D5EA-4B18-9AF6-AC3F9ED00FE7}"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838A0D13-CB80-428C-9D40-B36D139F3E64}"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295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48D13445-9AA7-40FB-99C4-9CBB79FBAE86}"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Sukkerskolen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Tree>
    <p:extLst>
      <p:ext uri="{BB962C8B-B14F-4D97-AF65-F5344CB8AC3E}">
        <p14:creationId xmlns:p14="http://schemas.microsoft.com/office/powerpoint/2010/main" val="213006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5" name="Slide Number Placeholder 4"/>
          <p:cNvSpPr>
            <a:spLocks noGrp="1"/>
          </p:cNvSpPr>
          <p:nvPr>
            <p:ph type="sldNum" sz="quarter" idx="12"/>
          </p:nvPr>
        </p:nvSpPr>
        <p:spPr/>
        <p:txBody>
          <a:bodyPr/>
          <a:lstStyle/>
          <a:p>
            <a:fld id="{CDA22134-EA94-4B2E-9154-EB8F13265450}" type="slidenum">
              <a:rPr lang="nb-NO" smtClean="0"/>
              <a:pPr/>
              <a:t>‹#›</a:t>
            </a:fld>
            <a:endParaRPr lang="nb-NO" dirty="0"/>
          </a:p>
        </p:txBody>
      </p:sp>
      <p:sp>
        <p:nvSpPr>
          <p:cNvPr id="8" name="Text Placeholder 7"/>
          <p:cNvSpPr>
            <a:spLocks noGrp="1"/>
          </p:cNvSpPr>
          <p:nvPr>
            <p:ph type="body" sz="quarter" idx="13"/>
          </p:nvPr>
        </p:nvSpPr>
        <p:spPr>
          <a:xfrm>
            <a:off x="454026" y="1081565"/>
            <a:ext cx="8221663" cy="343471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Tree>
    <p:extLst>
      <p:ext uri="{BB962C8B-B14F-4D97-AF65-F5344CB8AC3E}">
        <p14:creationId xmlns:p14="http://schemas.microsoft.com/office/powerpoint/2010/main" val="347361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0093A7"/>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2"/>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6"/>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76428D"/>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4"/>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1"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7"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1"/>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A4C4A05C-34C4-41EF-BEE2-7FAD5BD57073}" type="datetime1">
              <a:rPr lang="nb-NO" smtClean="0"/>
              <a:t>07.11.2017</a:t>
            </a:fld>
            <a:endParaRPr lang="nb-NO" dirty="0"/>
          </a:p>
        </p:txBody>
      </p:sp>
      <p:sp>
        <p:nvSpPr>
          <p:cNvPr id="14"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5"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2"/>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6"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EA07640D-9FEF-4D7C-BDE7-E9C4F9CC5750}"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rgbClr val="0093A7"/>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9"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E8F0FABE-098A-4991-98D3-CD35784AF664}"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1"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2" name="Bild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500981"/>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274400"/>
            <a:ext cx="8208000" cy="3394472"/>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51B570DE-4D45-45CA-A094-7A1425829BB1}"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cxnSp>
        <p:nvCxnSpPr>
          <p:cNvPr id="13" name="Rett linje 12"/>
          <p:cNvCxnSpPr/>
          <p:nvPr/>
        </p:nvCxnSpPr>
        <p:spPr>
          <a:xfrm>
            <a:off x="0" y="474287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71" r:id="rId14"/>
    <p:sldLayoutId id="2147483653" r:id="rId15"/>
    <p:sldLayoutId id="2147483654" r:id="rId16"/>
    <p:sldLayoutId id="2147483669" r:id="rId17"/>
    <p:sldLayoutId id="2147483668" r:id="rId18"/>
    <p:sldLayoutId id="2147483672" r:id="rId19"/>
  </p:sldLayoutIdLst>
  <p:hf hdr="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37.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www.nokkelhullsmerket.no/"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3.jpeg"/><Relationship Id="rId4" Type="http://schemas.openxmlformats.org/officeDocument/2006/relationships/hyperlink" Target="http://www.nokkelhullsmerket.no/nokkelhu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ctrTitle"/>
          </p:nvPr>
        </p:nvSpPr>
        <p:spPr>
          <a:xfrm>
            <a:off x="539552" y="3373017"/>
            <a:ext cx="7772400" cy="617734"/>
          </a:xfrm>
        </p:spPr>
        <p:txBody>
          <a:bodyPr/>
          <a:lstStyle/>
          <a:p>
            <a:r>
              <a:rPr lang="nb-NO" b="1" dirty="0" smtClean="0"/>
              <a:t>Kompetanseheving sukker </a:t>
            </a:r>
            <a:endParaRPr lang="nb-NO" sz="2000" b="1" dirty="0"/>
          </a:p>
        </p:txBody>
      </p:sp>
      <p:sp>
        <p:nvSpPr>
          <p:cNvPr id="11" name="Undertittel 10"/>
          <p:cNvSpPr>
            <a:spLocks noGrp="1"/>
          </p:cNvSpPr>
          <p:nvPr>
            <p:ph type="subTitle" idx="1"/>
          </p:nvPr>
        </p:nvSpPr>
        <p:spPr>
          <a:xfrm>
            <a:off x="685800" y="4139618"/>
            <a:ext cx="7772400" cy="463846"/>
          </a:xfrm>
        </p:spPr>
        <p:txBody>
          <a:bodyPr/>
          <a:lstStyle/>
          <a:p>
            <a:r>
              <a:rPr lang="nb-NO" sz="2400" b="1" dirty="0" smtClean="0"/>
              <a:t>Sukkerkilder og helseeffekter</a:t>
            </a:r>
            <a:endParaRPr lang="nb-NO" sz="2400" b="1" dirty="0"/>
          </a:p>
        </p:txBody>
      </p:sp>
      <p:pic>
        <p:nvPicPr>
          <p:cNvPr id="3" name="Plassholder for bilde 2"/>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2910" b="22910"/>
          <a:stretch>
            <a:fillRect/>
          </a:stretch>
        </p:blipFill>
        <p:spPr/>
      </p:pic>
    </p:spTree>
    <p:extLst>
      <p:ext uri="{BB962C8B-B14F-4D97-AF65-F5344CB8AC3E}">
        <p14:creationId xmlns:p14="http://schemas.microsoft.com/office/powerpoint/2010/main" val="307232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sz="3100" b="1" dirty="0" smtClean="0">
                <a:solidFill>
                  <a:srgbClr val="0093A7"/>
                </a:solidFill>
              </a:rPr>
              <a:t>Karbohydrater</a:t>
            </a:r>
            <a:endParaRPr lang="nb-NO" sz="3100" b="1" dirty="0">
              <a:solidFill>
                <a:srgbClr val="0093A7"/>
              </a:solidFill>
            </a:endParaRPr>
          </a:p>
        </p:txBody>
      </p:sp>
      <p:sp>
        <p:nvSpPr>
          <p:cNvPr id="11" name="Plassholder for innhold 10"/>
          <p:cNvSpPr>
            <a:spLocks noGrp="1"/>
          </p:cNvSpPr>
          <p:nvPr>
            <p:ph idx="1"/>
          </p:nvPr>
        </p:nvSpPr>
        <p:spPr/>
        <p:txBody>
          <a:bodyPr>
            <a:normAutofit/>
          </a:bodyPr>
          <a:lstStyle/>
          <a:p>
            <a:r>
              <a:rPr lang="nb-NO" sz="2400" dirty="0" smtClean="0"/>
              <a:t>En gruppe næringsstoffer som består av sukker</a:t>
            </a:r>
            <a:r>
              <a:rPr lang="nb-NO" sz="2400" dirty="0"/>
              <a:t>, stivelse </a:t>
            </a:r>
            <a:r>
              <a:rPr lang="nb-NO" sz="2400" dirty="0" smtClean="0"/>
              <a:t/>
            </a:r>
            <a:br>
              <a:rPr lang="nb-NO" sz="2400" dirty="0" smtClean="0"/>
            </a:br>
            <a:r>
              <a:rPr lang="nb-NO" sz="2400" dirty="0" smtClean="0"/>
              <a:t>og fiber</a:t>
            </a:r>
          </a:p>
          <a:p>
            <a:r>
              <a:rPr lang="nb-NO" sz="2400" dirty="0"/>
              <a:t>Stivelse og sukker fordøyes lett og bidrar med </a:t>
            </a:r>
            <a:r>
              <a:rPr lang="nb-NO" sz="2400" dirty="0" smtClean="0"/>
              <a:t>energi</a:t>
            </a:r>
          </a:p>
          <a:p>
            <a:r>
              <a:rPr lang="nb-NO" sz="2400" dirty="0" smtClean="0"/>
              <a:t>Fiber bidrar med lite energi, men er viktig for fordøyelse og forebygging av ulike sykdommer</a:t>
            </a:r>
          </a:p>
          <a:p>
            <a:r>
              <a:rPr lang="nb-NO" sz="2400" dirty="0"/>
              <a:t>Karbohydrater er vår viktigste energikilde, men velg matvarer med de grove </a:t>
            </a:r>
            <a:r>
              <a:rPr lang="nb-NO" sz="2400" dirty="0" smtClean="0"/>
              <a:t>karbohydratene</a:t>
            </a:r>
            <a:r>
              <a:rPr lang="nb-NO" sz="2400" dirty="0"/>
              <a:t/>
            </a:r>
            <a:br>
              <a:rPr lang="nb-NO" sz="2400" dirty="0"/>
            </a:br>
            <a:endParaRPr lang="nb-NO" sz="2400" dirty="0"/>
          </a:p>
          <a:p>
            <a:endParaRPr lang="nb-NO" sz="2400" dirty="0" smtClean="0"/>
          </a:p>
          <a:p>
            <a:endParaRPr lang="nb-NO" sz="2400" dirty="0"/>
          </a:p>
        </p:txBody>
      </p:sp>
      <p:sp>
        <p:nvSpPr>
          <p:cNvPr id="9" name="Plassholder for lysbildenummer 8"/>
          <p:cNvSpPr>
            <a:spLocks noGrp="1"/>
          </p:cNvSpPr>
          <p:nvPr>
            <p:ph type="sldNum" sz="quarter" idx="4"/>
          </p:nvPr>
        </p:nvSpPr>
        <p:spPr/>
        <p:txBody>
          <a:bodyPr/>
          <a:lstStyle/>
          <a:p>
            <a:fld id="{CDA22134-EA94-4B2E-9154-EB8F13265450}" type="slidenum">
              <a:rPr lang="nb-NO" smtClean="0"/>
              <a:pPr/>
              <a:t>10</a:t>
            </a:fld>
            <a:endParaRPr lang="nb-NO" dirty="0"/>
          </a:p>
        </p:txBody>
      </p:sp>
    </p:spTree>
    <p:extLst>
      <p:ext uri="{BB962C8B-B14F-4D97-AF65-F5344CB8AC3E}">
        <p14:creationId xmlns:p14="http://schemas.microsoft.com/office/powerpoint/2010/main" val="284755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solidFill>
                  <a:srgbClr val="0093A7"/>
                </a:solidFill>
              </a:rPr>
              <a:t>Vi trenger karbohydrater, velg de grove</a:t>
            </a:r>
            <a:endParaRPr lang="nb-NO" sz="3100" b="1" dirty="0">
              <a:solidFill>
                <a:srgbClr val="0093A7"/>
              </a:solidFill>
            </a:endParaRPr>
          </a:p>
        </p:txBody>
      </p:sp>
      <p:sp>
        <p:nvSpPr>
          <p:cNvPr id="3" name="Plassholder for innhold 2"/>
          <p:cNvSpPr>
            <a:spLocks noGrp="1"/>
          </p:cNvSpPr>
          <p:nvPr>
            <p:ph idx="1"/>
          </p:nvPr>
        </p:nvSpPr>
        <p:spPr/>
        <p:txBody>
          <a:bodyPr>
            <a:normAutofit lnSpcReduction="10000"/>
          </a:bodyPr>
          <a:lstStyle/>
          <a:p>
            <a:r>
              <a:rPr lang="nb-NO" sz="2200" b="1" dirty="0" smtClean="0"/>
              <a:t>Grove karbohydrater</a:t>
            </a:r>
            <a:r>
              <a:rPr lang="nb-NO" sz="2200" dirty="0" smtClean="0"/>
              <a:t>: I fullkornsprodukter</a:t>
            </a:r>
            <a:r>
              <a:rPr lang="nb-NO" sz="2200" dirty="0"/>
              <a:t>, grønnsaker, frukt, bær, bønner, </a:t>
            </a:r>
            <a:r>
              <a:rPr lang="nb-NO" sz="2200" dirty="0" smtClean="0"/>
              <a:t>linser </a:t>
            </a:r>
          </a:p>
          <a:p>
            <a:r>
              <a:rPr lang="nb-NO" sz="2200" dirty="0" smtClean="0"/>
              <a:t>De</a:t>
            </a:r>
            <a:r>
              <a:rPr lang="nb-NO" sz="2200" b="1" dirty="0" smtClean="0"/>
              <a:t> </a:t>
            </a:r>
            <a:r>
              <a:rPr lang="nb-NO" sz="2200" dirty="0" smtClean="0"/>
              <a:t>grove</a:t>
            </a:r>
            <a:r>
              <a:rPr lang="nb-NO" sz="2200" b="1" dirty="0" smtClean="0"/>
              <a:t> </a:t>
            </a:r>
            <a:r>
              <a:rPr lang="nb-NO" sz="2200" dirty="0" smtClean="0"/>
              <a:t>bruker lenger tid på å tas opp i blodet fra tarmen</a:t>
            </a:r>
          </a:p>
          <a:p>
            <a:r>
              <a:rPr lang="nb-NO" sz="2200" dirty="0" smtClean="0"/>
              <a:t>Bidrar til; god </a:t>
            </a:r>
            <a:r>
              <a:rPr lang="nb-NO" sz="2200" dirty="0"/>
              <a:t>fordøyelse, metthet som varer, </a:t>
            </a:r>
            <a:r>
              <a:rPr lang="nb-NO" sz="2200" dirty="0" smtClean="0"/>
              <a:t>beskyttelse </a:t>
            </a:r>
            <a:r>
              <a:rPr lang="nb-NO" sz="2200" dirty="0"/>
              <a:t>mot sykdom, </a:t>
            </a:r>
            <a:r>
              <a:rPr lang="nb-NO" sz="2200" dirty="0" smtClean="0"/>
              <a:t>bedre vektbalanse </a:t>
            </a:r>
          </a:p>
          <a:p>
            <a:r>
              <a:rPr lang="nb-NO" sz="2200" dirty="0" smtClean="0"/>
              <a:t>Kilde for fiber</a:t>
            </a:r>
            <a:r>
              <a:rPr lang="nb-NO" sz="2200" dirty="0"/>
              <a:t> </a:t>
            </a:r>
            <a:r>
              <a:rPr lang="nb-NO" sz="2200" dirty="0" smtClean="0"/>
              <a:t>og enkelte </a:t>
            </a:r>
            <a:r>
              <a:rPr lang="nb-NO" sz="2200" dirty="0"/>
              <a:t>vitaminer og mineraler </a:t>
            </a:r>
            <a:endParaRPr lang="nb-NO" sz="2200" dirty="0" smtClean="0"/>
          </a:p>
          <a:p>
            <a:pPr marL="0" indent="0">
              <a:buNone/>
            </a:pPr>
            <a:endParaRPr lang="nb-NO" sz="2200" dirty="0" smtClean="0"/>
          </a:p>
          <a:p>
            <a:r>
              <a:rPr lang="nb-NO" sz="2200" b="1" dirty="0" smtClean="0"/>
              <a:t>Fine karbohydrater</a:t>
            </a:r>
            <a:r>
              <a:rPr lang="nb-NO" sz="2200" dirty="0" smtClean="0"/>
              <a:t>: Sukker, godteri, mat og drikke med </a:t>
            </a:r>
            <a:br>
              <a:rPr lang="nb-NO" sz="2200" dirty="0" smtClean="0"/>
            </a:br>
            <a:r>
              <a:rPr lang="nb-NO" sz="2200" dirty="0" smtClean="0"/>
              <a:t>mye sukker, kornprodukter med mest fint mel </a:t>
            </a:r>
            <a:endParaRPr lang="nb-NO" sz="2200" dirty="0"/>
          </a:p>
        </p:txBody>
      </p:sp>
    </p:spTree>
    <p:extLst>
      <p:ext uri="{BB962C8B-B14F-4D97-AF65-F5344CB8AC3E}">
        <p14:creationId xmlns:p14="http://schemas.microsoft.com/office/powerpoint/2010/main" val="416563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189" y="386473"/>
            <a:ext cx="8208000" cy="648071"/>
          </a:xfrm>
        </p:spPr>
        <p:txBody>
          <a:bodyPr>
            <a:normAutofit fontScale="90000"/>
          </a:bodyPr>
          <a:lstStyle/>
          <a:p>
            <a:pPr algn="ctr"/>
            <a:r>
              <a:rPr lang="nb-NO" sz="3200" b="1" dirty="0">
                <a:solidFill>
                  <a:schemeClr val="tx2"/>
                </a:solidFill>
                <a:latin typeface="Calibri" pitchFamily="34" charset="0"/>
              </a:rPr>
              <a:t> </a:t>
            </a:r>
            <a:r>
              <a:rPr lang="nb-NO" sz="3200" b="1" dirty="0" smtClean="0">
                <a:solidFill>
                  <a:schemeClr val="tx2"/>
                </a:solidFill>
                <a:latin typeface="Calibri" pitchFamily="34" charset="0"/>
              </a:rPr>
              <a:t/>
            </a:r>
            <a:br>
              <a:rPr lang="nb-NO" sz="3200" b="1" dirty="0" smtClean="0">
                <a:solidFill>
                  <a:schemeClr val="tx2"/>
                </a:solidFill>
                <a:latin typeface="Calibri" pitchFamily="34" charset="0"/>
              </a:rPr>
            </a:br>
            <a:r>
              <a:rPr lang="nb-NO" sz="3200" b="1" dirty="0">
                <a:solidFill>
                  <a:schemeClr val="tx2"/>
                </a:solidFill>
                <a:latin typeface="Calibri" pitchFamily="34" charset="0"/>
              </a:rPr>
              <a:t/>
            </a:r>
            <a:br>
              <a:rPr lang="nb-NO" sz="3200" b="1" dirty="0">
                <a:solidFill>
                  <a:schemeClr val="tx2"/>
                </a:solidFill>
                <a:latin typeface="Calibri" pitchFamily="34" charset="0"/>
              </a:rPr>
            </a:br>
            <a:r>
              <a:rPr lang="nb-NO" sz="3200" b="1" dirty="0" smtClean="0">
                <a:solidFill>
                  <a:schemeClr val="tx2"/>
                </a:solidFill>
                <a:latin typeface="Calibri" pitchFamily="34" charset="0"/>
              </a:rPr>
              <a:t/>
            </a:r>
            <a:br>
              <a:rPr lang="nb-NO" sz="3200" b="1" dirty="0" smtClean="0">
                <a:solidFill>
                  <a:schemeClr val="tx2"/>
                </a:solidFill>
                <a:latin typeface="Calibri" pitchFamily="34" charset="0"/>
              </a:rPr>
            </a:br>
            <a:r>
              <a:rPr lang="nb-NO" sz="3200" b="1" dirty="0">
                <a:solidFill>
                  <a:schemeClr val="tx2"/>
                </a:solidFill>
                <a:latin typeface="Calibri" pitchFamily="34" charset="0"/>
              </a:rPr>
              <a:t/>
            </a:r>
            <a:br>
              <a:rPr lang="nb-NO" sz="3200" b="1" dirty="0">
                <a:solidFill>
                  <a:schemeClr val="tx2"/>
                </a:solidFill>
                <a:latin typeface="Calibri" pitchFamily="34" charset="0"/>
              </a:rPr>
            </a:br>
            <a:endParaRPr lang="nb-NO" sz="3200" dirty="0">
              <a:solidFill>
                <a:schemeClr val="tx2"/>
              </a:solidFill>
            </a:endParaRPr>
          </a:p>
        </p:txBody>
      </p:sp>
      <p:sp>
        <p:nvSpPr>
          <p:cNvPr id="3" name="Plassholder for innhold 2"/>
          <p:cNvSpPr>
            <a:spLocks noGrp="1"/>
          </p:cNvSpPr>
          <p:nvPr>
            <p:ph idx="1"/>
          </p:nvPr>
        </p:nvSpPr>
        <p:spPr>
          <a:xfrm>
            <a:off x="186555" y="1034544"/>
            <a:ext cx="8633917" cy="3634330"/>
          </a:xfrm>
        </p:spPr>
        <p:txBody>
          <a:bodyPr>
            <a:normAutofit/>
          </a:bodyPr>
          <a:lstStyle/>
          <a:p>
            <a:pPr marL="0" indent="0" algn="ctr">
              <a:buNone/>
              <a:defRPr/>
            </a:pPr>
            <a:r>
              <a:rPr lang="nb-NO" sz="2000" dirty="0" smtClean="0">
                <a:latin typeface="Calibri" pitchFamily="34" charset="0"/>
                <a:ea typeface="MS PGothic" pitchFamily="34" charset="-128"/>
                <a:cs typeface="Calibri" pitchFamily="34" charset="0"/>
              </a:rPr>
              <a:t>  </a:t>
            </a:r>
            <a:r>
              <a:rPr lang="nb-NO" sz="2200" dirty="0" smtClean="0">
                <a:latin typeface="Calibri" pitchFamily="34" charset="0"/>
                <a:ea typeface="MS PGothic" pitchFamily="34" charset="-128"/>
                <a:cs typeface="Calibri" pitchFamily="34" charset="0"/>
              </a:rPr>
              <a:t>Velg </a:t>
            </a:r>
            <a:r>
              <a:rPr lang="nb-NO" sz="2200" dirty="0">
                <a:latin typeface="Calibri" pitchFamily="34" charset="0"/>
                <a:ea typeface="MS PGothic" pitchFamily="34" charset="-128"/>
                <a:cs typeface="Calibri" pitchFamily="34" charset="0"/>
              </a:rPr>
              <a:t>kornprodukter med mye fiber og fullkorn, og </a:t>
            </a:r>
            <a:r>
              <a:rPr lang="nb-NO" sz="2200" b="1" dirty="0">
                <a:solidFill>
                  <a:srgbClr val="FF0000"/>
                </a:solidFill>
                <a:latin typeface="Calibri" pitchFamily="34" charset="0"/>
                <a:ea typeface="MS PGothic" pitchFamily="34" charset="-128"/>
                <a:cs typeface="Calibri" pitchFamily="34" charset="0"/>
              </a:rPr>
              <a:t>lite</a:t>
            </a:r>
            <a:r>
              <a:rPr lang="nb-NO" sz="2200" dirty="0">
                <a:latin typeface="Calibri" pitchFamily="34" charset="0"/>
                <a:ea typeface="MS PGothic" pitchFamily="34" charset="-128"/>
                <a:cs typeface="Calibri" pitchFamily="34" charset="0"/>
              </a:rPr>
              <a:t> fett, </a:t>
            </a:r>
            <a:r>
              <a:rPr lang="nb-NO" sz="2200" b="1" dirty="0">
                <a:solidFill>
                  <a:srgbClr val="FF0000"/>
                </a:solidFill>
                <a:latin typeface="Calibri" pitchFamily="34" charset="0"/>
                <a:ea typeface="MS PGothic" pitchFamily="34" charset="-128"/>
                <a:cs typeface="Calibri" pitchFamily="34" charset="0"/>
              </a:rPr>
              <a:t>sukker</a:t>
            </a:r>
            <a:r>
              <a:rPr lang="nb-NO" sz="2200" dirty="0">
                <a:latin typeface="Calibri" pitchFamily="34" charset="0"/>
                <a:ea typeface="MS PGothic" pitchFamily="34" charset="-128"/>
                <a:cs typeface="Calibri" pitchFamily="34" charset="0"/>
              </a:rPr>
              <a:t> og salt.</a:t>
            </a:r>
          </a:p>
          <a:p>
            <a:pPr marL="0" indent="0" algn="ctr">
              <a:buNone/>
              <a:defRPr/>
            </a:pPr>
            <a:r>
              <a:rPr lang="nb-NO" sz="2200" dirty="0" smtClean="0">
                <a:latin typeface="Calibri" pitchFamily="34" charset="0"/>
                <a:ea typeface="MS PGothic" pitchFamily="34" charset="-128"/>
                <a:cs typeface="Calibri" pitchFamily="34" charset="0"/>
              </a:rPr>
              <a:t>Totalt </a:t>
            </a:r>
            <a:r>
              <a:rPr lang="nb-NO" sz="2200" dirty="0">
                <a:latin typeface="Calibri" pitchFamily="34" charset="0"/>
                <a:ea typeface="MS PGothic" pitchFamily="34" charset="-128"/>
                <a:cs typeface="Calibri" pitchFamily="34" charset="0"/>
              </a:rPr>
              <a:t>70-90 g sammalt mel eller fullkorn daglig.</a:t>
            </a:r>
            <a:br>
              <a:rPr lang="nb-NO" sz="2200" dirty="0">
                <a:latin typeface="Calibri" pitchFamily="34" charset="0"/>
                <a:ea typeface="MS PGothic" pitchFamily="34" charset="-128"/>
                <a:cs typeface="Calibri" pitchFamily="34" charset="0"/>
              </a:rPr>
            </a:br>
            <a:endParaRPr lang="nb-NO" sz="2200" dirty="0" smtClean="0">
              <a:latin typeface="Calibri" pitchFamily="34" charset="0"/>
              <a:ea typeface="MS PGothic" pitchFamily="34" charset="-128"/>
              <a:cs typeface="Calibri" pitchFamily="34" charset="0"/>
            </a:endParaRPr>
          </a:p>
          <a:p>
            <a:pPr marL="0" indent="0" algn="ctr">
              <a:buNone/>
              <a:defRPr/>
            </a:pPr>
            <a:r>
              <a:rPr lang="nb-NO" sz="2200" dirty="0" smtClean="0">
                <a:latin typeface="Calibri" pitchFamily="34" charset="0"/>
              </a:rPr>
              <a:t>Brødskalaen </a:t>
            </a:r>
            <a:r>
              <a:rPr lang="nb-NO" sz="2200" dirty="0">
                <a:latin typeface="Calibri" pitchFamily="34" charset="0"/>
              </a:rPr>
              <a:t>og Nøkkelhullet hjelper deg å velge </a:t>
            </a:r>
            <a:r>
              <a:rPr lang="nb-NO" sz="2200" dirty="0" smtClean="0">
                <a:latin typeface="Calibri" pitchFamily="34" charset="0"/>
              </a:rPr>
              <a:t>grovt.</a:t>
            </a:r>
            <a:endParaRPr lang="nb-NO" sz="2200" dirty="0"/>
          </a:p>
        </p:txBody>
      </p:sp>
      <p:pic>
        <p:nvPicPr>
          <p:cNvPr id="9" name="Picture 7" descr="brødknekkebrø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109" y="3177685"/>
            <a:ext cx="2444510" cy="14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rødstab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0440" y="3177685"/>
            <a:ext cx="2377256" cy="14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havregrøt+fullkornspas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143909"/>
            <a:ext cx="2432958" cy="152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1"/>
          <p:cNvSpPr/>
          <p:nvPr/>
        </p:nvSpPr>
        <p:spPr>
          <a:xfrm>
            <a:off x="186555" y="2841963"/>
            <a:ext cx="2631064" cy="338554"/>
          </a:xfrm>
          <a:prstGeom prst="rect">
            <a:avLst/>
          </a:prstGeom>
        </p:spPr>
        <p:txBody>
          <a:bodyPr wrap="square">
            <a:spAutoFit/>
          </a:bodyPr>
          <a:lstStyle/>
          <a:p>
            <a:r>
              <a:rPr lang="nb-NO" sz="1600" b="1" dirty="0" smtClean="0">
                <a:latin typeface="Calibri" pitchFamily="34" charset="0"/>
              </a:rPr>
              <a:t>        Eksempel </a:t>
            </a:r>
            <a:r>
              <a:rPr lang="nb-NO" sz="1600" b="1" dirty="0">
                <a:latin typeface="Calibri" pitchFamily="34" charset="0"/>
              </a:rPr>
              <a:t>på dagsinntak</a:t>
            </a:r>
            <a:r>
              <a:rPr lang="nb-NO" sz="1600" dirty="0">
                <a:latin typeface="Calibri" pitchFamily="34" charset="0"/>
              </a:rPr>
              <a:t> </a:t>
            </a:r>
            <a:endParaRPr lang="nb-NO" sz="1600" dirty="0"/>
          </a:p>
        </p:txBody>
      </p:sp>
      <p:sp>
        <p:nvSpPr>
          <p:cNvPr id="13" name="Rektangel 12"/>
          <p:cNvSpPr/>
          <p:nvPr/>
        </p:nvSpPr>
        <p:spPr>
          <a:xfrm>
            <a:off x="3263236" y="2826774"/>
            <a:ext cx="2474460" cy="338554"/>
          </a:xfrm>
          <a:prstGeom prst="rect">
            <a:avLst/>
          </a:prstGeom>
        </p:spPr>
        <p:txBody>
          <a:bodyPr wrap="square">
            <a:spAutoFit/>
          </a:bodyPr>
          <a:lstStyle/>
          <a:p>
            <a:r>
              <a:rPr lang="nb-NO" sz="1600" b="1" dirty="0" smtClean="0">
                <a:latin typeface="Calibri" pitchFamily="34" charset="0"/>
              </a:rPr>
              <a:t>Eksempel </a:t>
            </a:r>
            <a:r>
              <a:rPr lang="nb-NO" sz="1600" b="1" dirty="0">
                <a:latin typeface="Calibri" pitchFamily="34" charset="0"/>
              </a:rPr>
              <a:t>på dagsinntak</a:t>
            </a:r>
            <a:r>
              <a:rPr lang="nb-NO" sz="1600" dirty="0">
                <a:latin typeface="Calibri" pitchFamily="34" charset="0"/>
              </a:rPr>
              <a:t> </a:t>
            </a:r>
            <a:endParaRPr lang="nb-NO" sz="1600" dirty="0"/>
          </a:p>
        </p:txBody>
      </p:sp>
      <p:sp>
        <p:nvSpPr>
          <p:cNvPr id="14" name="Rektangel 13"/>
          <p:cNvSpPr/>
          <p:nvPr/>
        </p:nvSpPr>
        <p:spPr>
          <a:xfrm>
            <a:off x="6182005" y="2826774"/>
            <a:ext cx="2432958" cy="338554"/>
          </a:xfrm>
          <a:prstGeom prst="rect">
            <a:avLst/>
          </a:prstGeom>
        </p:spPr>
        <p:txBody>
          <a:bodyPr wrap="square">
            <a:spAutoFit/>
          </a:bodyPr>
          <a:lstStyle/>
          <a:p>
            <a:r>
              <a:rPr lang="nb-NO" sz="1600" b="1" dirty="0" smtClean="0">
                <a:latin typeface="Calibri" pitchFamily="34" charset="0"/>
              </a:rPr>
              <a:t>Eksempel </a:t>
            </a:r>
            <a:r>
              <a:rPr lang="nb-NO" sz="1600" b="1" dirty="0">
                <a:latin typeface="Calibri" pitchFamily="34" charset="0"/>
              </a:rPr>
              <a:t>på dagsinntak</a:t>
            </a:r>
            <a:r>
              <a:rPr lang="nb-NO" sz="1600" dirty="0">
                <a:latin typeface="Calibri" pitchFamily="34" charset="0"/>
              </a:rPr>
              <a:t> </a:t>
            </a:r>
            <a:endParaRPr lang="nb-NO" sz="16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89" y="216989"/>
            <a:ext cx="7029450" cy="6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1267" y="1957916"/>
            <a:ext cx="748458" cy="7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O:\Shdir_Felles\Ernæring\Små grep stor forskjell\BILDER\Nøkkelhullet\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026" y="1966586"/>
            <a:ext cx="1118116" cy="77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65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843558"/>
            <a:ext cx="8743384" cy="2916325"/>
          </a:xfrm>
        </p:spPr>
        <p:txBody>
          <a:bodyPr>
            <a:normAutofit/>
          </a:bodyPr>
          <a:lstStyle/>
          <a:p>
            <a:pPr marL="0" indent="0">
              <a:buNone/>
            </a:pPr>
            <a:r>
              <a:rPr lang="nb-NO" sz="2100" b="1" dirty="0" smtClean="0"/>
              <a:t>Befolkningsnivå</a:t>
            </a:r>
            <a:endParaRPr lang="nb-NO" sz="2100" b="1" dirty="0"/>
          </a:p>
          <a:p>
            <a:r>
              <a:rPr lang="nb-NO" sz="2000" dirty="0"/>
              <a:t>Redusert innhold i kosten av tilsatt sukker – til 11 energiprosent (E %) </a:t>
            </a:r>
          </a:p>
          <a:p>
            <a:pPr marL="0" indent="0">
              <a:buNone/>
            </a:pPr>
            <a:r>
              <a:rPr lang="nb-NO" sz="2100" b="1" dirty="0" smtClean="0">
                <a:solidFill>
                  <a:schemeClr val="tx1"/>
                </a:solidFill>
              </a:rPr>
              <a:t>Barn og unge</a:t>
            </a:r>
          </a:p>
          <a:p>
            <a:pPr marL="342900" lvl="1" indent="-342900">
              <a:buFont typeface="Arial" panose="020B0604020202020204" pitchFamily="34" charset="0"/>
              <a:buChar char="•"/>
            </a:pPr>
            <a:r>
              <a:rPr lang="nb-NO" sz="2000" dirty="0" smtClean="0"/>
              <a:t>50 </a:t>
            </a:r>
            <a:r>
              <a:rPr lang="nb-NO" sz="2000" dirty="0"/>
              <a:t>% reduksjon i andel </a:t>
            </a:r>
            <a:r>
              <a:rPr lang="nb-NO" sz="2000" dirty="0" smtClean="0"/>
              <a:t>femtenåringer som</a:t>
            </a:r>
            <a:endParaRPr lang="nb-NO" sz="2000" dirty="0"/>
          </a:p>
          <a:p>
            <a:pPr lvl="1"/>
            <a:r>
              <a:rPr lang="nb-NO" sz="2000" dirty="0" smtClean="0">
                <a:solidFill>
                  <a:schemeClr val="tx1"/>
                </a:solidFill>
              </a:rPr>
              <a:t>spiser godteri 5 ganger i uken eller oftere </a:t>
            </a:r>
          </a:p>
          <a:p>
            <a:pPr lvl="1"/>
            <a:r>
              <a:rPr lang="nb-NO" sz="2000" dirty="0" smtClean="0">
                <a:solidFill>
                  <a:schemeClr val="tx1"/>
                </a:solidFill>
              </a:rPr>
              <a:t>drikker brus/leskedrikker med sukker 5 ganger uken eller </a:t>
            </a:r>
            <a:r>
              <a:rPr lang="nb-NO" sz="2000" dirty="0" smtClean="0"/>
              <a:t>oftere</a:t>
            </a:r>
          </a:p>
          <a:p>
            <a:r>
              <a:rPr lang="nb-NO" sz="2000" dirty="0" smtClean="0"/>
              <a:t>Ingen økning i andel barn og unge med overvekt</a:t>
            </a:r>
          </a:p>
          <a:p>
            <a:pPr marL="0" indent="0">
              <a:buNone/>
            </a:pPr>
            <a:endParaRPr lang="nb-NO" sz="2000" dirty="0" smtClean="0"/>
          </a:p>
          <a:p>
            <a:pPr marL="0" indent="0">
              <a:buNone/>
            </a:pPr>
            <a:endParaRPr lang="nb-NO" dirty="0" smtClean="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639559"/>
            <a:ext cx="2119164" cy="1503941"/>
          </a:xfrm>
          <a:prstGeom prst="rect">
            <a:avLst/>
          </a:prstGeom>
        </p:spPr>
      </p:pic>
      <p:sp>
        <p:nvSpPr>
          <p:cNvPr id="6" name="Tittel 5"/>
          <p:cNvSpPr>
            <a:spLocks noGrp="1"/>
          </p:cNvSpPr>
          <p:nvPr>
            <p:ph type="title"/>
          </p:nvPr>
        </p:nvSpPr>
        <p:spPr>
          <a:xfrm>
            <a:off x="215744" y="138867"/>
            <a:ext cx="8712512" cy="556179"/>
          </a:xfrm>
        </p:spPr>
        <p:txBody>
          <a:bodyPr/>
          <a:lstStyle/>
          <a:p>
            <a:r>
              <a:rPr lang="nb-NO" sz="2900" b="1" dirty="0" smtClean="0">
                <a:solidFill>
                  <a:srgbClr val="0093A7"/>
                </a:solidFill>
              </a:rPr>
              <a:t>Handlingsplan kosthold; mål 2021 - sukker og overvekt</a:t>
            </a:r>
            <a:endParaRPr lang="nb-NO" sz="2900" b="1" dirty="0">
              <a:solidFill>
                <a:srgbClr val="0093A7"/>
              </a:solidFill>
            </a:endParaRPr>
          </a:p>
        </p:txBody>
      </p:sp>
      <p:pic>
        <p:nvPicPr>
          <p:cNvPr id="2051" name="Picture 3" descr="C:\Users\sme\Downloads\Ungdom_og_mat27Â©Rebecca_Ravneberg_Helsedirektoratet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673190"/>
            <a:ext cx="216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07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000" b="1" kern="0" dirty="0" smtClean="0">
                <a:solidFill>
                  <a:srgbClr val="0093A7"/>
                </a:solidFill>
              </a:rPr>
              <a:t>Sukkerinntak: barn, unge og voksne</a:t>
            </a:r>
            <a:endParaRPr lang="nb-NO" sz="3000" dirty="0">
              <a:solidFill>
                <a:srgbClr val="0093A7"/>
              </a:solidFill>
            </a:endParaRP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076003104"/>
              </p:ext>
            </p:extLst>
          </p:nvPr>
        </p:nvGraphicFramePr>
        <p:xfrm>
          <a:off x="468313" y="1274763"/>
          <a:ext cx="8207375"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899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100" b="1" kern="0" dirty="0" smtClean="0">
                <a:solidFill>
                  <a:srgbClr val="0093A7"/>
                </a:solidFill>
              </a:rPr>
              <a:t>Andel energi fra tilsatt sukker barn og unge</a:t>
            </a:r>
            <a:br>
              <a:rPr lang="nb-NO" sz="3100" b="1" kern="0" dirty="0" smtClean="0">
                <a:solidFill>
                  <a:srgbClr val="0093A7"/>
                </a:solidFill>
              </a:rPr>
            </a:br>
            <a:endParaRPr lang="nb-NO" sz="2800" b="1" kern="0" dirty="0">
              <a:solidFill>
                <a:srgbClr val="0093A7"/>
              </a:solidFill>
            </a:endParaRPr>
          </a:p>
        </p:txBody>
      </p:sp>
      <p:graphicFrame>
        <p:nvGraphicFramePr>
          <p:cNvPr id="8" name="Plassholder for innhold 7"/>
          <p:cNvGraphicFramePr>
            <a:graphicFrameLocks noGrp="1"/>
          </p:cNvGraphicFramePr>
          <p:nvPr>
            <p:ph idx="1"/>
            <p:extLst>
              <p:ext uri="{D42A27DB-BD31-4B8C-83A1-F6EECF244321}">
                <p14:modId xmlns:p14="http://schemas.microsoft.com/office/powerpoint/2010/main" val="2962218816"/>
              </p:ext>
            </p:extLst>
          </p:nvPr>
        </p:nvGraphicFramePr>
        <p:xfrm>
          <a:off x="468313" y="1274763"/>
          <a:ext cx="8207375" cy="339407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Rett linje 3"/>
          <p:cNvCxnSpPr/>
          <p:nvPr/>
        </p:nvCxnSpPr>
        <p:spPr>
          <a:xfrm>
            <a:off x="1187624" y="2679762"/>
            <a:ext cx="59046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kstSylinder 8"/>
          <p:cNvSpPr txBox="1"/>
          <p:nvPr/>
        </p:nvSpPr>
        <p:spPr>
          <a:xfrm>
            <a:off x="7092280" y="4465986"/>
            <a:ext cx="1656184" cy="369332"/>
          </a:xfrm>
          <a:prstGeom prst="rect">
            <a:avLst/>
          </a:prstGeom>
          <a:noFill/>
        </p:spPr>
        <p:txBody>
          <a:bodyPr wrap="square" rtlCol="0">
            <a:spAutoFit/>
          </a:bodyPr>
          <a:lstStyle/>
          <a:p>
            <a:endParaRPr lang="nb-NO" dirty="0"/>
          </a:p>
        </p:txBody>
      </p:sp>
      <p:sp>
        <p:nvSpPr>
          <p:cNvPr id="10" name="TekstSylinder 9"/>
          <p:cNvSpPr txBox="1"/>
          <p:nvPr/>
        </p:nvSpPr>
        <p:spPr>
          <a:xfrm>
            <a:off x="6790109" y="4465986"/>
            <a:ext cx="2016224" cy="338554"/>
          </a:xfrm>
          <a:prstGeom prst="rect">
            <a:avLst/>
          </a:prstGeom>
          <a:noFill/>
        </p:spPr>
        <p:txBody>
          <a:bodyPr wrap="square" rtlCol="0">
            <a:spAutoFit/>
          </a:bodyPr>
          <a:lstStyle/>
          <a:p>
            <a:r>
              <a:rPr lang="nb-NO" sz="1600" i="1" dirty="0" err="1"/>
              <a:t>Ungkost</a:t>
            </a:r>
            <a:r>
              <a:rPr lang="nb-NO" sz="1600" i="1" dirty="0"/>
              <a:t> 2015-16</a:t>
            </a:r>
            <a:endParaRPr lang="nb-NO" sz="1600" dirty="0"/>
          </a:p>
        </p:txBody>
      </p:sp>
    </p:spTree>
    <p:extLst>
      <p:ext uri="{BB962C8B-B14F-4D97-AF65-F5344CB8AC3E}">
        <p14:creationId xmlns:p14="http://schemas.microsoft.com/office/powerpoint/2010/main" val="105898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b="1" kern="0" dirty="0">
                <a:solidFill>
                  <a:srgbClr val="00425C"/>
                </a:solidFill>
                <a:latin typeface="Arial"/>
              </a:rPr>
              <a:t/>
            </a:r>
            <a:br>
              <a:rPr lang="nb-NO" sz="3200" b="1" kern="0" dirty="0">
                <a:solidFill>
                  <a:srgbClr val="00425C"/>
                </a:solidFill>
                <a:latin typeface="Arial"/>
              </a:rPr>
            </a:br>
            <a:endParaRPr lang="nb-NO" sz="2400" b="1" kern="0" dirty="0">
              <a:solidFill>
                <a:srgbClr val="00425C"/>
              </a:solidFill>
              <a:latin typeface="Arial"/>
            </a:endParaRPr>
          </a:p>
        </p:txBody>
      </p:sp>
      <p:sp>
        <p:nvSpPr>
          <p:cNvPr id="3" name="Plassholder for innhold 2"/>
          <p:cNvSpPr>
            <a:spLocks noGrp="1"/>
          </p:cNvSpPr>
          <p:nvPr>
            <p:ph idx="1"/>
          </p:nvPr>
        </p:nvSpPr>
        <p:spPr>
          <a:xfrm>
            <a:off x="323528" y="915566"/>
            <a:ext cx="4244044" cy="3898494"/>
          </a:xfrm>
        </p:spPr>
        <p:txBody>
          <a:bodyPr>
            <a:noAutofit/>
          </a:bodyPr>
          <a:lstStyle/>
          <a:p>
            <a:pPr marL="0" indent="0">
              <a:buNone/>
            </a:pPr>
            <a:r>
              <a:rPr lang="nb-NO" sz="1800" b="1" dirty="0" smtClean="0">
                <a:solidFill>
                  <a:srgbClr val="0093A7"/>
                </a:solidFill>
              </a:rPr>
              <a:t>4-åringer: </a:t>
            </a:r>
          </a:p>
          <a:p>
            <a:pPr lvl="1"/>
            <a:r>
              <a:rPr lang="nb-NO" sz="1800" b="1" dirty="0" smtClean="0"/>
              <a:t>sjokolade/søtsaker 18 % </a:t>
            </a:r>
          </a:p>
          <a:p>
            <a:pPr lvl="1"/>
            <a:r>
              <a:rPr lang="nb-NO" sz="1800" b="1" dirty="0" smtClean="0"/>
              <a:t>saft/nektar/brus med sukker 17 %</a:t>
            </a:r>
          </a:p>
          <a:p>
            <a:pPr lvl="1"/>
            <a:r>
              <a:rPr lang="nb-NO" sz="1800" dirty="0" smtClean="0"/>
              <a:t>melk/yoghurt 16 %</a:t>
            </a:r>
          </a:p>
          <a:p>
            <a:pPr lvl="1"/>
            <a:r>
              <a:rPr lang="nb-NO" sz="1800" dirty="0"/>
              <a:t>k</a:t>
            </a:r>
            <a:r>
              <a:rPr lang="nb-NO" sz="1800" dirty="0" smtClean="0"/>
              <a:t>aker 14 %</a:t>
            </a:r>
          </a:p>
          <a:p>
            <a:pPr marL="457200" lvl="1" indent="0">
              <a:buNone/>
            </a:pPr>
            <a:endParaRPr lang="nb-NO" sz="1800" dirty="0" smtClean="0"/>
          </a:p>
          <a:p>
            <a:pPr marL="0" indent="0">
              <a:buNone/>
            </a:pPr>
            <a:r>
              <a:rPr lang="nb-NO" sz="1800" b="1" dirty="0" smtClean="0">
                <a:solidFill>
                  <a:srgbClr val="0093A7"/>
                </a:solidFill>
              </a:rPr>
              <a:t>4.klasse (9-åringer): </a:t>
            </a:r>
          </a:p>
          <a:p>
            <a:pPr lvl="1"/>
            <a:r>
              <a:rPr lang="nb-NO" sz="1800" b="1" dirty="0"/>
              <a:t>saft/nektar/brus med sukker 26 </a:t>
            </a:r>
            <a:r>
              <a:rPr lang="nb-NO" sz="1800" b="1" dirty="0" smtClean="0"/>
              <a:t>%</a:t>
            </a:r>
          </a:p>
          <a:p>
            <a:pPr lvl="1"/>
            <a:r>
              <a:rPr lang="nb-NO" sz="1800" b="1" dirty="0" smtClean="0"/>
              <a:t>sjokolade/søtsaker 23 % </a:t>
            </a:r>
          </a:p>
          <a:p>
            <a:pPr lvl="1"/>
            <a:r>
              <a:rPr lang="nb-NO" sz="1800" dirty="0" smtClean="0"/>
              <a:t>kaker 15 % </a:t>
            </a:r>
          </a:p>
          <a:p>
            <a:pPr lvl="1"/>
            <a:r>
              <a:rPr lang="nb-NO" sz="1800" dirty="0" smtClean="0"/>
              <a:t>melk/yoghurt 9 %</a:t>
            </a:r>
          </a:p>
        </p:txBody>
      </p:sp>
      <p:sp>
        <p:nvSpPr>
          <p:cNvPr id="5" name="Plassholder for innhold 4"/>
          <p:cNvSpPr>
            <a:spLocks noGrp="1"/>
          </p:cNvSpPr>
          <p:nvPr>
            <p:ph idx="11"/>
          </p:nvPr>
        </p:nvSpPr>
        <p:spPr>
          <a:xfrm>
            <a:off x="4567572" y="1491630"/>
            <a:ext cx="4184408" cy="2675334"/>
          </a:xfrm>
        </p:spPr>
        <p:txBody>
          <a:bodyPr>
            <a:normAutofit/>
          </a:bodyPr>
          <a:lstStyle/>
          <a:p>
            <a:pPr marL="0" indent="0">
              <a:buNone/>
            </a:pPr>
            <a:r>
              <a:rPr lang="nb-NO" sz="1800" b="1" dirty="0">
                <a:solidFill>
                  <a:srgbClr val="0093A7"/>
                </a:solidFill>
              </a:rPr>
              <a:t>8. klasse (13-åringer): </a:t>
            </a:r>
          </a:p>
          <a:p>
            <a:pPr lvl="1"/>
            <a:r>
              <a:rPr lang="nb-NO" sz="1800" b="1" dirty="0"/>
              <a:t>saft/nektar/brus med sukker 31 % </a:t>
            </a:r>
          </a:p>
          <a:p>
            <a:pPr lvl="1"/>
            <a:r>
              <a:rPr lang="nb-NO" sz="1800" b="1" dirty="0"/>
              <a:t>sjokolade/søtsaker 26 % </a:t>
            </a:r>
          </a:p>
          <a:p>
            <a:pPr lvl="1"/>
            <a:r>
              <a:rPr lang="nb-NO" sz="1800" dirty="0"/>
              <a:t>kaker 13 % </a:t>
            </a:r>
          </a:p>
          <a:p>
            <a:pPr lvl="1"/>
            <a:r>
              <a:rPr lang="nb-NO" sz="1800" dirty="0"/>
              <a:t>melk/yoghurt 8 %</a:t>
            </a:r>
          </a:p>
          <a:p>
            <a:pPr marL="0" indent="0">
              <a:buNone/>
            </a:pPr>
            <a:endParaRPr lang="nb-NO" sz="1800" dirty="0"/>
          </a:p>
        </p:txBody>
      </p:sp>
      <p:sp>
        <p:nvSpPr>
          <p:cNvPr id="4" name="TekstSylinder 3"/>
          <p:cNvSpPr txBox="1"/>
          <p:nvPr/>
        </p:nvSpPr>
        <p:spPr>
          <a:xfrm>
            <a:off x="798890" y="216287"/>
            <a:ext cx="7197377" cy="569387"/>
          </a:xfrm>
          <a:prstGeom prst="rect">
            <a:avLst/>
          </a:prstGeom>
          <a:noFill/>
        </p:spPr>
        <p:txBody>
          <a:bodyPr wrap="square" rtlCol="0">
            <a:spAutoFit/>
          </a:bodyPr>
          <a:lstStyle/>
          <a:p>
            <a:r>
              <a:rPr lang="nb-NO" sz="3100" b="1" kern="0" dirty="0">
                <a:solidFill>
                  <a:srgbClr val="0093A7"/>
                </a:solidFill>
                <a:latin typeface="+mj-lt"/>
              </a:rPr>
              <a:t>Kilder </a:t>
            </a:r>
            <a:r>
              <a:rPr lang="nb-NO" sz="3100" b="1" kern="0" dirty="0" smtClean="0">
                <a:solidFill>
                  <a:srgbClr val="0093A7"/>
                </a:solidFill>
                <a:latin typeface="+mj-lt"/>
              </a:rPr>
              <a:t>for tilsatt </a:t>
            </a:r>
            <a:r>
              <a:rPr lang="nb-NO" sz="3100" b="1" kern="0" dirty="0">
                <a:solidFill>
                  <a:srgbClr val="0093A7"/>
                </a:solidFill>
                <a:latin typeface="+mj-lt"/>
              </a:rPr>
              <a:t>sukker – barn og </a:t>
            </a:r>
            <a:r>
              <a:rPr lang="nb-NO" sz="3100" b="1" kern="0" dirty="0" smtClean="0">
                <a:solidFill>
                  <a:srgbClr val="0093A7"/>
                </a:solidFill>
                <a:latin typeface="+mj-lt"/>
              </a:rPr>
              <a:t>unge</a:t>
            </a:r>
            <a:endParaRPr lang="nb-NO" dirty="0">
              <a:solidFill>
                <a:srgbClr val="0093A7"/>
              </a:solidFill>
              <a:latin typeface="+mj-lt"/>
            </a:endParaRPr>
          </a:p>
        </p:txBody>
      </p:sp>
      <p:sp>
        <p:nvSpPr>
          <p:cNvPr id="7" name="TekstSylinder 6"/>
          <p:cNvSpPr txBox="1"/>
          <p:nvPr/>
        </p:nvSpPr>
        <p:spPr>
          <a:xfrm>
            <a:off x="6659776" y="4352607"/>
            <a:ext cx="2016224" cy="338554"/>
          </a:xfrm>
          <a:prstGeom prst="rect">
            <a:avLst/>
          </a:prstGeom>
          <a:noFill/>
        </p:spPr>
        <p:txBody>
          <a:bodyPr wrap="square" rtlCol="0">
            <a:spAutoFit/>
          </a:bodyPr>
          <a:lstStyle/>
          <a:p>
            <a:r>
              <a:rPr lang="nb-NO" sz="1600" i="1" dirty="0" err="1"/>
              <a:t>Ungkost</a:t>
            </a:r>
            <a:r>
              <a:rPr lang="nb-NO" sz="1600" i="1" dirty="0"/>
              <a:t> 2015-16</a:t>
            </a:r>
            <a:endParaRPr lang="nb-NO" sz="1600" dirty="0"/>
          </a:p>
        </p:txBody>
      </p:sp>
    </p:spTree>
    <p:extLst>
      <p:ext uri="{BB962C8B-B14F-4D97-AF65-F5344CB8AC3E}">
        <p14:creationId xmlns:p14="http://schemas.microsoft.com/office/powerpoint/2010/main" val="162113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6994" y="633354"/>
            <a:ext cx="8208000" cy="617734"/>
          </a:xfrm>
        </p:spPr>
        <p:txBody>
          <a:bodyPr>
            <a:noAutofit/>
          </a:bodyPr>
          <a:lstStyle/>
          <a:p>
            <a:pPr>
              <a:defRPr sz="1800" b="1" i="0" u="none" strike="noStrike" kern="1200" baseline="0">
                <a:solidFill>
                  <a:prstClr val="black"/>
                </a:solidFill>
                <a:latin typeface="+mn-lt"/>
                <a:ea typeface="+mn-ea"/>
                <a:cs typeface="+mn-cs"/>
              </a:defRPr>
            </a:pPr>
            <a:r>
              <a:rPr lang="nb-NO" sz="3100" b="1" kern="0" dirty="0" smtClean="0">
                <a:solidFill>
                  <a:srgbClr val="0093A7"/>
                </a:solidFill>
              </a:rPr>
              <a:t/>
            </a:r>
            <a:br>
              <a:rPr lang="nb-NO" sz="3100" b="1" kern="0" dirty="0" smtClean="0">
                <a:solidFill>
                  <a:srgbClr val="0093A7"/>
                </a:solidFill>
              </a:rPr>
            </a:br>
            <a:r>
              <a:rPr lang="nb-NO" sz="3100" b="1" kern="0" dirty="0" smtClean="0">
                <a:solidFill>
                  <a:srgbClr val="0093A7"/>
                </a:solidFill>
              </a:rPr>
              <a:t/>
            </a:r>
            <a:br>
              <a:rPr lang="nb-NO" sz="3100" b="1" kern="0" dirty="0" smtClean="0">
                <a:solidFill>
                  <a:srgbClr val="0093A7"/>
                </a:solidFill>
              </a:rPr>
            </a:br>
            <a:r>
              <a:rPr lang="nb-NO" sz="3100" b="1" kern="0" dirty="0" smtClean="0">
                <a:solidFill>
                  <a:srgbClr val="0093A7"/>
                </a:solidFill>
              </a:rPr>
              <a:t>Saft/brus med sukker</a:t>
            </a:r>
            <a:br>
              <a:rPr lang="nb-NO" sz="3100" b="1" kern="0" dirty="0" smtClean="0">
                <a:solidFill>
                  <a:srgbClr val="0093A7"/>
                </a:solidFill>
              </a:rPr>
            </a:br>
            <a:endParaRPr lang="nb-NO" sz="1800" dirty="0">
              <a:solidFill>
                <a:srgbClr val="0093A7"/>
              </a:solidFill>
            </a:endParaRP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019801479"/>
              </p:ext>
            </p:extLst>
          </p:nvPr>
        </p:nvGraphicFramePr>
        <p:xfrm>
          <a:off x="468313" y="1274763"/>
          <a:ext cx="8207375"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p:cNvSpPr txBox="1"/>
          <p:nvPr/>
        </p:nvSpPr>
        <p:spPr>
          <a:xfrm>
            <a:off x="7020272" y="4659982"/>
            <a:ext cx="2016224" cy="338554"/>
          </a:xfrm>
          <a:prstGeom prst="rect">
            <a:avLst/>
          </a:prstGeom>
          <a:noFill/>
        </p:spPr>
        <p:txBody>
          <a:bodyPr wrap="square" rtlCol="0">
            <a:spAutoFit/>
          </a:bodyPr>
          <a:lstStyle/>
          <a:p>
            <a:r>
              <a:rPr lang="nb-NO" sz="1600" i="1" dirty="0" err="1"/>
              <a:t>Ungkost</a:t>
            </a:r>
            <a:r>
              <a:rPr lang="nb-NO" sz="1600" i="1" dirty="0"/>
              <a:t> 2015-16</a:t>
            </a:r>
            <a:endParaRPr lang="nb-NO" sz="1600" dirty="0"/>
          </a:p>
        </p:txBody>
      </p:sp>
    </p:spTree>
    <p:extLst>
      <p:ext uri="{BB962C8B-B14F-4D97-AF65-F5344CB8AC3E}">
        <p14:creationId xmlns:p14="http://schemas.microsoft.com/office/powerpoint/2010/main" val="667840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100" b="1" dirty="0" smtClean="0">
                <a:solidFill>
                  <a:srgbClr val="0093A7"/>
                </a:solidFill>
              </a:rPr>
              <a:t>Kostråd drikke</a:t>
            </a:r>
            <a:endParaRPr lang="nb-NO" sz="3100" b="1" dirty="0">
              <a:solidFill>
                <a:srgbClr val="0093A7"/>
              </a:solidFill>
            </a:endParaRPr>
          </a:p>
        </p:txBody>
      </p:sp>
      <p:sp>
        <p:nvSpPr>
          <p:cNvPr id="3" name="Plassholder for innhold 2"/>
          <p:cNvSpPr>
            <a:spLocks noGrp="1"/>
          </p:cNvSpPr>
          <p:nvPr>
            <p:ph idx="1"/>
          </p:nvPr>
        </p:nvSpPr>
        <p:spPr/>
        <p:txBody>
          <a:bodyPr/>
          <a:lstStyle/>
          <a:p>
            <a:pPr marL="0" indent="0">
              <a:buNone/>
            </a:pPr>
            <a:r>
              <a:rPr lang="nb-NO" sz="2400" dirty="0" smtClean="0"/>
              <a:t>  Velg </a:t>
            </a:r>
            <a:r>
              <a:rPr lang="nb-NO" sz="2400" dirty="0"/>
              <a:t>vann som </a:t>
            </a:r>
            <a:r>
              <a:rPr lang="nb-NO" sz="2400" dirty="0" smtClean="0"/>
              <a:t>tørstedrikk</a:t>
            </a:r>
            <a:endParaRPr lang="nb-NO" sz="2400" dirty="0"/>
          </a:p>
          <a:p>
            <a:pPr lvl="1"/>
            <a:r>
              <a:rPr lang="nb-NO" sz="2200" dirty="0" smtClean="0"/>
              <a:t>Vann </a:t>
            </a:r>
            <a:r>
              <a:rPr lang="nb-NO" sz="2200" dirty="0"/>
              <a:t>dekker </a:t>
            </a:r>
            <a:r>
              <a:rPr lang="nb-NO" sz="2200" dirty="0" smtClean="0"/>
              <a:t>væskebehovet uten </a:t>
            </a:r>
            <a:r>
              <a:rPr lang="nb-NO" sz="2200" dirty="0"/>
              <a:t>å bidra med unødvendige kalorier, og er derfor den aller beste drikken når du er tørst.</a:t>
            </a:r>
          </a:p>
          <a:p>
            <a:pPr lvl="1"/>
            <a:r>
              <a:rPr lang="nb-NO" sz="2200" dirty="0" smtClean="0"/>
              <a:t>Vann </a:t>
            </a:r>
            <a:r>
              <a:rPr lang="nb-NO" sz="2200" dirty="0"/>
              <a:t>er nødvendig for å opprettholde normale </a:t>
            </a:r>
            <a:r>
              <a:rPr lang="nb-NO" sz="2200" dirty="0" smtClean="0"/>
              <a:t>kroppsfunksjoner</a:t>
            </a:r>
            <a:endParaRPr lang="nb-NO" sz="2200" dirty="0"/>
          </a:p>
          <a:p>
            <a:pPr lvl="1"/>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18</a:t>
            </a:fld>
            <a:endParaRPr lang="nb-NO"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898"/>
          <a:stretch/>
        </p:blipFill>
        <p:spPr bwMode="auto">
          <a:xfrm>
            <a:off x="6908428" y="2713220"/>
            <a:ext cx="1624012" cy="188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727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47147"/>
            <a:ext cx="8208000" cy="571568"/>
          </a:xfrm>
        </p:spPr>
        <p:txBody>
          <a:bodyPr/>
          <a:lstStyle/>
          <a:p>
            <a:r>
              <a:rPr lang="nb-NO" sz="3100" b="1" dirty="0" smtClean="0">
                <a:solidFill>
                  <a:srgbClr val="0093A7"/>
                </a:solidFill>
              </a:rPr>
              <a:t>Søte drikker</a:t>
            </a:r>
            <a:endParaRPr lang="nb-NO" sz="3100" b="1" dirty="0">
              <a:solidFill>
                <a:srgbClr val="0093A7"/>
              </a:solidFill>
            </a:endParaRPr>
          </a:p>
        </p:txBody>
      </p:sp>
      <p:sp>
        <p:nvSpPr>
          <p:cNvPr id="3" name="Plassholder for innhold 2"/>
          <p:cNvSpPr>
            <a:spLocks noGrp="1"/>
          </p:cNvSpPr>
          <p:nvPr>
            <p:ph idx="1"/>
          </p:nvPr>
        </p:nvSpPr>
        <p:spPr/>
        <p:txBody>
          <a:bodyPr>
            <a:normAutofit/>
          </a:bodyPr>
          <a:lstStyle/>
          <a:p>
            <a:pPr marL="342900" lvl="1" indent="-342900">
              <a:buFont typeface="Arial" pitchFamily="34" charset="0"/>
              <a:buChar char="•"/>
            </a:pPr>
            <a:r>
              <a:rPr lang="nb-NO" sz="2200" dirty="0">
                <a:solidFill>
                  <a:schemeClr val="tx1"/>
                </a:solidFill>
              </a:rPr>
              <a:t>Unngå drikker med mye sukker til hverdags</a:t>
            </a:r>
          </a:p>
          <a:p>
            <a:r>
              <a:rPr lang="nb-NO" altLang="nb-NO" sz="2200" dirty="0" smtClean="0">
                <a:solidFill>
                  <a:schemeClr val="tx1"/>
                </a:solidFill>
              </a:rPr>
              <a:t>En </a:t>
            </a:r>
            <a:r>
              <a:rPr lang="nb-NO" altLang="nb-NO" sz="2200" dirty="0">
                <a:solidFill>
                  <a:schemeClr val="tx1"/>
                </a:solidFill>
              </a:rPr>
              <a:t>halv liter </a:t>
            </a:r>
            <a:r>
              <a:rPr lang="nb-NO" altLang="nb-NO" sz="2200" dirty="0" smtClean="0">
                <a:solidFill>
                  <a:schemeClr val="tx1"/>
                </a:solidFill>
              </a:rPr>
              <a:t>brus med sukker </a:t>
            </a:r>
            <a:r>
              <a:rPr lang="nb-NO" altLang="nb-NO" sz="2200" dirty="0">
                <a:solidFill>
                  <a:schemeClr val="tx1"/>
                </a:solidFill>
              </a:rPr>
              <a:t>inneholder </a:t>
            </a:r>
            <a:r>
              <a:rPr lang="nb-NO" altLang="nb-NO" sz="2200" dirty="0" smtClean="0">
                <a:solidFill>
                  <a:schemeClr val="tx1"/>
                </a:solidFill>
              </a:rPr>
              <a:t>25 sukkerbiter</a:t>
            </a:r>
            <a:endParaRPr lang="nb-NO" altLang="nb-NO" sz="2200" dirty="0">
              <a:solidFill>
                <a:schemeClr val="tx1"/>
              </a:solidFill>
            </a:endParaRPr>
          </a:p>
          <a:p>
            <a:r>
              <a:rPr lang="nb-NO" sz="2200" dirty="0" smtClean="0">
                <a:solidFill>
                  <a:schemeClr val="tx1"/>
                </a:solidFill>
              </a:rPr>
              <a:t>Drikke </a:t>
            </a:r>
            <a:r>
              <a:rPr lang="nb-NO" sz="2200" dirty="0">
                <a:solidFill>
                  <a:schemeClr val="tx1"/>
                </a:solidFill>
              </a:rPr>
              <a:t>med søtstoff gir lite eller ingen energi sammenlignet </a:t>
            </a:r>
            <a:r>
              <a:rPr lang="nb-NO" sz="2200" dirty="0" smtClean="0">
                <a:solidFill>
                  <a:schemeClr val="tx1"/>
                </a:solidFill>
              </a:rPr>
              <a:t>med drikke med tilsatt sukker. </a:t>
            </a:r>
          </a:p>
          <a:p>
            <a:r>
              <a:rPr lang="nb-NO" sz="2200" dirty="0" smtClean="0">
                <a:solidFill>
                  <a:schemeClr val="tx1"/>
                </a:solidFill>
              </a:rPr>
              <a:t>Både drikke med </a:t>
            </a:r>
            <a:r>
              <a:rPr lang="nb-NO" sz="2200" dirty="0">
                <a:solidFill>
                  <a:schemeClr val="tx1"/>
                </a:solidFill>
              </a:rPr>
              <a:t>tilsatt sukker og </a:t>
            </a:r>
            <a:r>
              <a:rPr lang="nb-NO" sz="2200" dirty="0" smtClean="0">
                <a:solidFill>
                  <a:schemeClr val="tx1"/>
                </a:solidFill>
              </a:rPr>
              <a:t>drikke med søtstoff </a:t>
            </a:r>
            <a:r>
              <a:rPr lang="nb-NO" sz="2200" dirty="0">
                <a:solidFill>
                  <a:schemeClr val="tx1"/>
                </a:solidFill>
              </a:rPr>
              <a:t>er som regel sure, og kan gi skader på tannemaljen. </a:t>
            </a:r>
            <a:endParaRPr lang="nb-NO" sz="2200" dirty="0" smtClean="0">
              <a:solidFill>
                <a:schemeClr val="tx1"/>
              </a:solidFill>
            </a:endParaRPr>
          </a:p>
          <a:p>
            <a:r>
              <a:rPr lang="nb-NO" altLang="nb-NO" sz="2200" dirty="0" smtClean="0">
                <a:solidFill>
                  <a:schemeClr val="tx1"/>
                </a:solidFill>
              </a:rPr>
              <a:t>Barn under 3 år skal ikke ha søtstoff.</a:t>
            </a:r>
            <a:endParaRPr lang="nb-NO" altLang="nb-NO" sz="2200" dirty="0">
              <a:solidFill>
                <a:schemeClr val="tx1"/>
              </a:solidFill>
            </a:endParaRPr>
          </a:p>
          <a:p>
            <a:pPr marL="0" indent="0">
              <a:buNone/>
            </a:pPr>
            <a:endParaRPr lang="nb-NO" dirty="0"/>
          </a:p>
        </p:txBody>
      </p:sp>
    </p:spTree>
    <p:extLst>
      <p:ext uri="{BB962C8B-B14F-4D97-AF65-F5344CB8AC3E}">
        <p14:creationId xmlns:p14="http://schemas.microsoft.com/office/powerpoint/2010/main" val="78377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solidFill>
                  <a:srgbClr val="0093A7"/>
                </a:solidFill>
              </a:rPr>
              <a:t>Helsedirektoratets kostråd, kortversjon</a:t>
            </a:r>
            <a:endParaRPr lang="nb-NO" sz="3100" b="1" dirty="0">
              <a:solidFill>
                <a:srgbClr val="0093A7"/>
              </a:solidFill>
            </a:endParaRPr>
          </a:p>
        </p:txBody>
      </p:sp>
      <p:sp>
        <p:nvSpPr>
          <p:cNvPr id="3" name="Plassholder for innhold 2"/>
          <p:cNvSpPr>
            <a:spLocks noGrp="1"/>
          </p:cNvSpPr>
          <p:nvPr>
            <p:ph idx="1"/>
          </p:nvPr>
        </p:nvSpPr>
        <p:spPr/>
        <p:txBody>
          <a:bodyPr>
            <a:normAutofit fontScale="62500" lnSpcReduction="20000"/>
          </a:bodyPr>
          <a:lstStyle/>
          <a:p>
            <a:pPr marL="0" lvl="0" indent="0" algn="ctr">
              <a:buNone/>
            </a:pPr>
            <a:r>
              <a:rPr lang="nb-NO" sz="2100" b="1" dirty="0">
                <a:solidFill>
                  <a:schemeClr val="accent2"/>
                </a:solidFill>
              </a:rPr>
              <a:t>VELG MER:</a:t>
            </a:r>
          </a:p>
          <a:p>
            <a:pPr marL="0" lvl="0" indent="0" algn="ctr">
              <a:buNone/>
            </a:pPr>
            <a:r>
              <a:rPr lang="nb-NO" sz="2100" dirty="0"/>
              <a:t>Grønnsaker, frukt og bær</a:t>
            </a:r>
          </a:p>
          <a:p>
            <a:pPr marL="0" lvl="0" indent="0" algn="ctr">
              <a:buNone/>
            </a:pPr>
            <a:r>
              <a:rPr lang="nb-NO" sz="2100" dirty="0"/>
              <a:t>Fisk og fiskeprodukter</a:t>
            </a:r>
          </a:p>
          <a:p>
            <a:pPr marL="0" lvl="0" indent="0" algn="ctr">
              <a:buNone/>
            </a:pPr>
            <a:r>
              <a:rPr lang="nb-NO" sz="2100" dirty="0"/>
              <a:t>Bevegelse i </a:t>
            </a:r>
            <a:r>
              <a:rPr lang="nb-NO" sz="2100" dirty="0" smtClean="0"/>
              <a:t>hverdagen</a:t>
            </a:r>
          </a:p>
          <a:p>
            <a:pPr marL="0" lvl="0" indent="0" algn="ctr">
              <a:buNone/>
            </a:pPr>
            <a:endParaRPr lang="nb-NO" sz="2100" dirty="0"/>
          </a:p>
          <a:p>
            <a:pPr marL="0" lvl="0" indent="0" algn="ctr">
              <a:buNone/>
            </a:pPr>
            <a:r>
              <a:rPr lang="nb-NO" sz="2100" b="1" dirty="0" smtClean="0">
                <a:solidFill>
                  <a:schemeClr val="accent2"/>
                </a:solidFill>
              </a:rPr>
              <a:t>VELG </a:t>
            </a:r>
            <a:r>
              <a:rPr lang="nb-NO" sz="2100" b="1" dirty="0">
                <a:solidFill>
                  <a:schemeClr val="accent2"/>
                </a:solidFill>
              </a:rPr>
              <a:t>HELLER:</a:t>
            </a:r>
          </a:p>
          <a:p>
            <a:pPr marL="0" lvl="0" indent="0" algn="ctr">
              <a:buNone/>
            </a:pPr>
            <a:r>
              <a:rPr lang="nb-NO" sz="2100" dirty="0"/>
              <a:t>Grove </a:t>
            </a:r>
            <a:r>
              <a:rPr lang="nb-NO" sz="2100" dirty="0" smtClean="0"/>
              <a:t>kornprodukter enn </a:t>
            </a:r>
            <a:r>
              <a:rPr lang="nb-NO" sz="2100" dirty="0"/>
              <a:t>fine</a:t>
            </a:r>
          </a:p>
          <a:p>
            <a:pPr marL="0" lvl="0" indent="0" algn="ctr">
              <a:buNone/>
            </a:pPr>
            <a:r>
              <a:rPr lang="nb-NO" sz="2100" dirty="0"/>
              <a:t>Olje og myk margarin enn smør</a:t>
            </a:r>
          </a:p>
          <a:p>
            <a:pPr marL="0" lvl="0" indent="0" algn="ctr">
              <a:buNone/>
            </a:pPr>
            <a:r>
              <a:rPr lang="nb-NO" sz="2100" dirty="0"/>
              <a:t>Magre </a:t>
            </a:r>
            <a:r>
              <a:rPr lang="nb-NO" sz="2100" dirty="0" smtClean="0"/>
              <a:t>meieriprodukter </a:t>
            </a:r>
            <a:r>
              <a:rPr lang="nb-NO" sz="2100" dirty="0"/>
              <a:t>enn </a:t>
            </a:r>
            <a:r>
              <a:rPr lang="nb-NO" sz="2100" dirty="0" smtClean="0"/>
              <a:t>fete</a:t>
            </a:r>
            <a:endParaRPr lang="nb-NO" sz="2100" dirty="0"/>
          </a:p>
          <a:p>
            <a:pPr marL="0" lvl="0" indent="0" algn="ctr">
              <a:buNone/>
            </a:pPr>
            <a:r>
              <a:rPr lang="nb-NO" sz="2100" b="1" dirty="0">
                <a:solidFill>
                  <a:srgbClr val="00B0F0"/>
                </a:solidFill>
              </a:rPr>
              <a:t>Vann enn saft og </a:t>
            </a:r>
            <a:r>
              <a:rPr lang="nb-NO" sz="2100" b="1" dirty="0" smtClean="0">
                <a:solidFill>
                  <a:srgbClr val="00B0F0"/>
                </a:solidFill>
              </a:rPr>
              <a:t>brus</a:t>
            </a:r>
          </a:p>
          <a:p>
            <a:pPr marL="0" lvl="0" indent="0" algn="ctr">
              <a:buNone/>
            </a:pPr>
            <a:endParaRPr lang="nb-NO" sz="2100" dirty="0"/>
          </a:p>
          <a:p>
            <a:pPr marL="0" lvl="0" indent="0" algn="ctr">
              <a:buNone/>
            </a:pPr>
            <a:r>
              <a:rPr lang="nb-NO" sz="2100" dirty="0">
                <a:solidFill>
                  <a:srgbClr val="C00000"/>
                </a:solidFill>
              </a:rPr>
              <a:t>VELG MINDRE:</a:t>
            </a:r>
          </a:p>
          <a:p>
            <a:pPr marL="0" lvl="0" indent="0" algn="ctr">
              <a:buNone/>
            </a:pPr>
            <a:r>
              <a:rPr lang="nb-NO" sz="2100" dirty="0"/>
              <a:t>Rødt kjøtt og kjøttprodukter</a:t>
            </a:r>
          </a:p>
          <a:p>
            <a:pPr marL="0" lvl="0" indent="0" algn="ctr">
              <a:buNone/>
            </a:pPr>
            <a:r>
              <a:rPr lang="nb-NO" sz="2100" dirty="0"/>
              <a:t>Salt og matvarer med mye salt</a:t>
            </a:r>
          </a:p>
          <a:p>
            <a:pPr marL="0" lvl="0" indent="0" algn="ctr">
              <a:buNone/>
            </a:pPr>
            <a:r>
              <a:rPr lang="nb-NO" sz="2100" b="1" dirty="0">
                <a:solidFill>
                  <a:srgbClr val="00B0F0"/>
                </a:solidFill>
              </a:rPr>
              <a:t>Sukker, brus, saft og godteri</a:t>
            </a:r>
          </a:p>
          <a:p>
            <a:pPr marL="0" lvl="0" indent="0" algn="ctr">
              <a:buNone/>
            </a:pPr>
            <a:r>
              <a:rPr lang="nb-NO" sz="2100" dirty="0"/>
              <a:t>Stillesitting</a:t>
            </a:r>
          </a:p>
          <a:p>
            <a:pPr marL="0" indent="0">
              <a:buNone/>
            </a:pPr>
            <a:endParaRPr lang="nb-NO" dirty="0"/>
          </a:p>
        </p:txBody>
      </p:sp>
      <p:pic>
        <p:nvPicPr>
          <p:cNvPr id="5" name="Plassholder for innhold 4"/>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003440" y="1274763"/>
            <a:ext cx="3401145" cy="3394075"/>
          </a:xfrm>
        </p:spPr>
      </p:pic>
    </p:spTree>
    <p:extLst>
      <p:ext uri="{BB962C8B-B14F-4D97-AF65-F5344CB8AC3E}">
        <p14:creationId xmlns:p14="http://schemas.microsoft.com/office/powerpoint/2010/main" val="1567337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51470"/>
            <a:ext cx="8229600" cy="637580"/>
          </a:xfrm>
        </p:spPr>
        <p:txBody>
          <a:bodyPr>
            <a:normAutofit/>
          </a:bodyPr>
          <a:lstStyle/>
          <a:p>
            <a:r>
              <a:rPr lang="nb-NO" sz="3100" b="1" dirty="0" smtClean="0">
                <a:solidFill>
                  <a:srgbClr val="0093A7"/>
                </a:solidFill>
              </a:rPr>
              <a:t>Mengde tilsatt sukker i drikke varierer mye</a:t>
            </a:r>
            <a:endParaRPr lang="nb-NO" sz="3100" b="1" dirty="0">
              <a:solidFill>
                <a:srgbClr val="0093A7"/>
              </a:solidFill>
            </a:endParaRPr>
          </a:p>
        </p:txBody>
      </p:sp>
      <p:sp>
        <p:nvSpPr>
          <p:cNvPr id="8" name="TekstSylinder 7"/>
          <p:cNvSpPr txBox="1"/>
          <p:nvPr/>
        </p:nvSpPr>
        <p:spPr>
          <a:xfrm>
            <a:off x="2843808" y="4407954"/>
            <a:ext cx="3312368" cy="369332"/>
          </a:xfrm>
          <a:prstGeom prst="rect">
            <a:avLst/>
          </a:prstGeom>
          <a:noFill/>
        </p:spPr>
        <p:txBody>
          <a:bodyPr wrap="square" rtlCol="0">
            <a:spAutoFit/>
          </a:bodyPr>
          <a:lstStyle/>
          <a:p>
            <a:endParaRPr lang="nb-NO" dirty="0"/>
          </a:p>
        </p:txBody>
      </p:sp>
      <p:pic>
        <p:nvPicPr>
          <p:cNvPr id="11" name="Plassholder for innhold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5586" y="705758"/>
            <a:ext cx="5255910" cy="3394075"/>
          </a:xfrm>
        </p:spPr>
      </p:pic>
      <p:sp>
        <p:nvSpPr>
          <p:cNvPr id="16" name="TekstSylinder 15"/>
          <p:cNvSpPr txBox="1"/>
          <p:nvPr/>
        </p:nvSpPr>
        <p:spPr>
          <a:xfrm>
            <a:off x="1675586" y="4223288"/>
            <a:ext cx="6208782" cy="369332"/>
          </a:xfrm>
          <a:prstGeom prst="rect">
            <a:avLst/>
          </a:prstGeom>
          <a:noFill/>
        </p:spPr>
        <p:txBody>
          <a:bodyPr wrap="square" rtlCol="0">
            <a:spAutoFit/>
          </a:bodyPr>
          <a:lstStyle/>
          <a:p>
            <a:r>
              <a:rPr lang="nb-NO" b="1" dirty="0" smtClean="0"/>
              <a:t>10 sukkerbiter    8 sukkerbiter  2 sukkerbiter    0 sukkerbiter</a:t>
            </a:r>
            <a:endParaRPr lang="nb-NO" b="1" dirty="0"/>
          </a:p>
        </p:txBody>
      </p:sp>
    </p:spTree>
    <p:extLst>
      <p:ext uri="{BB962C8B-B14F-4D97-AF65-F5344CB8AC3E}">
        <p14:creationId xmlns:p14="http://schemas.microsoft.com/office/powerpoint/2010/main" val="667386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468000" y="593314"/>
            <a:ext cx="8208000" cy="525401"/>
          </a:xfrm>
        </p:spPr>
        <p:txBody>
          <a:bodyPr/>
          <a:lstStyle/>
          <a:p>
            <a:r>
              <a:rPr lang="nb-NO" sz="2800" b="1" dirty="0" smtClean="0">
                <a:solidFill>
                  <a:srgbClr val="0093A7"/>
                </a:solidFill>
              </a:rPr>
              <a:t>Like mye energi, men 32 g tilsatt sukker i sjokoladen</a:t>
            </a:r>
            <a:endParaRPr lang="nb-NO" sz="2800" b="1" dirty="0">
              <a:solidFill>
                <a:srgbClr val="0093A7"/>
              </a:solidFill>
            </a:endParaRPr>
          </a:p>
        </p:txBody>
      </p:sp>
      <p:sp>
        <p:nvSpPr>
          <p:cNvPr id="2" name="Plassholder for innhold 1"/>
          <p:cNvSpPr>
            <a:spLocks noGrp="1"/>
          </p:cNvSpPr>
          <p:nvPr>
            <p:ph idx="1"/>
          </p:nvPr>
        </p:nvSpPr>
        <p:spPr/>
        <p:txBody>
          <a:bodyPr/>
          <a:lstStyle/>
          <a:p>
            <a:endParaRPr lang="nb-NO"/>
          </a:p>
        </p:txBody>
      </p:sp>
      <p:pic>
        <p:nvPicPr>
          <p:cNvPr id="2050" name="Picture 2" descr="\\shdir.no\root\Intern\O\Shdir_Felles\Ernæring\Små grep stor forskjell\BILDER\Aina Hole september 2013\Sjoko_u_papir_eple.png"/>
          <p:cNvPicPr>
            <a:picLocks noChangeAspect="1" noChangeArrowheads="1"/>
          </p:cNvPicPr>
          <p:nvPr/>
        </p:nvPicPr>
        <p:blipFill rotWithShape="1">
          <a:blip r:embed="rId3">
            <a:extLst>
              <a:ext uri="{28A0092B-C50C-407E-A947-70E740481C1C}">
                <a14:useLocalDpi xmlns:a14="http://schemas.microsoft.com/office/drawing/2010/main" val="0"/>
              </a:ext>
            </a:extLst>
          </a:blip>
          <a:srcRect t="25177"/>
          <a:stretch/>
        </p:blipFill>
        <p:spPr bwMode="auto">
          <a:xfrm>
            <a:off x="1115616" y="1333790"/>
            <a:ext cx="6840760" cy="3254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2264718" y="3968511"/>
            <a:ext cx="1584176" cy="369332"/>
          </a:xfrm>
          <a:prstGeom prst="rect">
            <a:avLst/>
          </a:prstGeom>
          <a:noFill/>
        </p:spPr>
        <p:txBody>
          <a:bodyPr wrap="square" rtlCol="0">
            <a:spAutoFit/>
          </a:bodyPr>
          <a:lstStyle/>
          <a:p>
            <a:r>
              <a:rPr lang="nb-NO" dirty="0" smtClean="0"/>
              <a:t>70 g sjokolade</a:t>
            </a:r>
            <a:endParaRPr lang="nb-NO" dirty="0"/>
          </a:p>
        </p:txBody>
      </p:sp>
      <p:sp>
        <p:nvSpPr>
          <p:cNvPr id="8" name="TekstSylinder 7"/>
          <p:cNvSpPr txBox="1"/>
          <p:nvPr/>
        </p:nvSpPr>
        <p:spPr>
          <a:xfrm>
            <a:off x="5004048" y="3968511"/>
            <a:ext cx="2448272" cy="369332"/>
          </a:xfrm>
          <a:prstGeom prst="rect">
            <a:avLst/>
          </a:prstGeom>
          <a:noFill/>
        </p:spPr>
        <p:txBody>
          <a:bodyPr wrap="square" rtlCol="0">
            <a:spAutoFit/>
          </a:bodyPr>
          <a:lstStyle/>
          <a:p>
            <a:r>
              <a:rPr lang="nb-NO" dirty="0" smtClean="0"/>
              <a:t>50 g nøtter + 120 g eple</a:t>
            </a:r>
            <a:endParaRPr lang="nb-NO" dirty="0"/>
          </a:p>
        </p:txBody>
      </p:sp>
    </p:spTree>
    <p:extLst>
      <p:ext uri="{BB962C8B-B14F-4D97-AF65-F5344CB8AC3E}">
        <p14:creationId xmlns:p14="http://schemas.microsoft.com/office/powerpoint/2010/main" val="949288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3100" b="1" dirty="0" smtClean="0">
                <a:solidFill>
                  <a:srgbClr val="0093A7"/>
                </a:solidFill>
              </a:rPr>
              <a:t>Mye sukker i smågodt</a:t>
            </a:r>
            <a:endParaRPr lang="nb-NO" sz="3100" b="1" dirty="0">
              <a:solidFill>
                <a:srgbClr val="0093A7"/>
              </a:solidFill>
            </a:endParaRPr>
          </a:p>
        </p:txBody>
      </p:sp>
      <p:pic>
        <p:nvPicPr>
          <p:cNvPr id="9" name="Plassholder for innhold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7153" y="1276004"/>
            <a:ext cx="4829695" cy="3391593"/>
          </a:xfrm>
        </p:spPr>
      </p:pic>
      <p:sp>
        <p:nvSpPr>
          <p:cNvPr id="10" name="TekstSylinder 9"/>
          <p:cNvSpPr txBox="1"/>
          <p:nvPr/>
        </p:nvSpPr>
        <p:spPr>
          <a:xfrm>
            <a:off x="2555776" y="1875249"/>
            <a:ext cx="4624413" cy="400110"/>
          </a:xfrm>
          <a:prstGeom prst="rect">
            <a:avLst/>
          </a:prstGeom>
          <a:noFill/>
        </p:spPr>
        <p:txBody>
          <a:bodyPr wrap="square" rtlCol="0">
            <a:spAutoFit/>
          </a:bodyPr>
          <a:lstStyle/>
          <a:p>
            <a:r>
              <a:rPr lang="nb-NO" sz="2000" b="1" dirty="0" smtClean="0">
                <a:solidFill>
                  <a:schemeClr val="bg1"/>
                </a:solidFill>
              </a:rPr>
              <a:t>200 g smågodt               100 g smågodt</a:t>
            </a:r>
            <a:endParaRPr lang="nb-NO" sz="2000" b="1" dirty="0">
              <a:solidFill>
                <a:schemeClr val="bg1"/>
              </a:solidFill>
            </a:endParaRPr>
          </a:p>
        </p:txBody>
      </p:sp>
      <p:sp>
        <p:nvSpPr>
          <p:cNvPr id="13" name="TekstSylinder 12"/>
          <p:cNvSpPr txBox="1"/>
          <p:nvPr/>
        </p:nvSpPr>
        <p:spPr>
          <a:xfrm>
            <a:off x="2267744" y="4323647"/>
            <a:ext cx="4536504" cy="369332"/>
          </a:xfrm>
          <a:prstGeom prst="rect">
            <a:avLst/>
          </a:prstGeom>
          <a:noFill/>
        </p:spPr>
        <p:txBody>
          <a:bodyPr wrap="square" rtlCol="0">
            <a:spAutoFit/>
          </a:bodyPr>
          <a:lstStyle/>
          <a:p>
            <a:r>
              <a:rPr lang="nb-NO" b="1" dirty="0" smtClean="0"/>
              <a:t>50 sukkerbiter                            25 sukkerbiter</a:t>
            </a:r>
            <a:endParaRPr lang="nb-NO" b="1" dirty="0"/>
          </a:p>
        </p:txBody>
      </p:sp>
    </p:spTree>
    <p:extLst>
      <p:ext uri="{BB962C8B-B14F-4D97-AF65-F5344CB8AC3E}">
        <p14:creationId xmlns:p14="http://schemas.microsoft.com/office/powerpoint/2010/main" val="3633772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6"/>
          <p:cNvSpPr>
            <a:spLocks noGrp="1"/>
          </p:cNvSpPr>
          <p:nvPr>
            <p:ph type="title"/>
          </p:nvPr>
        </p:nvSpPr>
        <p:spPr/>
        <p:txBody>
          <a:bodyPr>
            <a:normAutofit/>
          </a:bodyPr>
          <a:lstStyle/>
          <a:p>
            <a:r>
              <a:rPr lang="nb-NO" sz="3100" b="1" dirty="0" smtClean="0">
                <a:solidFill>
                  <a:srgbClr val="0093A7"/>
                </a:solidFill>
              </a:rPr>
              <a:t>Lørdagsgodt 1 gang i uka = 1300 sukkerbiter</a:t>
            </a:r>
            <a:endParaRPr lang="nb-NO" sz="3100" b="1" dirty="0">
              <a:solidFill>
                <a:srgbClr val="0093A7"/>
              </a:solidFill>
            </a:endParaRPr>
          </a:p>
        </p:txBody>
      </p:sp>
      <p:pic>
        <p:nvPicPr>
          <p:cNvPr id="14" name="Plassholder for innhold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8313" y="1274763"/>
            <a:ext cx="5367374" cy="3394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932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100" b="1" dirty="0" smtClean="0">
                <a:solidFill>
                  <a:srgbClr val="0093A7"/>
                </a:solidFill>
              </a:rPr>
              <a:t>Lørdagsgodt 3 ganger i uka = 3900 sukkerbiter</a:t>
            </a:r>
            <a:endParaRPr lang="nb-NO" sz="3100" b="1" dirty="0">
              <a:solidFill>
                <a:srgbClr val="0093A7"/>
              </a:solidFill>
            </a:endParaRPr>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8313" y="1274763"/>
            <a:ext cx="5367374" cy="3394075"/>
          </a:xfrm>
        </p:spPr>
      </p:pic>
    </p:spTree>
    <p:extLst>
      <p:ext uri="{BB962C8B-B14F-4D97-AF65-F5344CB8AC3E}">
        <p14:creationId xmlns:p14="http://schemas.microsoft.com/office/powerpoint/2010/main" val="3736823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solidFill>
                  <a:srgbClr val="0093A7"/>
                </a:solidFill>
              </a:rPr>
              <a:t>       Kaker og kjeks kan inneholde mye sukker</a:t>
            </a:r>
            <a:endParaRPr lang="nb-NO" sz="3100" b="1" dirty="0">
              <a:solidFill>
                <a:srgbClr val="0093A7"/>
              </a:solidFill>
            </a:endParaRPr>
          </a:p>
        </p:txBody>
      </p:sp>
      <p:pic>
        <p:nvPicPr>
          <p:cNvPr id="1030" name="Picture 6"/>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484233" y="2139702"/>
            <a:ext cx="2864405" cy="189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638" y="2143460"/>
            <a:ext cx="2310067" cy="189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8705" y="2145600"/>
            <a:ext cx="2410786" cy="189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Sylinder 9"/>
          <p:cNvSpPr txBox="1"/>
          <p:nvPr/>
        </p:nvSpPr>
        <p:spPr>
          <a:xfrm>
            <a:off x="1187624" y="3939902"/>
            <a:ext cx="1080120" cy="369332"/>
          </a:xfrm>
          <a:prstGeom prst="rect">
            <a:avLst/>
          </a:prstGeom>
          <a:noFill/>
        </p:spPr>
        <p:txBody>
          <a:bodyPr wrap="square" rtlCol="0">
            <a:spAutoFit/>
          </a:bodyPr>
          <a:lstStyle/>
          <a:p>
            <a:endParaRPr lang="nb-NO" dirty="0"/>
          </a:p>
        </p:txBody>
      </p:sp>
      <p:sp>
        <p:nvSpPr>
          <p:cNvPr id="11" name="TekstSylinder 10"/>
          <p:cNvSpPr txBox="1"/>
          <p:nvPr/>
        </p:nvSpPr>
        <p:spPr>
          <a:xfrm>
            <a:off x="1054439" y="4136526"/>
            <a:ext cx="6696744" cy="369332"/>
          </a:xfrm>
          <a:prstGeom prst="rect">
            <a:avLst/>
          </a:prstGeom>
          <a:noFill/>
        </p:spPr>
        <p:txBody>
          <a:bodyPr wrap="square" rtlCol="0">
            <a:spAutoFit/>
          </a:bodyPr>
          <a:lstStyle/>
          <a:p>
            <a:r>
              <a:rPr lang="nb-NO" b="1" dirty="0" smtClean="0"/>
              <a:t>         12                                                   5                                        4</a:t>
            </a:r>
            <a:endParaRPr lang="nb-NO" b="1" dirty="0"/>
          </a:p>
        </p:txBody>
      </p:sp>
    </p:spTree>
    <p:extLst>
      <p:ext uri="{BB962C8B-B14F-4D97-AF65-F5344CB8AC3E}">
        <p14:creationId xmlns:p14="http://schemas.microsoft.com/office/powerpoint/2010/main" val="3908244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solidFill>
                  <a:srgbClr val="0093A7"/>
                </a:solidFill>
              </a:rPr>
              <a:t>Hvor mye tilsatt sukker?</a:t>
            </a:r>
            <a:endParaRPr lang="nb-NO" sz="3100" b="1" dirty="0">
              <a:solidFill>
                <a:srgbClr val="0093A7"/>
              </a:solidFill>
            </a:endParaRPr>
          </a:p>
        </p:txBody>
      </p:sp>
      <p:pic>
        <p:nvPicPr>
          <p:cNvPr id="9" name="Plassholder for innhold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90985" y="1274763"/>
            <a:ext cx="4362030" cy="3394075"/>
          </a:xfrm>
        </p:spPr>
      </p:pic>
      <p:sp>
        <p:nvSpPr>
          <p:cNvPr id="11" name="TekstSylinder 10"/>
          <p:cNvSpPr txBox="1"/>
          <p:nvPr/>
        </p:nvSpPr>
        <p:spPr>
          <a:xfrm>
            <a:off x="2555776" y="1707654"/>
            <a:ext cx="3960440" cy="400110"/>
          </a:xfrm>
          <a:prstGeom prst="rect">
            <a:avLst/>
          </a:prstGeom>
          <a:noFill/>
        </p:spPr>
        <p:txBody>
          <a:bodyPr wrap="square" rtlCol="0">
            <a:spAutoFit/>
          </a:bodyPr>
          <a:lstStyle/>
          <a:p>
            <a:r>
              <a:rPr lang="nb-NO" sz="2000" b="1" dirty="0" smtClean="0">
                <a:solidFill>
                  <a:schemeClr val="bg1"/>
                </a:solidFill>
              </a:rPr>
              <a:t>Tilsatt sukker         Ikke tilsatt sukker</a:t>
            </a:r>
            <a:endParaRPr lang="nb-NO" sz="2000" b="1" dirty="0">
              <a:solidFill>
                <a:schemeClr val="bg1"/>
              </a:solidFill>
            </a:endParaRPr>
          </a:p>
        </p:txBody>
      </p:sp>
      <p:sp>
        <p:nvSpPr>
          <p:cNvPr id="12" name="TekstSylinder 11"/>
          <p:cNvSpPr txBox="1"/>
          <p:nvPr/>
        </p:nvSpPr>
        <p:spPr>
          <a:xfrm>
            <a:off x="2699792" y="4155926"/>
            <a:ext cx="3600400" cy="369332"/>
          </a:xfrm>
          <a:prstGeom prst="rect">
            <a:avLst/>
          </a:prstGeom>
          <a:noFill/>
        </p:spPr>
        <p:txBody>
          <a:bodyPr wrap="square" rtlCol="0">
            <a:spAutoFit/>
          </a:bodyPr>
          <a:lstStyle/>
          <a:p>
            <a:r>
              <a:rPr lang="nb-NO" b="1" dirty="0" smtClean="0"/>
              <a:t>37 sukkerbiter               0 sukkerbiter</a:t>
            </a:r>
            <a:endParaRPr lang="nb-NO" b="1" dirty="0"/>
          </a:p>
        </p:txBody>
      </p:sp>
    </p:spTree>
    <p:extLst>
      <p:ext uri="{BB962C8B-B14F-4D97-AF65-F5344CB8AC3E}">
        <p14:creationId xmlns:p14="http://schemas.microsoft.com/office/powerpoint/2010/main" val="378703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267494"/>
            <a:ext cx="8208000" cy="617734"/>
          </a:xfrm>
        </p:spPr>
        <p:txBody>
          <a:bodyPr>
            <a:noAutofit/>
          </a:bodyPr>
          <a:lstStyle/>
          <a:p>
            <a:r>
              <a:rPr lang="nb-NO" altLang="nb-NO" sz="3100" b="1" cap="none" spc="0" dirty="0" smtClean="0">
                <a:solidFill>
                  <a:srgbClr val="0093A7"/>
                </a:solidFill>
                <a:latin typeface="Calibri"/>
                <a:ea typeface="+mn-ea"/>
                <a:cs typeface="+mn-cs"/>
              </a:rPr>
              <a:t>Like mye energi</a:t>
            </a:r>
            <a:endParaRPr lang="nb-NO" altLang="nb-NO" sz="3100" b="1" dirty="0">
              <a:solidFill>
                <a:srgbClr val="0093A7"/>
              </a:solidFill>
            </a:endParaRPr>
          </a:p>
        </p:txBody>
      </p:sp>
      <p:sp>
        <p:nvSpPr>
          <p:cNvPr id="4" name="Plassholder for tekst 3"/>
          <p:cNvSpPr>
            <a:spLocks noGrp="1"/>
          </p:cNvSpPr>
          <p:nvPr>
            <p:ph type="body" sz="quarter" idx="13"/>
          </p:nvPr>
        </p:nvSpPr>
        <p:spPr/>
        <p:txBody>
          <a:bodyPr/>
          <a:lstStyle/>
          <a:p>
            <a:pPr marL="0" indent="0">
              <a:buNone/>
            </a:pPr>
            <a:r>
              <a:rPr lang="nb-NO" sz="2200" b="1" dirty="0">
                <a:solidFill>
                  <a:srgbClr val="0093A7"/>
                </a:solidFill>
              </a:rPr>
              <a:t>Til høyre: mye mer </a:t>
            </a:r>
            <a:r>
              <a:rPr lang="nb-NO" sz="2200" b="1" dirty="0" smtClean="0">
                <a:solidFill>
                  <a:srgbClr val="0093A7"/>
                </a:solidFill>
              </a:rPr>
              <a:t>mat og </a:t>
            </a:r>
            <a:r>
              <a:rPr lang="nb-NO" sz="2200" b="1" dirty="0">
                <a:solidFill>
                  <a:srgbClr val="0093A7"/>
                </a:solidFill>
              </a:rPr>
              <a:t>nyttige næringsstoffer!</a:t>
            </a:r>
          </a:p>
          <a:p>
            <a:pPr marL="0" indent="0">
              <a:buNone/>
            </a:pPr>
            <a:endParaRPr lang="nb-NO" dirty="0"/>
          </a:p>
        </p:txBody>
      </p:sp>
      <p:pic>
        <p:nvPicPr>
          <p:cNvPr id="12291" name="Picture 3" descr="blueberry%20muffin"/>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187624" y="2355727"/>
            <a:ext cx="1512168" cy="1141702"/>
          </a:xfrm>
          <a:noFill/>
        </p:spPr>
      </p:pic>
      <p:pic>
        <p:nvPicPr>
          <p:cNvPr id="12292" name="Picture 3" descr="Mat med samme kaloriinnhold som en muffin"/>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tretch>
            <a:fillRect/>
          </a:stretch>
        </p:blipFill>
        <p:spPr>
          <a:xfrm>
            <a:off x="5184775" y="2066925"/>
            <a:ext cx="3491225" cy="2241550"/>
          </a:xfrm>
          <a:noFill/>
        </p:spPr>
      </p:pic>
      <p:sp>
        <p:nvSpPr>
          <p:cNvPr id="2" name="TekstSylinder 1"/>
          <p:cNvSpPr txBox="1"/>
          <p:nvPr/>
        </p:nvSpPr>
        <p:spPr>
          <a:xfrm>
            <a:off x="3635896" y="2247714"/>
            <a:ext cx="504056" cy="1077218"/>
          </a:xfrm>
          <a:prstGeom prst="rect">
            <a:avLst/>
          </a:prstGeom>
          <a:noFill/>
        </p:spPr>
        <p:txBody>
          <a:bodyPr wrap="square" rtlCol="0">
            <a:spAutoFit/>
          </a:bodyPr>
          <a:lstStyle/>
          <a:p>
            <a:r>
              <a:rPr lang="nb-NO" sz="3200" b="1" dirty="0">
                <a:solidFill>
                  <a:srgbClr val="0070C0"/>
                </a:solidFill>
              </a:rPr>
              <a:t>  </a:t>
            </a:r>
            <a:r>
              <a:rPr lang="nb-NO" sz="3200" b="1" dirty="0">
                <a:solidFill>
                  <a:srgbClr val="0093A7"/>
                </a:solidFill>
              </a:rPr>
              <a:t>=</a:t>
            </a:r>
          </a:p>
        </p:txBody>
      </p:sp>
    </p:spTree>
    <p:extLst>
      <p:ext uri="{BB962C8B-B14F-4D97-AF65-F5344CB8AC3E}">
        <p14:creationId xmlns:p14="http://schemas.microsoft.com/office/powerpoint/2010/main" val="1937754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normAutofit/>
          </a:bodyPr>
          <a:lstStyle/>
          <a:p>
            <a:r>
              <a:rPr lang="nb-NO" sz="3100" b="1" dirty="0" smtClean="0">
                <a:solidFill>
                  <a:srgbClr val="0093A7"/>
                </a:solidFill>
              </a:rPr>
              <a:t>Like mye energi i tre boller som i all frukten</a:t>
            </a:r>
            <a:endParaRPr lang="nb-NO" sz="3100" b="1" dirty="0">
              <a:solidFill>
                <a:srgbClr val="0093A7"/>
              </a:solidFill>
            </a:endParaRPr>
          </a:p>
        </p:txBody>
      </p:sp>
      <p:pic>
        <p:nvPicPr>
          <p:cNvPr id="5" name="Plassholder for innhold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8311"/>
          <a:stretch/>
        </p:blipFill>
        <p:spPr>
          <a:xfrm>
            <a:off x="2592469" y="1274763"/>
            <a:ext cx="3959062" cy="2772581"/>
          </a:xfrm>
        </p:spPr>
      </p:pic>
    </p:spTree>
    <p:extLst>
      <p:ext uri="{BB962C8B-B14F-4D97-AF65-F5344CB8AC3E}">
        <p14:creationId xmlns:p14="http://schemas.microsoft.com/office/powerpoint/2010/main" val="1520958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15312" y="193627"/>
            <a:ext cx="8208000" cy="472861"/>
          </a:xfrm>
        </p:spPr>
        <p:txBody>
          <a:bodyPr>
            <a:noAutofit/>
          </a:bodyPr>
          <a:lstStyle/>
          <a:p>
            <a:r>
              <a:rPr lang="nb-NO" sz="3100" b="1" dirty="0" smtClean="0">
                <a:solidFill>
                  <a:srgbClr val="0093A7"/>
                </a:solidFill>
                <a:latin typeface="Calibri" pitchFamily="34" charset="0"/>
              </a:rPr>
              <a:t>Nøkkelhullet</a:t>
            </a:r>
            <a:r>
              <a:rPr lang="nb-NO" sz="3100" b="1" dirty="0">
                <a:solidFill>
                  <a:srgbClr val="0093A7"/>
                </a:solidFill>
                <a:latin typeface="Calibri" pitchFamily="34" charset="0"/>
              </a:rPr>
              <a:t> </a:t>
            </a:r>
            <a:r>
              <a:rPr lang="nb-NO" sz="3100" b="1" dirty="0" smtClean="0">
                <a:solidFill>
                  <a:srgbClr val="0093A7"/>
                </a:solidFill>
                <a:latin typeface="Calibri" pitchFamily="34" charset="0"/>
              </a:rPr>
              <a:t>– et sunnere valg</a:t>
            </a:r>
            <a:endParaRPr lang="nb-NO" sz="3100" b="1" dirty="0">
              <a:solidFill>
                <a:srgbClr val="0093A7"/>
              </a:solidFill>
            </a:endParaRPr>
          </a:p>
        </p:txBody>
      </p:sp>
      <p:sp>
        <p:nvSpPr>
          <p:cNvPr id="3" name="Plassholder for innhold 2"/>
          <p:cNvSpPr>
            <a:spLocks noGrp="1"/>
          </p:cNvSpPr>
          <p:nvPr>
            <p:ph idx="1"/>
          </p:nvPr>
        </p:nvSpPr>
        <p:spPr>
          <a:xfrm>
            <a:off x="315312" y="834051"/>
            <a:ext cx="8677224" cy="4129394"/>
          </a:xfrm>
        </p:spPr>
        <p:txBody>
          <a:bodyPr>
            <a:noAutofit/>
          </a:bodyPr>
          <a:lstStyle/>
          <a:p>
            <a:pPr marL="0" indent="0" algn="ctr">
              <a:buNone/>
              <a:defRPr/>
            </a:pPr>
            <a:r>
              <a:rPr lang="nb-NO" sz="2200" dirty="0">
                <a:latin typeface="Calibri" pitchFamily="34" charset="0"/>
                <a:ea typeface="MS PGothic" pitchFamily="34" charset="-128"/>
              </a:rPr>
              <a:t>Ved å velge matvarer </a:t>
            </a:r>
            <a:r>
              <a:rPr lang="nb-NO" sz="2200" dirty="0" smtClean="0">
                <a:latin typeface="Calibri" pitchFamily="34" charset="0"/>
                <a:ea typeface="MS PGothic" pitchFamily="34" charset="-128"/>
              </a:rPr>
              <a:t>merket </a:t>
            </a:r>
            <a:r>
              <a:rPr lang="nb-NO" sz="2200" dirty="0">
                <a:latin typeface="Calibri" pitchFamily="34" charset="0"/>
                <a:ea typeface="MS PGothic" pitchFamily="34" charset="-128"/>
              </a:rPr>
              <a:t>med Nøkkelhullet</a:t>
            </a:r>
            <a:r>
              <a:rPr lang="nb-NO" sz="2200" dirty="0" smtClean="0">
                <a:latin typeface="Calibri" pitchFamily="34" charset="0"/>
                <a:ea typeface="MS PGothic" pitchFamily="34" charset="-128"/>
              </a:rPr>
              <a:t>, er det</a:t>
            </a:r>
            <a:r>
              <a:rPr lang="nb-NO" sz="2200" dirty="0">
                <a:latin typeface="Calibri" pitchFamily="34" charset="0"/>
                <a:ea typeface="MS PGothic" pitchFamily="34" charset="-128"/>
              </a:rPr>
              <a:t/>
            </a:r>
            <a:br>
              <a:rPr lang="nb-NO" sz="2200" dirty="0">
                <a:latin typeface="Calibri" pitchFamily="34" charset="0"/>
                <a:ea typeface="MS PGothic" pitchFamily="34" charset="-128"/>
              </a:rPr>
            </a:br>
            <a:r>
              <a:rPr lang="nb-NO" sz="2200" dirty="0" smtClean="0">
                <a:latin typeface="Calibri" pitchFamily="34" charset="0"/>
                <a:ea typeface="MS PGothic" pitchFamily="34" charset="-128"/>
              </a:rPr>
              <a:t>enklere </a:t>
            </a:r>
            <a:r>
              <a:rPr lang="nb-NO" sz="2200" dirty="0">
                <a:latin typeface="Calibri" pitchFamily="34" charset="0"/>
                <a:ea typeface="MS PGothic" pitchFamily="34" charset="-128"/>
              </a:rPr>
              <a:t>å sette sammen et sunt og variert kosthold.</a:t>
            </a:r>
          </a:p>
          <a:p>
            <a:pPr marL="0" indent="0">
              <a:buNone/>
              <a:defRPr/>
            </a:pPr>
            <a:r>
              <a:rPr lang="nb-NO" sz="2200" dirty="0" smtClean="0">
                <a:latin typeface="Calibri" pitchFamily="34" charset="0"/>
                <a:ea typeface="MS PGothic" pitchFamily="34" charset="-128"/>
              </a:rPr>
              <a:t/>
            </a:r>
            <a:br>
              <a:rPr lang="nb-NO" sz="2200" dirty="0" smtClean="0">
                <a:latin typeface="Calibri" pitchFamily="34" charset="0"/>
                <a:ea typeface="MS PGothic" pitchFamily="34" charset="-128"/>
              </a:rPr>
            </a:br>
            <a:r>
              <a:rPr lang="nb-NO" sz="2200" dirty="0" smtClean="0">
                <a:latin typeface="Calibri" pitchFamily="34" charset="0"/>
                <a:ea typeface="MS PGothic" pitchFamily="34" charset="-128"/>
              </a:rPr>
              <a:t>Sammenliknet </a:t>
            </a:r>
            <a:r>
              <a:rPr lang="nb-NO" sz="2200" dirty="0">
                <a:latin typeface="Calibri" pitchFamily="34" charset="0"/>
                <a:ea typeface="MS PGothic" pitchFamily="34" charset="-128"/>
              </a:rPr>
              <a:t>med andre matvarer av samme type, oppfyller </a:t>
            </a:r>
            <a:r>
              <a:rPr lang="nb-NO" sz="2200" dirty="0" smtClean="0">
                <a:latin typeface="Calibri" pitchFamily="34" charset="0"/>
                <a:ea typeface="MS PGothic" pitchFamily="34" charset="-128"/>
              </a:rPr>
              <a:t/>
            </a:r>
            <a:br>
              <a:rPr lang="nb-NO" sz="2200" dirty="0" smtClean="0">
                <a:latin typeface="Calibri" pitchFamily="34" charset="0"/>
                <a:ea typeface="MS PGothic" pitchFamily="34" charset="-128"/>
              </a:rPr>
            </a:br>
            <a:r>
              <a:rPr lang="nb-NO" sz="2200" dirty="0" smtClean="0">
                <a:latin typeface="Calibri" pitchFamily="34" charset="0"/>
                <a:ea typeface="MS PGothic" pitchFamily="34" charset="-128"/>
              </a:rPr>
              <a:t>produkter med Nøkkelhullet </a:t>
            </a:r>
            <a:r>
              <a:rPr lang="nb-NO" sz="2200" dirty="0">
                <a:latin typeface="Calibri" pitchFamily="34" charset="0"/>
                <a:ea typeface="MS PGothic" pitchFamily="34" charset="-128"/>
              </a:rPr>
              <a:t>ett eller flere av disse kravene:</a:t>
            </a:r>
          </a:p>
          <a:p>
            <a:pPr lvl="1">
              <a:lnSpc>
                <a:spcPct val="80000"/>
              </a:lnSpc>
              <a:buFont typeface="Arial" pitchFamily="34" charset="0"/>
              <a:buChar char="•"/>
              <a:defRPr/>
            </a:pPr>
            <a:r>
              <a:rPr lang="nb-NO" sz="2000" dirty="0">
                <a:solidFill>
                  <a:srgbClr val="008000"/>
                </a:solidFill>
                <a:latin typeface="Calibri" pitchFamily="34" charset="0"/>
                <a:ea typeface="MS PGothic" pitchFamily="34" charset="-128"/>
              </a:rPr>
              <a:t>Mindre og sunnere fett</a:t>
            </a:r>
          </a:p>
          <a:p>
            <a:pPr lvl="1">
              <a:lnSpc>
                <a:spcPct val="80000"/>
              </a:lnSpc>
              <a:buFont typeface="Arial" pitchFamily="34" charset="0"/>
              <a:buChar char="•"/>
              <a:defRPr/>
            </a:pPr>
            <a:r>
              <a:rPr lang="nb-NO" sz="2000" b="1" dirty="0">
                <a:solidFill>
                  <a:srgbClr val="008000"/>
                </a:solidFill>
                <a:latin typeface="Calibri" pitchFamily="34" charset="0"/>
                <a:ea typeface="MS PGothic" pitchFamily="34" charset="-128"/>
              </a:rPr>
              <a:t>Mindre sukker</a:t>
            </a:r>
          </a:p>
          <a:p>
            <a:pPr lvl="1">
              <a:lnSpc>
                <a:spcPct val="80000"/>
              </a:lnSpc>
              <a:buFont typeface="Arial" pitchFamily="34" charset="0"/>
              <a:buChar char="•"/>
              <a:defRPr/>
            </a:pPr>
            <a:r>
              <a:rPr lang="nb-NO" sz="2000" dirty="0">
                <a:solidFill>
                  <a:srgbClr val="008000"/>
                </a:solidFill>
                <a:latin typeface="Calibri" pitchFamily="34" charset="0"/>
                <a:ea typeface="MS PGothic" pitchFamily="34" charset="-128"/>
              </a:rPr>
              <a:t>Mindre salt</a:t>
            </a:r>
          </a:p>
          <a:p>
            <a:pPr lvl="1">
              <a:lnSpc>
                <a:spcPct val="80000"/>
              </a:lnSpc>
              <a:buFont typeface="Arial" pitchFamily="34" charset="0"/>
              <a:buChar char="•"/>
              <a:defRPr/>
            </a:pPr>
            <a:r>
              <a:rPr lang="nb-NO" sz="2000" dirty="0">
                <a:solidFill>
                  <a:srgbClr val="008000"/>
                </a:solidFill>
                <a:latin typeface="Calibri" pitchFamily="34" charset="0"/>
                <a:ea typeface="MS PGothic" pitchFamily="34" charset="-128"/>
              </a:rPr>
              <a:t>Mer kostfiber og </a:t>
            </a:r>
            <a:r>
              <a:rPr lang="nb-NO" sz="2000" dirty="0" smtClean="0">
                <a:solidFill>
                  <a:srgbClr val="008000"/>
                </a:solidFill>
                <a:latin typeface="Calibri" pitchFamily="34" charset="0"/>
                <a:ea typeface="MS PGothic" pitchFamily="34" charset="-128"/>
              </a:rPr>
              <a:t>fullkorn</a:t>
            </a:r>
          </a:p>
          <a:p>
            <a:pPr lvl="1">
              <a:lnSpc>
                <a:spcPct val="80000"/>
              </a:lnSpc>
              <a:buFont typeface="Arial" pitchFamily="34" charset="0"/>
              <a:buChar char="•"/>
              <a:defRPr/>
            </a:pPr>
            <a:r>
              <a:rPr lang="nb-NO" sz="2000" dirty="0" smtClean="0">
                <a:solidFill>
                  <a:srgbClr val="008000"/>
                </a:solidFill>
                <a:latin typeface="Calibri" pitchFamily="34" charset="0"/>
                <a:ea typeface="MS PGothic" pitchFamily="34" charset="-128"/>
              </a:rPr>
              <a:t>Krav til mengde grønnsaker og fullkorn i noen grupper ferdigprodukter</a:t>
            </a:r>
            <a:endParaRPr lang="nb-NO" sz="2000" dirty="0">
              <a:solidFill>
                <a:srgbClr val="008000"/>
              </a:solidFill>
              <a:latin typeface="Calibri" pitchFamily="34" charset="0"/>
              <a:ea typeface="MS PGothic" pitchFamily="34" charset="-128"/>
            </a:endParaRPr>
          </a:p>
          <a:p>
            <a:pPr marL="0" indent="0">
              <a:lnSpc>
                <a:spcPct val="80000"/>
              </a:lnSpc>
              <a:buNone/>
              <a:defRPr/>
            </a:pPr>
            <a:endParaRPr lang="nb-NO" sz="2000" dirty="0" smtClean="0">
              <a:latin typeface="Calibri" pitchFamily="34" charset="0"/>
              <a:ea typeface="MS PGothic" pitchFamily="34" charset="-128"/>
            </a:endParaRPr>
          </a:p>
          <a:p>
            <a:pPr marL="0" indent="0">
              <a:lnSpc>
                <a:spcPct val="80000"/>
              </a:lnSpc>
              <a:buNone/>
              <a:defRPr/>
            </a:pPr>
            <a:r>
              <a:rPr lang="nb-NO" sz="2000" dirty="0" smtClean="0">
                <a:latin typeface="Calibri" pitchFamily="34" charset="0"/>
                <a:ea typeface="MS PGothic" pitchFamily="34" charset="-128"/>
              </a:rPr>
              <a:t>Les </a:t>
            </a:r>
            <a:r>
              <a:rPr lang="nb-NO" sz="2000" dirty="0">
                <a:latin typeface="Calibri" pitchFamily="34" charset="0"/>
                <a:ea typeface="MS PGothic" pitchFamily="34" charset="-128"/>
              </a:rPr>
              <a:t>mer om Nøkkelhullet på </a:t>
            </a:r>
            <a:r>
              <a:rPr lang="nb-NO" sz="2000" dirty="0">
                <a:latin typeface="Calibri" pitchFamily="34" charset="0"/>
                <a:ea typeface="MS PGothic" pitchFamily="34" charset="-128"/>
                <a:hlinkClick r:id="rId3"/>
              </a:rPr>
              <a:t>www.nokkelhullsmerket.no</a:t>
            </a:r>
            <a:endParaRPr lang="nb-NO" sz="2000" dirty="0">
              <a:latin typeface="Calibri" pitchFamily="34" charset="0"/>
              <a:ea typeface="MS PGothic" pitchFamily="34" charset="-128"/>
            </a:endParaRPr>
          </a:p>
          <a:p>
            <a:pPr marL="0" indent="0">
              <a:buNone/>
            </a:pPr>
            <a:endParaRPr lang="nb-NO" sz="2200" dirty="0"/>
          </a:p>
        </p:txBody>
      </p:sp>
      <p:sp>
        <p:nvSpPr>
          <p:cNvPr id="6" name="Plassholder for lysbildenummer 5"/>
          <p:cNvSpPr>
            <a:spLocks noGrp="1"/>
          </p:cNvSpPr>
          <p:nvPr>
            <p:ph type="sldNum" sz="quarter" idx="4294967295"/>
          </p:nvPr>
        </p:nvSpPr>
        <p:spPr>
          <a:xfrm>
            <a:off x="7884368" y="4963445"/>
            <a:ext cx="648072" cy="97210"/>
          </a:xfrm>
          <a:prstGeom prst="rect">
            <a:avLst/>
          </a:prstGeom>
        </p:spPr>
        <p:txBody>
          <a:bodyPr/>
          <a:lstStyle/>
          <a:p>
            <a:fld id="{CDA22134-EA94-4B2E-9154-EB8F13265450}" type="slidenum">
              <a:rPr lang="nb-NO" smtClean="0"/>
              <a:pPr/>
              <a:t>29</a:t>
            </a:fld>
            <a:endParaRPr lang="nb-NO" dirty="0"/>
          </a:p>
        </p:txBody>
      </p:sp>
      <p:pic>
        <p:nvPicPr>
          <p:cNvPr id="7" name="Picture 6" descr="Til forsiden">
            <a:hlinkClick r:id="rId4" tooltip="Til forside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512" y="148053"/>
            <a:ext cx="576040" cy="51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1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6977" y="309468"/>
            <a:ext cx="8208000" cy="571568"/>
          </a:xfrm>
        </p:spPr>
        <p:txBody>
          <a:bodyPr/>
          <a:lstStyle/>
          <a:p>
            <a:r>
              <a:rPr lang="nb-NO" sz="3100" b="1" cap="none" spc="0" dirty="0" smtClean="0">
                <a:solidFill>
                  <a:srgbClr val="0093A7"/>
                </a:solidFill>
                <a:latin typeface="Calibri"/>
              </a:rPr>
              <a:t>Anbefaling og råd om sukker</a:t>
            </a:r>
            <a:endParaRPr lang="nb-NO" sz="3100" b="1" dirty="0">
              <a:solidFill>
                <a:srgbClr val="0093A7"/>
              </a:solidFill>
            </a:endParaRPr>
          </a:p>
        </p:txBody>
      </p:sp>
      <p:sp>
        <p:nvSpPr>
          <p:cNvPr id="3" name="Plassholder for innhold 2"/>
          <p:cNvSpPr>
            <a:spLocks noGrp="1"/>
          </p:cNvSpPr>
          <p:nvPr>
            <p:ph idx="1"/>
          </p:nvPr>
        </p:nvSpPr>
        <p:spPr/>
        <p:txBody>
          <a:bodyPr>
            <a:normAutofit fontScale="92500"/>
          </a:bodyPr>
          <a:lstStyle/>
          <a:p>
            <a:pPr marL="0" indent="0">
              <a:buNone/>
            </a:pPr>
            <a:r>
              <a:rPr lang="nb-NO" sz="2400" b="1" dirty="0" smtClean="0">
                <a:latin typeface="+mn-lt"/>
              </a:rPr>
              <a:t>Anbefaling</a:t>
            </a:r>
            <a:r>
              <a:rPr lang="nb-NO" sz="2400" dirty="0" smtClean="0">
                <a:latin typeface="+mn-lt"/>
              </a:rPr>
              <a:t/>
            </a:r>
            <a:br>
              <a:rPr lang="nb-NO" sz="2400" dirty="0" smtClean="0">
                <a:latin typeface="+mn-lt"/>
              </a:rPr>
            </a:br>
            <a:r>
              <a:rPr lang="nb-NO" sz="2400" dirty="0" smtClean="0">
                <a:latin typeface="+mn-lt"/>
              </a:rPr>
              <a:t>Inntaket </a:t>
            </a:r>
            <a:r>
              <a:rPr lang="nb-NO" sz="2400" dirty="0">
                <a:latin typeface="+mn-lt"/>
              </a:rPr>
              <a:t>av tilsatt sukker begrenses til </a:t>
            </a:r>
            <a:r>
              <a:rPr lang="nb-NO" sz="2400" dirty="0" smtClean="0">
                <a:latin typeface="+mn-lt"/>
              </a:rPr>
              <a:t/>
            </a:r>
            <a:br>
              <a:rPr lang="nb-NO" sz="2400" dirty="0" smtClean="0">
                <a:latin typeface="+mn-lt"/>
              </a:rPr>
            </a:br>
            <a:r>
              <a:rPr lang="nb-NO" sz="2400" dirty="0" smtClean="0">
                <a:latin typeface="+mn-lt"/>
              </a:rPr>
              <a:t>&lt; </a:t>
            </a:r>
            <a:r>
              <a:rPr lang="nb-NO" sz="2400" dirty="0">
                <a:latin typeface="+mn-lt"/>
              </a:rPr>
              <a:t>10 </a:t>
            </a:r>
            <a:r>
              <a:rPr lang="nb-NO" sz="2400" dirty="0" smtClean="0">
                <a:latin typeface="+mn-lt"/>
              </a:rPr>
              <a:t>% av daglig </a:t>
            </a:r>
            <a:r>
              <a:rPr lang="nb-NO" sz="2400" dirty="0">
                <a:latin typeface="+mn-lt"/>
              </a:rPr>
              <a:t>energiinntak</a:t>
            </a:r>
          </a:p>
          <a:p>
            <a:pPr marL="0" indent="0">
              <a:buNone/>
            </a:pPr>
            <a:r>
              <a:rPr lang="nb-NO" sz="2400" b="1" dirty="0" smtClean="0">
                <a:latin typeface="+mn-lt"/>
              </a:rPr>
              <a:t/>
            </a:r>
            <a:br>
              <a:rPr lang="nb-NO" sz="2400" b="1" dirty="0" smtClean="0">
                <a:latin typeface="+mn-lt"/>
              </a:rPr>
            </a:br>
            <a:r>
              <a:rPr lang="nb-NO" sz="2400" b="1" dirty="0" smtClean="0">
                <a:latin typeface="+mn-lt"/>
              </a:rPr>
              <a:t>Kostråd</a:t>
            </a:r>
          </a:p>
          <a:p>
            <a:r>
              <a:rPr lang="nb-NO" sz="2400" dirty="0" smtClean="0">
                <a:latin typeface="+mn-lt"/>
              </a:rPr>
              <a:t>Unngå mat og drikke med mye sukker til hverdags</a:t>
            </a:r>
          </a:p>
          <a:p>
            <a:r>
              <a:rPr lang="nb-NO" sz="2400" dirty="0" smtClean="0">
                <a:latin typeface="+mn-lt"/>
              </a:rPr>
              <a:t>Brus, saft og godteri er de største kildene til tilsatt sukker</a:t>
            </a:r>
            <a:r>
              <a:rPr lang="nb-NO" sz="2400" dirty="0"/>
              <a:t> </a:t>
            </a:r>
            <a:r>
              <a:rPr lang="nb-NO" sz="2400" dirty="0" smtClean="0"/>
              <a:t>i kosten.</a:t>
            </a:r>
            <a:r>
              <a:rPr lang="nb-NO" sz="2400" dirty="0" smtClean="0">
                <a:latin typeface="+mn-lt"/>
              </a:rPr>
              <a:t/>
            </a:r>
            <a:br>
              <a:rPr lang="nb-NO" sz="2400" dirty="0" smtClean="0">
                <a:latin typeface="+mn-lt"/>
              </a:rPr>
            </a:br>
            <a:r>
              <a:rPr lang="nb-NO" sz="2400" dirty="0" smtClean="0">
                <a:latin typeface="+mn-lt"/>
              </a:rPr>
              <a:t>-Tilfører mye sukker og energi, men lite vitaminer og mineraler.</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99542"/>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628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68000" y="547147"/>
            <a:ext cx="8208000" cy="571568"/>
          </a:xfrm>
        </p:spPr>
        <p:txBody>
          <a:bodyPr/>
          <a:lstStyle/>
          <a:p>
            <a:r>
              <a:rPr lang="nb-NO" sz="3100" b="1" dirty="0" smtClean="0">
                <a:solidFill>
                  <a:srgbClr val="0093A7"/>
                </a:solidFill>
                <a:latin typeface="Calibri"/>
              </a:rPr>
              <a:t>Små grep for mindre sukker</a:t>
            </a:r>
            <a:endParaRPr lang="nb-NO" sz="3100" dirty="0">
              <a:solidFill>
                <a:srgbClr val="0093A7"/>
              </a:solidFill>
            </a:endParaRPr>
          </a:p>
        </p:txBody>
      </p:sp>
      <p:pic>
        <p:nvPicPr>
          <p:cNvPr id="12" name="Plassholder for innhold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9496" y="1724891"/>
            <a:ext cx="3956858" cy="2493818"/>
          </a:xfrm>
        </p:spPr>
      </p:pic>
      <p:pic>
        <p:nvPicPr>
          <p:cNvPr id="15" name="Plassholder for innhold 14"/>
          <p:cNvPicPr>
            <a:picLocks noGrp="1" noChangeAspect="1"/>
          </p:cNvPicPr>
          <p:nvPr>
            <p:ph idx="11"/>
          </p:nvPr>
        </p:nvPicPr>
        <p:blipFill>
          <a:blip r:embed="rId4" cstate="print">
            <a:extLst>
              <a:ext uri="{28A0092B-C50C-407E-A947-70E740481C1C}">
                <a14:useLocalDpi xmlns:a14="http://schemas.microsoft.com/office/drawing/2010/main" val="0"/>
              </a:ext>
            </a:extLst>
          </a:blip>
          <a:stretch>
            <a:fillRect/>
          </a:stretch>
        </p:blipFill>
        <p:spPr>
          <a:xfrm>
            <a:off x="4724400" y="1488649"/>
            <a:ext cx="3959225" cy="2966302"/>
          </a:xfrm>
        </p:spPr>
      </p:pic>
    </p:spTree>
    <p:extLst>
      <p:ext uri="{BB962C8B-B14F-4D97-AF65-F5344CB8AC3E}">
        <p14:creationId xmlns:p14="http://schemas.microsoft.com/office/powerpoint/2010/main" val="125299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0" y="249492"/>
            <a:ext cx="8856984" cy="857250"/>
          </a:xfrm>
        </p:spPr>
        <p:txBody>
          <a:bodyPr>
            <a:noAutofit/>
          </a:bodyPr>
          <a:lstStyle/>
          <a:p>
            <a:r>
              <a:rPr lang="nb-NO" sz="3100" b="1" dirty="0" smtClean="0">
                <a:solidFill>
                  <a:srgbClr val="0093A7"/>
                </a:solidFill>
              </a:rPr>
              <a:t>        Alternativ til mat/drikke med tilsatt sukker</a:t>
            </a:r>
            <a:r>
              <a:rPr lang="nb-NO" sz="3400" b="1" dirty="0">
                <a:solidFill>
                  <a:srgbClr val="0093A7"/>
                </a:solidFill>
              </a:rPr>
              <a:t/>
            </a:r>
            <a:br>
              <a:rPr lang="nb-NO" sz="3400" b="1" dirty="0">
                <a:solidFill>
                  <a:srgbClr val="0093A7"/>
                </a:solidFill>
              </a:rPr>
            </a:br>
            <a:endParaRPr lang="nb-NO" sz="3400" b="1" dirty="0"/>
          </a:p>
        </p:txBody>
      </p:sp>
      <p:sp>
        <p:nvSpPr>
          <p:cNvPr id="11" name="Plassholder for tekst 5"/>
          <p:cNvSpPr>
            <a:spLocks noGrp="1"/>
          </p:cNvSpPr>
          <p:nvPr>
            <p:ph idx="1"/>
          </p:nvPr>
        </p:nvSpPr>
        <p:spPr>
          <a:xfrm>
            <a:off x="323528" y="851737"/>
            <a:ext cx="8229600" cy="3394472"/>
          </a:xfrm>
        </p:spPr>
        <p:txBody>
          <a:bodyPr>
            <a:noAutofit/>
          </a:bodyPr>
          <a:lstStyle/>
          <a:p>
            <a:pPr marL="0" indent="0">
              <a:buNone/>
            </a:pPr>
            <a:r>
              <a:rPr lang="nb-NO" sz="2600" b="1" dirty="0" smtClean="0">
                <a:solidFill>
                  <a:srgbClr val="0093A7"/>
                </a:solidFill>
              </a:rPr>
              <a:t>      </a:t>
            </a:r>
            <a:r>
              <a:rPr lang="nb-NO" sz="2600" dirty="0" smtClean="0">
                <a:solidFill>
                  <a:srgbClr val="0093A7"/>
                </a:solidFill>
              </a:rPr>
              <a:t>                         </a:t>
            </a:r>
            <a:r>
              <a:rPr lang="nb-NO" sz="2600" b="1" dirty="0" smtClean="0">
                <a:solidFill>
                  <a:srgbClr val="0093A7"/>
                </a:solidFill>
              </a:rPr>
              <a:t>frukt/grønt i beger, </a:t>
            </a:r>
            <a:r>
              <a:rPr lang="nb-NO" sz="2600" b="1" dirty="0" err="1" smtClean="0">
                <a:solidFill>
                  <a:srgbClr val="0093A7"/>
                </a:solidFill>
              </a:rPr>
              <a:t>smoothie</a:t>
            </a:r>
            <a:endParaRPr lang="nb-NO" sz="2600" b="1" dirty="0" smtClean="0">
              <a:solidFill>
                <a:srgbClr val="0093A7"/>
              </a:solidFill>
            </a:endParaRPr>
          </a:p>
          <a:p>
            <a:pPr marL="0" indent="0">
              <a:buNone/>
            </a:pPr>
            <a:endParaRPr lang="nb-NO" sz="1800" dirty="0">
              <a:solidFill>
                <a:srgbClr val="0093A7"/>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583127"/>
            <a:ext cx="2952328" cy="193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120" y="1336625"/>
            <a:ext cx="2293031" cy="21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566714" y="3085584"/>
            <a:ext cx="1450731" cy="177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228399"/>
            <a:ext cx="238442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149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100" b="1" dirty="0" smtClean="0">
                <a:solidFill>
                  <a:srgbClr val="0093A7"/>
                </a:solidFill>
              </a:rPr>
              <a:t>Fargerike alternativ til smågodt</a:t>
            </a:r>
            <a:endParaRPr lang="nb-NO" sz="3100" b="1" dirty="0">
              <a:solidFill>
                <a:srgbClr val="0093A7"/>
              </a:solidFill>
            </a:endParaRPr>
          </a:p>
        </p:txBody>
      </p:sp>
      <p:pic>
        <p:nvPicPr>
          <p:cNvPr id="9" name="Plassholder for innhold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flipV="1">
            <a:off x="2208195" y="1274763"/>
            <a:ext cx="4727610" cy="3394075"/>
          </a:xfrm>
        </p:spPr>
      </p:pic>
    </p:spTree>
    <p:extLst>
      <p:ext uri="{BB962C8B-B14F-4D97-AF65-F5344CB8AC3E}">
        <p14:creationId xmlns:p14="http://schemas.microsoft.com/office/powerpoint/2010/main" val="258953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solidFill>
                  <a:srgbClr val="0093A7"/>
                </a:solidFill>
              </a:rPr>
              <a:t> Naturlig og tilsatt sukker</a:t>
            </a:r>
            <a:endParaRPr lang="nb-NO" sz="3100" b="1" dirty="0">
              <a:solidFill>
                <a:srgbClr val="0093A7"/>
              </a:solidFill>
            </a:endParaRPr>
          </a:p>
        </p:txBody>
      </p:sp>
      <p:pic>
        <p:nvPicPr>
          <p:cNvPr id="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89020" y="1833960"/>
            <a:ext cx="1741600" cy="147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Sylinder 8"/>
          <p:cNvSpPr txBox="1"/>
          <p:nvPr/>
        </p:nvSpPr>
        <p:spPr>
          <a:xfrm>
            <a:off x="297471" y="3574220"/>
            <a:ext cx="2520280" cy="400110"/>
          </a:xfrm>
          <a:prstGeom prst="rect">
            <a:avLst/>
          </a:prstGeom>
          <a:noFill/>
        </p:spPr>
        <p:txBody>
          <a:bodyPr wrap="square" rtlCol="0">
            <a:spAutoFit/>
          </a:bodyPr>
          <a:lstStyle/>
          <a:p>
            <a:r>
              <a:rPr lang="nb-NO" sz="2000" b="1" dirty="0" smtClean="0"/>
              <a:t>Melkesukker (laktose)</a:t>
            </a:r>
            <a:endParaRPr lang="nb-NO" sz="2000" b="1" dirty="0"/>
          </a:p>
        </p:txBody>
      </p:sp>
      <p:sp>
        <p:nvSpPr>
          <p:cNvPr id="3" name="TekstSylinder 2"/>
          <p:cNvSpPr txBox="1"/>
          <p:nvPr/>
        </p:nvSpPr>
        <p:spPr>
          <a:xfrm>
            <a:off x="5941734" y="3636560"/>
            <a:ext cx="3024336" cy="400110"/>
          </a:xfrm>
          <a:prstGeom prst="rect">
            <a:avLst/>
          </a:prstGeom>
          <a:noFill/>
        </p:spPr>
        <p:txBody>
          <a:bodyPr wrap="square" rtlCol="0">
            <a:spAutoFit/>
          </a:bodyPr>
          <a:lstStyle/>
          <a:p>
            <a:r>
              <a:rPr lang="nb-NO" sz="2000" b="1" dirty="0" smtClean="0"/>
              <a:t>Tilsatt sukker</a:t>
            </a:r>
            <a:endParaRPr lang="nb-NO" sz="2000" b="1" dirty="0"/>
          </a:p>
        </p:txBody>
      </p:sp>
      <p:pic>
        <p:nvPicPr>
          <p:cNvPr id="11" name="Plassholder for innhold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963" y="1821169"/>
            <a:ext cx="2382481" cy="1488371"/>
          </a:xfrm>
          <a:prstGeom prst="rect">
            <a:avLst/>
          </a:prstGeom>
        </p:spPr>
      </p:pic>
      <p:sp>
        <p:nvSpPr>
          <p:cNvPr id="12" name="TekstSylinder 11"/>
          <p:cNvSpPr txBox="1"/>
          <p:nvPr/>
        </p:nvSpPr>
        <p:spPr>
          <a:xfrm>
            <a:off x="2920927" y="3556883"/>
            <a:ext cx="2996436" cy="707886"/>
          </a:xfrm>
          <a:prstGeom prst="rect">
            <a:avLst/>
          </a:prstGeom>
          <a:noFill/>
        </p:spPr>
        <p:txBody>
          <a:bodyPr wrap="square" rtlCol="0">
            <a:spAutoFit/>
          </a:bodyPr>
          <a:lstStyle/>
          <a:p>
            <a:r>
              <a:rPr lang="nb-NO" sz="2000" b="1" dirty="0" smtClean="0"/>
              <a:t>Fruktsukker (fruktose) </a:t>
            </a:r>
            <a:br>
              <a:rPr lang="nb-NO" sz="2000" b="1" dirty="0" smtClean="0"/>
            </a:br>
            <a:r>
              <a:rPr lang="nb-NO" sz="2000" b="1" dirty="0" smtClean="0"/>
              <a:t>og druesukker (glukose) </a:t>
            </a:r>
            <a:endParaRPr lang="nb-NO" sz="2000" b="1" dirty="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9" t="12264" r="-1209" b="22422"/>
          <a:stretch/>
        </p:blipFill>
        <p:spPr bwMode="auto">
          <a:xfrm>
            <a:off x="6228184" y="1833960"/>
            <a:ext cx="1741399" cy="153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95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100" b="1" dirty="0" smtClean="0">
                <a:solidFill>
                  <a:srgbClr val="0093A7"/>
                </a:solidFill>
              </a:rPr>
              <a:t>Dette vet vi om sukkerinntaket</a:t>
            </a:r>
            <a:endParaRPr lang="nb-NO" sz="3100" b="1" dirty="0">
              <a:solidFill>
                <a:srgbClr val="0093A7"/>
              </a:solidFill>
            </a:endParaRPr>
          </a:p>
        </p:txBody>
      </p:sp>
      <p:sp>
        <p:nvSpPr>
          <p:cNvPr id="3" name="Plassholder for innhold 2"/>
          <p:cNvSpPr>
            <a:spLocks noGrp="1"/>
          </p:cNvSpPr>
          <p:nvPr>
            <p:ph idx="1"/>
          </p:nvPr>
        </p:nvSpPr>
        <p:spPr/>
        <p:txBody>
          <a:bodyPr>
            <a:normAutofit/>
          </a:bodyPr>
          <a:lstStyle/>
          <a:p>
            <a:r>
              <a:rPr lang="nb-NO" sz="2200" dirty="0" smtClean="0"/>
              <a:t>Er for høyt i befolkningen </a:t>
            </a:r>
          </a:p>
          <a:p>
            <a:r>
              <a:rPr lang="nb-NO" sz="2200" dirty="0" smtClean="0"/>
              <a:t>Er høyere blant barn og unge enn hos voksne</a:t>
            </a:r>
          </a:p>
          <a:p>
            <a:r>
              <a:rPr lang="nb-NO" sz="2200" dirty="0" smtClean="0"/>
              <a:t>Øker med alder blant barn og unge</a:t>
            </a:r>
          </a:p>
          <a:p>
            <a:r>
              <a:rPr lang="nb-NO" sz="2200" dirty="0" smtClean="0"/>
              <a:t>Barn og unge får både i seg for mye sukker og for lite frukt og grønt</a:t>
            </a:r>
          </a:p>
          <a:p>
            <a:r>
              <a:rPr lang="nb-NO" sz="2200" dirty="0"/>
              <a:t>Sunn mat er særlig viktig for barn i vekst og utvikling</a:t>
            </a:r>
          </a:p>
          <a:p>
            <a:pPr marL="0" indent="0">
              <a:buNone/>
            </a:pPr>
            <a:endParaRPr lang="nb-NO" sz="2200"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1286470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0577" y="169644"/>
            <a:ext cx="8208000" cy="571568"/>
          </a:xfrm>
        </p:spPr>
        <p:txBody>
          <a:bodyPr/>
          <a:lstStyle/>
          <a:p>
            <a:r>
              <a:rPr lang="nb-NO" sz="3100" b="1" dirty="0" smtClean="0">
                <a:solidFill>
                  <a:srgbClr val="0093A7"/>
                </a:solidFill>
              </a:rPr>
              <a:t>Sukker og helseutfordringer</a:t>
            </a:r>
            <a:endParaRPr lang="nb-NO" sz="3100" b="1" dirty="0">
              <a:solidFill>
                <a:srgbClr val="0093A7"/>
              </a:solidFill>
            </a:endParaRPr>
          </a:p>
        </p:txBody>
      </p:sp>
      <p:sp>
        <p:nvSpPr>
          <p:cNvPr id="9" name="Plassholder for innhold 2"/>
          <p:cNvSpPr>
            <a:spLocks noGrp="1"/>
          </p:cNvSpPr>
          <p:nvPr>
            <p:ph idx="1"/>
          </p:nvPr>
        </p:nvSpPr>
        <p:spPr>
          <a:xfrm>
            <a:off x="468313" y="1059582"/>
            <a:ext cx="8207375" cy="3394075"/>
          </a:xfrm>
        </p:spPr>
        <p:txBody>
          <a:bodyPr>
            <a:normAutofit fontScale="85000" lnSpcReduction="20000"/>
          </a:bodyPr>
          <a:lstStyle/>
          <a:p>
            <a:pPr marL="0" indent="0">
              <a:buNone/>
            </a:pPr>
            <a:endParaRPr lang="nb-NO" altLang="nb-NO" sz="2400" b="1" dirty="0" smtClean="0"/>
          </a:p>
          <a:p>
            <a:pPr marL="0" indent="0">
              <a:buNone/>
            </a:pPr>
            <a:endParaRPr lang="nb-NO" altLang="nb-NO" sz="2400" b="1" dirty="0" smtClean="0"/>
          </a:p>
          <a:p>
            <a:pPr marL="0" indent="0">
              <a:buNone/>
            </a:pPr>
            <a:endParaRPr lang="nb-NO" altLang="nb-NO" sz="2400" b="1" dirty="0"/>
          </a:p>
          <a:p>
            <a:pPr marL="171450" indent="-171450"/>
            <a:r>
              <a:rPr lang="nb-NO" sz="2400" dirty="0" smtClean="0"/>
              <a:t>Et </a:t>
            </a:r>
            <a:r>
              <a:rPr lang="nb-NO" sz="2400" dirty="0"/>
              <a:t>høyt inntak av drikke med tilsatt sukker øker risiko for vektøkning, overvekt og fedme og diabetes type </a:t>
            </a:r>
            <a:r>
              <a:rPr lang="nb-NO" sz="2400" dirty="0" smtClean="0"/>
              <a:t>2</a:t>
            </a:r>
            <a:br>
              <a:rPr lang="nb-NO" sz="2400" dirty="0" smtClean="0"/>
            </a:br>
            <a:endParaRPr lang="nb-NO" sz="2400" dirty="0"/>
          </a:p>
          <a:p>
            <a:pPr marL="171450" indent="-171450"/>
            <a:r>
              <a:rPr lang="nb-NO" sz="2400" dirty="0"/>
              <a:t>Et høyt inntak av matvarer med høy energitetthet øker </a:t>
            </a:r>
            <a:r>
              <a:rPr lang="nb-NO" sz="2400" dirty="0" smtClean="0"/>
              <a:t>risiko </a:t>
            </a:r>
            <a:r>
              <a:rPr lang="nb-NO" sz="2400" dirty="0"/>
              <a:t>for overvekt </a:t>
            </a:r>
            <a:r>
              <a:rPr lang="nb-NO" sz="2400" dirty="0" smtClean="0"/>
              <a:t/>
            </a:r>
            <a:br>
              <a:rPr lang="nb-NO" sz="2400" dirty="0" smtClean="0"/>
            </a:br>
            <a:r>
              <a:rPr lang="nb-NO" sz="2400" dirty="0" smtClean="0"/>
              <a:t>og fedme</a:t>
            </a:r>
            <a:br>
              <a:rPr lang="nb-NO" sz="2400" dirty="0" smtClean="0"/>
            </a:br>
            <a:endParaRPr lang="nb-NO" sz="2400" dirty="0"/>
          </a:p>
          <a:p>
            <a:pPr marL="171450" indent="-171450"/>
            <a:r>
              <a:rPr lang="nb-NO" sz="2400" dirty="0"/>
              <a:t>Inntak av tilsatt sukker øker risiko for karies </a:t>
            </a:r>
            <a:r>
              <a:rPr lang="nb-NO" sz="2400" dirty="0" smtClean="0"/>
              <a:t/>
            </a:r>
            <a:br>
              <a:rPr lang="nb-NO" sz="2400" dirty="0" smtClean="0"/>
            </a:br>
            <a:endParaRPr lang="nb-NO" sz="2400" dirty="0"/>
          </a:p>
          <a:p>
            <a:pPr marL="171450" indent="-171450"/>
            <a:r>
              <a:rPr lang="nb-NO" sz="2400" dirty="0"/>
              <a:t>Hyppig bruk av drikke med lav pH øker risiko for tannerosjon</a:t>
            </a:r>
          </a:p>
        </p:txBody>
      </p:sp>
      <p:grpSp>
        <p:nvGrpSpPr>
          <p:cNvPr id="11" name="Gruppe 10"/>
          <p:cNvGrpSpPr/>
          <p:nvPr/>
        </p:nvGrpSpPr>
        <p:grpSpPr>
          <a:xfrm>
            <a:off x="1331640" y="1018866"/>
            <a:ext cx="1080119" cy="720080"/>
            <a:chOff x="4186238" y="5407952"/>
            <a:chExt cx="2180702" cy="1495425"/>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5407952"/>
              <a:ext cx="115252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890" y="5407952"/>
              <a:ext cx="11620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942457"/>
            <a:ext cx="919282" cy="9192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945014"/>
            <a:ext cx="864494" cy="831101"/>
          </a:xfrm>
          <a:prstGeom prst="ellipse">
            <a:avLst/>
          </a:prstGeom>
          <a:solidFill>
            <a:sysClr val="window" lastClr="FFFFFF"/>
          </a:solidFill>
          <a:ln w="3175" cap="rnd" cmpd="sng" algn="ctr">
            <a:solidFill>
              <a:srgbClr val="8064A2"/>
            </a:solidFill>
            <a:prstDash val="lgDash"/>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9835" y="896074"/>
            <a:ext cx="936104" cy="9656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24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9839" y="385668"/>
            <a:ext cx="8208000" cy="571568"/>
          </a:xfrm>
        </p:spPr>
        <p:txBody>
          <a:bodyPr/>
          <a:lstStyle/>
          <a:p>
            <a:r>
              <a:rPr lang="nb-NO" sz="3100" b="1" dirty="0">
                <a:solidFill>
                  <a:srgbClr val="0093A7"/>
                </a:solidFill>
              </a:rPr>
              <a:t>S</a:t>
            </a:r>
            <a:r>
              <a:rPr lang="nb-NO" sz="3100" b="1" dirty="0" smtClean="0">
                <a:solidFill>
                  <a:srgbClr val="0093A7"/>
                </a:solidFill>
              </a:rPr>
              <a:t>ukker og syre skader tennene   </a:t>
            </a:r>
            <a:endParaRPr lang="nb-NO" sz="3100" b="1" dirty="0">
              <a:solidFill>
                <a:srgbClr val="0093A7"/>
              </a:solidFill>
            </a:endParaRPr>
          </a:p>
        </p:txBody>
      </p:sp>
      <p:sp>
        <p:nvSpPr>
          <p:cNvPr id="3" name="Plassholder for innhold 2"/>
          <p:cNvSpPr>
            <a:spLocks noGrp="1"/>
          </p:cNvSpPr>
          <p:nvPr>
            <p:ph idx="1"/>
          </p:nvPr>
        </p:nvSpPr>
        <p:spPr/>
        <p:txBody>
          <a:bodyPr>
            <a:normAutofit fontScale="92500" lnSpcReduction="20000"/>
          </a:bodyPr>
          <a:lstStyle/>
          <a:p>
            <a:r>
              <a:rPr lang="nb-NO" dirty="0" smtClean="0"/>
              <a:t>Hyppig inntak og mye mat og drikke med sukker gir lettere hull i tennene. </a:t>
            </a:r>
          </a:p>
          <a:p>
            <a:r>
              <a:rPr lang="nb-NO" dirty="0" smtClean="0"/>
              <a:t>Sukker stimulerer bakerienes produksjon av stoffer som kan føre til karies - hull i tennene </a:t>
            </a:r>
          </a:p>
          <a:p>
            <a:r>
              <a:rPr lang="nb-NO" dirty="0" smtClean="0"/>
              <a:t>Sur mat og drikke (lav pH) kan gi syreskader i tannvev («tannerosjon»). Dette er for eksempel:</a:t>
            </a:r>
          </a:p>
          <a:p>
            <a:pPr lvl="1"/>
            <a:r>
              <a:rPr lang="nb-NO" dirty="0"/>
              <a:t>B</a:t>
            </a:r>
            <a:r>
              <a:rPr lang="nb-NO" dirty="0" smtClean="0"/>
              <a:t>rus </a:t>
            </a:r>
            <a:r>
              <a:rPr lang="nb-NO" dirty="0"/>
              <a:t>med </a:t>
            </a:r>
            <a:r>
              <a:rPr lang="nb-NO" dirty="0" smtClean="0"/>
              <a:t>sukker</a:t>
            </a:r>
          </a:p>
          <a:p>
            <a:pPr lvl="1"/>
            <a:r>
              <a:rPr lang="nb-NO" dirty="0" smtClean="0"/>
              <a:t>Brus med søtstoff</a:t>
            </a:r>
          </a:p>
          <a:p>
            <a:pPr lvl="1"/>
            <a:r>
              <a:rPr lang="nb-NO" dirty="0"/>
              <a:t>J</a:t>
            </a:r>
            <a:r>
              <a:rPr lang="nb-NO" dirty="0" smtClean="0"/>
              <a:t>uice</a:t>
            </a:r>
          </a:p>
          <a:p>
            <a:pPr lvl="1"/>
            <a:r>
              <a:rPr lang="nb-NO" dirty="0"/>
              <a:t>S</a:t>
            </a:r>
            <a:r>
              <a:rPr lang="nb-NO" dirty="0" smtClean="0"/>
              <a:t>maktilsatt vann</a:t>
            </a:r>
          </a:p>
          <a:p>
            <a:pPr lvl="1"/>
            <a:r>
              <a:rPr lang="nb-NO" dirty="0" smtClean="0"/>
              <a:t>Surt godteri</a:t>
            </a: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652" y="2874617"/>
            <a:ext cx="1509187" cy="179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59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Shdir_Felles\Ernæring\Små grep stor forskjell\SUKKER\2017\Sukkeruke uke 39\Materiell bilder\blodsukkerkurven uten 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t="3715"/>
          <a:stretch/>
        </p:blipFill>
        <p:spPr bwMode="auto">
          <a:xfrm>
            <a:off x="1835696" y="195486"/>
            <a:ext cx="3960440" cy="4491542"/>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6660232" y="1779662"/>
            <a:ext cx="1872208" cy="923330"/>
          </a:xfrm>
          <a:prstGeom prst="rect">
            <a:avLst/>
          </a:prstGeom>
          <a:noFill/>
        </p:spPr>
        <p:txBody>
          <a:bodyPr wrap="square" rtlCol="0">
            <a:spAutoFit/>
          </a:bodyPr>
          <a:lstStyle/>
          <a:p>
            <a:r>
              <a:rPr lang="nb-NO" dirty="0" smtClean="0"/>
              <a:t>Blodsukkeret påvirkes av det du spiser og drikker</a:t>
            </a:r>
            <a:endParaRPr lang="nb-NO" dirty="0"/>
          </a:p>
        </p:txBody>
      </p:sp>
    </p:spTree>
    <p:extLst>
      <p:ext uri="{BB962C8B-B14F-4D97-AF65-F5344CB8AC3E}">
        <p14:creationId xmlns:p14="http://schemas.microsoft.com/office/powerpoint/2010/main" val="70987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41076"/>
            <a:ext cx="8229600" cy="857250"/>
          </a:xfrm>
        </p:spPr>
        <p:txBody>
          <a:bodyPr>
            <a:normAutofit/>
          </a:bodyPr>
          <a:lstStyle/>
          <a:p>
            <a:r>
              <a:rPr lang="nb-NO" sz="3100" b="1" dirty="0" smtClean="0">
                <a:solidFill>
                  <a:srgbClr val="0093A7"/>
                </a:solidFill>
              </a:rPr>
              <a:t>    Hvordan vite mengde sukker i mat og drikke?</a:t>
            </a:r>
            <a:endParaRPr lang="nb-NO" sz="3100" b="1" dirty="0">
              <a:solidFill>
                <a:srgbClr val="0093A7"/>
              </a:solidFill>
            </a:endParaRPr>
          </a:p>
        </p:txBody>
      </p:sp>
      <p:sp>
        <p:nvSpPr>
          <p:cNvPr id="4" name="Plassholder for tekst 3"/>
          <p:cNvSpPr>
            <a:spLocks noGrp="1"/>
          </p:cNvSpPr>
          <p:nvPr>
            <p:ph type="body" idx="1"/>
          </p:nvPr>
        </p:nvSpPr>
        <p:spPr>
          <a:xfrm>
            <a:off x="395536" y="1059582"/>
            <a:ext cx="4040188" cy="551305"/>
          </a:xfrm>
        </p:spPr>
        <p:txBody>
          <a:bodyPr>
            <a:noAutofit/>
          </a:bodyPr>
          <a:lstStyle/>
          <a:p>
            <a:pPr marL="0" indent="0">
              <a:buNone/>
            </a:pPr>
            <a:r>
              <a:rPr lang="nb-NO" sz="1800" b="1" dirty="0" smtClean="0"/>
              <a:t>Les næringsdeklarasjonen på emballasjen, eksempel: </a:t>
            </a:r>
            <a:endParaRPr lang="nb-NO" sz="1800" b="1" dirty="0"/>
          </a:p>
        </p:txBody>
      </p:sp>
      <p:sp>
        <p:nvSpPr>
          <p:cNvPr id="5" name="Plassholder for tekst 4"/>
          <p:cNvSpPr>
            <a:spLocks noGrp="1"/>
          </p:cNvSpPr>
          <p:nvPr>
            <p:ph type="body" sz="quarter" idx="3"/>
          </p:nvPr>
        </p:nvSpPr>
        <p:spPr>
          <a:xfrm>
            <a:off x="4435725" y="1059582"/>
            <a:ext cx="4322070" cy="479822"/>
          </a:xfrm>
        </p:spPr>
        <p:txBody>
          <a:bodyPr/>
          <a:lstStyle/>
          <a:p>
            <a:r>
              <a:rPr lang="nb-NO" sz="1800" dirty="0" smtClean="0">
                <a:solidFill>
                  <a:schemeClr val="tx1"/>
                </a:solidFill>
              </a:rPr>
              <a:t> eller les ingredienslisten </a:t>
            </a:r>
            <a:r>
              <a:rPr lang="nb-NO" altLang="nb-NO" sz="1800" dirty="0">
                <a:solidFill>
                  <a:schemeClr val="tx1"/>
                </a:solidFill>
              </a:rPr>
              <a:t>på emballasjen:</a:t>
            </a:r>
          </a:p>
          <a:p>
            <a:endParaRPr lang="nb-NO" dirty="0"/>
          </a:p>
        </p:txBody>
      </p:sp>
      <p:sp>
        <p:nvSpPr>
          <p:cNvPr id="6" name="Plassholder for innhold 5"/>
          <p:cNvSpPr>
            <a:spLocks noGrp="1"/>
          </p:cNvSpPr>
          <p:nvPr>
            <p:ph sz="quarter" idx="4"/>
          </p:nvPr>
        </p:nvSpPr>
        <p:spPr>
          <a:xfrm>
            <a:off x="4427984" y="1623160"/>
            <a:ext cx="4536504" cy="2808312"/>
          </a:xfrm>
        </p:spPr>
        <p:txBody>
          <a:bodyPr>
            <a:normAutofit/>
          </a:bodyPr>
          <a:lstStyle/>
          <a:p>
            <a:r>
              <a:rPr lang="nb-NO" altLang="nb-NO" sz="2000" dirty="0" smtClean="0">
                <a:solidFill>
                  <a:srgbClr val="000000"/>
                </a:solidFill>
                <a:latin typeface="Calibri" panose="020F0502020204030204" pitchFamily="34" charset="0"/>
              </a:rPr>
              <a:t>   </a:t>
            </a:r>
            <a:r>
              <a:rPr lang="nb-NO" altLang="nb-NO" sz="1800" dirty="0" smtClean="0">
                <a:solidFill>
                  <a:srgbClr val="000000"/>
                </a:solidFill>
                <a:latin typeface="Calibri" panose="020F0502020204030204" pitchFamily="34" charset="0"/>
              </a:rPr>
              <a:t>Viser ingrediensene i </a:t>
            </a:r>
            <a:r>
              <a:rPr lang="nb-NO" altLang="nb-NO" sz="1800" dirty="0">
                <a:solidFill>
                  <a:srgbClr val="000000"/>
                </a:solidFill>
                <a:latin typeface="Calibri" panose="020F0502020204030204" pitchFamily="34" charset="0"/>
              </a:rPr>
              <a:t>fallende </a:t>
            </a:r>
            <a:r>
              <a:rPr lang="nb-NO" altLang="nb-NO" sz="1800" dirty="0" smtClean="0">
                <a:solidFill>
                  <a:srgbClr val="000000"/>
                </a:solidFill>
                <a:latin typeface="Calibri" panose="020F0502020204030204" pitchFamily="34" charset="0"/>
              </a:rPr>
              <a:t>rekkefølge</a:t>
            </a:r>
            <a:br>
              <a:rPr lang="nb-NO" altLang="nb-NO" sz="1800" dirty="0" smtClean="0">
                <a:solidFill>
                  <a:srgbClr val="000000"/>
                </a:solidFill>
                <a:latin typeface="Calibri" panose="020F0502020204030204" pitchFamily="34" charset="0"/>
              </a:rPr>
            </a:br>
            <a:endParaRPr lang="nb-NO" altLang="nb-NO" sz="1800" dirty="0" smtClean="0">
              <a:solidFill>
                <a:srgbClr val="000000"/>
              </a:solidFill>
              <a:latin typeface="Calibri" panose="020F0502020204030204" pitchFamily="34" charset="0"/>
            </a:endParaRPr>
          </a:p>
          <a:p>
            <a:r>
              <a:rPr lang="nb-NO" altLang="nb-NO" sz="1800" dirty="0" smtClean="0">
                <a:solidFill>
                  <a:srgbClr val="000000"/>
                </a:solidFill>
                <a:latin typeface="Calibri" panose="020F0502020204030204" pitchFamily="34" charset="0"/>
              </a:rPr>
              <a:t>   Står </a:t>
            </a:r>
            <a:r>
              <a:rPr lang="nb-NO" altLang="nb-NO" sz="1800" dirty="0">
                <a:solidFill>
                  <a:srgbClr val="000000"/>
                </a:solidFill>
                <a:latin typeface="Calibri" panose="020F0502020204030204" pitchFamily="34" charset="0"/>
              </a:rPr>
              <a:t>sukker </a:t>
            </a:r>
            <a:r>
              <a:rPr lang="nb-NO" altLang="nb-NO" sz="1800" dirty="0" smtClean="0">
                <a:solidFill>
                  <a:srgbClr val="000000"/>
                </a:solidFill>
                <a:latin typeface="Calibri" panose="020F0502020204030204" pitchFamily="34" charset="0"/>
              </a:rPr>
              <a:t>tidlig </a:t>
            </a:r>
            <a:r>
              <a:rPr lang="nb-NO" altLang="nb-NO" sz="1800" dirty="0">
                <a:solidFill>
                  <a:srgbClr val="000000"/>
                </a:solidFill>
                <a:latin typeface="Calibri" panose="020F0502020204030204" pitchFamily="34" charset="0"/>
              </a:rPr>
              <a:t>på listen, </a:t>
            </a:r>
            <a:r>
              <a:rPr lang="nb-NO" altLang="nb-NO" sz="1800" dirty="0" smtClean="0">
                <a:solidFill>
                  <a:srgbClr val="000000"/>
                </a:solidFill>
                <a:latin typeface="Calibri" panose="020F0502020204030204" pitchFamily="34" charset="0"/>
              </a:rPr>
              <a:t>inneholder</a:t>
            </a:r>
            <a:br>
              <a:rPr lang="nb-NO" altLang="nb-NO" sz="1800" dirty="0" smtClean="0">
                <a:solidFill>
                  <a:srgbClr val="000000"/>
                </a:solidFill>
                <a:latin typeface="Calibri" panose="020F0502020204030204" pitchFamily="34" charset="0"/>
              </a:rPr>
            </a:br>
            <a:r>
              <a:rPr lang="nb-NO" altLang="nb-NO" sz="1800" dirty="0" smtClean="0">
                <a:solidFill>
                  <a:srgbClr val="000000"/>
                </a:solidFill>
                <a:latin typeface="Calibri" panose="020F0502020204030204" pitchFamily="34" charset="0"/>
              </a:rPr>
              <a:t>   produktet ofte mye sukker.</a:t>
            </a:r>
            <a:br>
              <a:rPr lang="nb-NO" altLang="nb-NO" sz="1800" dirty="0" smtClean="0">
                <a:solidFill>
                  <a:srgbClr val="000000"/>
                </a:solidFill>
                <a:latin typeface="Calibri" panose="020F0502020204030204" pitchFamily="34" charset="0"/>
              </a:rPr>
            </a:br>
            <a:endParaRPr lang="nb-NO" altLang="nb-NO" sz="1800" dirty="0" smtClean="0">
              <a:solidFill>
                <a:srgbClr val="000000"/>
              </a:solidFill>
              <a:latin typeface="Calibri" panose="020F0502020204030204" pitchFamily="34" charset="0"/>
            </a:endParaRPr>
          </a:p>
          <a:p>
            <a:r>
              <a:rPr lang="nb-NO" altLang="nb-NO" sz="1800" dirty="0" smtClean="0">
                <a:solidFill>
                  <a:srgbClr val="000000"/>
                </a:solidFill>
                <a:latin typeface="Calibri" panose="020F0502020204030204" pitchFamily="34" charset="0"/>
              </a:rPr>
              <a:t>   Sammenlign da gjerne med </a:t>
            </a:r>
            <a:r>
              <a:rPr lang="nb-NO" altLang="nb-NO" sz="1800" dirty="0">
                <a:solidFill>
                  <a:srgbClr val="000000"/>
                </a:solidFill>
                <a:latin typeface="Calibri" panose="020F0502020204030204" pitchFamily="34" charset="0"/>
              </a:rPr>
              <a:t>andre</a:t>
            </a:r>
            <a:br>
              <a:rPr lang="nb-NO" altLang="nb-NO" sz="1800" dirty="0">
                <a:solidFill>
                  <a:srgbClr val="000000"/>
                </a:solidFill>
                <a:latin typeface="Calibri" panose="020F0502020204030204" pitchFamily="34" charset="0"/>
              </a:rPr>
            </a:br>
            <a:r>
              <a:rPr lang="nb-NO" altLang="nb-NO" sz="1800" dirty="0">
                <a:solidFill>
                  <a:srgbClr val="000000"/>
                </a:solidFill>
                <a:latin typeface="Calibri" panose="020F0502020204030204" pitchFamily="34" charset="0"/>
              </a:rPr>
              <a:t>   </a:t>
            </a:r>
            <a:r>
              <a:rPr lang="nb-NO" altLang="nb-NO" sz="1800" dirty="0" smtClean="0">
                <a:solidFill>
                  <a:srgbClr val="000000"/>
                </a:solidFill>
                <a:latin typeface="Calibri" panose="020F0502020204030204" pitchFamily="34" charset="0"/>
              </a:rPr>
              <a:t>tilsvarende  </a:t>
            </a:r>
            <a:r>
              <a:rPr lang="nb-NO" altLang="nb-NO" sz="1800" dirty="0">
                <a:solidFill>
                  <a:srgbClr val="000000"/>
                </a:solidFill>
                <a:latin typeface="Calibri" panose="020F0502020204030204" pitchFamily="34" charset="0"/>
              </a:rPr>
              <a:t>produkter.</a:t>
            </a:r>
          </a:p>
          <a:p>
            <a:endParaRPr lang="nb-NO" sz="2000" dirty="0"/>
          </a:p>
        </p:txBody>
      </p:sp>
      <p:sp>
        <p:nvSpPr>
          <p:cNvPr id="10" name="TekstSylinder 9"/>
          <p:cNvSpPr txBox="1"/>
          <p:nvPr/>
        </p:nvSpPr>
        <p:spPr>
          <a:xfrm>
            <a:off x="3347863" y="3423010"/>
            <a:ext cx="648072" cy="461665"/>
          </a:xfrm>
          <a:prstGeom prst="rect">
            <a:avLst/>
          </a:prstGeom>
          <a:noFill/>
        </p:spPr>
        <p:txBody>
          <a:bodyPr wrap="square" rtlCol="0">
            <a:spAutoFit/>
          </a:bodyPr>
          <a:lstStyle/>
          <a:p>
            <a:r>
              <a:rPr lang="nb-NO" sz="2400" b="1" dirty="0" smtClean="0">
                <a:solidFill>
                  <a:schemeClr val="accent1"/>
                </a:solidFill>
              </a:rPr>
              <a:t>N</a:t>
            </a:r>
            <a:endParaRPr lang="nb-NO" sz="2400" b="1" dirty="0">
              <a:solidFill>
                <a:schemeClr val="accent1"/>
              </a:solidFill>
            </a:endParaRPr>
          </a:p>
        </p:txBody>
      </p:sp>
      <p:pic>
        <p:nvPicPr>
          <p:cNvPr id="12" name="Picture 2" descr="O:\Shdir_Felles\Ernæring\Små grep stor forskjell\BILDER\Aina Hole Salt\Varedeklarasjon DoneA.ti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14410" y="1789097"/>
            <a:ext cx="3384576" cy="29615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340670"/>
            <a:ext cx="1296341" cy="5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14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16_9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E1411-6B13-4A95-B4CE-A0B2E09C6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AB8C86-C4D9-4F18-B514-248F108F9CFF}">
  <ds:schemaRef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microsoft.com/sharepoint/v3"/>
  </ds:schemaRefs>
</ds:datastoreItem>
</file>

<file path=customXml/itemProps3.xml><?xml version="1.0" encoding="utf-8"?>
<ds:datastoreItem xmlns:ds="http://schemas.openxmlformats.org/officeDocument/2006/customXml" ds:itemID="{1EB5E798-8D10-4207-8954-082257384A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PPT_16_9_NO</Template>
  <TotalTime>1785</TotalTime>
  <Words>3251</Words>
  <Application>Microsoft Office PowerPoint</Application>
  <PresentationFormat>Skjermfremvisning (16:9)</PresentationFormat>
  <Paragraphs>470</Paragraphs>
  <Slides>32</Slides>
  <Notes>32</Notes>
  <HiddenSlides>0</HiddenSlides>
  <MMClips>0</MMClips>
  <ScaleCrop>false</ScaleCrop>
  <HeadingPairs>
    <vt:vector size="4" baseType="variant">
      <vt:variant>
        <vt:lpstr>Tema</vt:lpstr>
      </vt:variant>
      <vt:variant>
        <vt:i4>1</vt:i4>
      </vt:variant>
      <vt:variant>
        <vt:lpstr>Lysbildetitler</vt:lpstr>
      </vt:variant>
      <vt:variant>
        <vt:i4>32</vt:i4>
      </vt:variant>
    </vt:vector>
  </HeadingPairs>
  <TitlesOfParts>
    <vt:vector size="33" baseType="lpstr">
      <vt:lpstr>PPT_16_9_NO</vt:lpstr>
      <vt:lpstr>Kompetanseheving sukker </vt:lpstr>
      <vt:lpstr>Helsedirektoratets kostråd, kortversjon</vt:lpstr>
      <vt:lpstr>Anbefaling og råd om sukker</vt:lpstr>
      <vt:lpstr> Naturlig og tilsatt sukker</vt:lpstr>
      <vt:lpstr>Dette vet vi om sukkerinntaket</vt:lpstr>
      <vt:lpstr>Sukker og helseutfordringer</vt:lpstr>
      <vt:lpstr>Sukker og syre skader tennene   </vt:lpstr>
      <vt:lpstr>PowerPoint-presentasjon</vt:lpstr>
      <vt:lpstr>    Hvordan vite mengde sukker i mat og drikke?</vt:lpstr>
      <vt:lpstr>Karbohydrater</vt:lpstr>
      <vt:lpstr>Vi trenger karbohydrater, velg de grove</vt:lpstr>
      <vt:lpstr>     </vt:lpstr>
      <vt:lpstr>Handlingsplan kosthold; mål 2021 - sukker og overvekt</vt:lpstr>
      <vt:lpstr>Sukkerinntak: barn, unge og voksne</vt:lpstr>
      <vt:lpstr>Andel energi fra tilsatt sukker barn og unge </vt:lpstr>
      <vt:lpstr> </vt:lpstr>
      <vt:lpstr>  Saft/brus med sukker </vt:lpstr>
      <vt:lpstr>Kostråd drikke</vt:lpstr>
      <vt:lpstr>Søte drikker</vt:lpstr>
      <vt:lpstr>Mengde tilsatt sukker i drikke varierer mye</vt:lpstr>
      <vt:lpstr>Like mye energi, men 32 g tilsatt sukker i sjokoladen</vt:lpstr>
      <vt:lpstr>Mye sukker i smågodt</vt:lpstr>
      <vt:lpstr>Lørdagsgodt 1 gang i uka = 1300 sukkerbiter</vt:lpstr>
      <vt:lpstr>Lørdagsgodt 3 ganger i uka = 3900 sukkerbiter</vt:lpstr>
      <vt:lpstr>       Kaker og kjeks kan inneholde mye sukker</vt:lpstr>
      <vt:lpstr>Hvor mye tilsatt sukker?</vt:lpstr>
      <vt:lpstr>Like mye energi</vt:lpstr>
      <vt:lpstr>Like mye energi i tre boller som i all frukten</vt:lpstr>
      <vt:lpstr>Nøkkelhullet – et sunnere valg</vt:lpstr>
      <vt:lpstr>Små grep for mindre sukker</vt:lpstr>
      <vt:lpstr>        Alternativ til mat/drikke med tilsatt sukker </vt:lpstr>
      <vt:lpstr>Fargerike alternativ til smågodt</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Sukker</dc:title>
  <dc:creator>Sigvor Melve</dc:creator>
  <cp:lastModifiedBy>Sigvor Melve</cp:lastModifiedBy>
  <cp:revision>357</cp:revision>
  <cp:lastPrinted>2017-10-25T10:31:00Z</cp:lastPrinted>
  <dcterms:created xsi:type="dcterms:W3CDTF">2017-08-22T08:12:30Z</dcterms:created>
  <dcterms:modified xsi:type="dcterms:W3CDTF">2017-11-07T09:39:52Z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