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9"/>
  </p:notesMasterIdLst>
  <p:sldIdLst>
    <p:sldId id="262"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Lst>
  <p:sldSz cx="9144000" cy="5143500" type="screen16x9"/>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428D"/>
    <a:srgbClr val="0093A7"/>
    <a:srgbClr val="0032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89940" autoAdjust="0"/>
  </p:normalViewPr>
  <p:slideViewPr>
    <p:cSldViewPr snapToObjects="1">
      <p:cViewPr varScale="1">
        <p:scale>
          <a:sx n="141" d="100"/>
          <a:sy n="141" d="100"/>
        </p:scale>
        <p:origin x="-732"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 Type="http://schemas.openxmlformats.org/officeDocument/2006/relationships/slide" Target="slides/slide3.xml"/><Relationship Id="rId71"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BF4E9B-EC91-4D6A-95C2-760E78FEA15A}" type="datetimeFigureOut">
              <a:rPr lang="en-GB" smtClean="0"/>
              <a:t>15/05/2017</a:t>
            </a:fld>
            <a:endParaRPr lang="en-GB"/>
          </a:p>
        </p:txBody>
      </p:sp>
      <p:sp>
        <p:nvSpPr>
          <p:cNvPr id="4" name="Plassholder for lysbild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GB"/>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106C09-2B7A-40C7-B480-A62D5F51D17D}" type="slidenum">
              <a:rPr lang="en-GB" smtClean="0"/>
              <a:t>‹#›</a:t>
            </a:fld>
            <a:endParaRPr lang="en-GB"/>
          </a:p>
        </p:txBody>
      </p:sp>
    </p:spTree>
    <p:extLst>
      <p:ext uri="{BB962C8B-B14F-4D97-AF65-F5344CB8AC3E}">
        <p14:creationId xmlns:p14="http://schemas.microsoft.com/office/powerpoint/2010/main" val="330740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Plassholder for lysbilde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Plassholder for nota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b-NO" altLang="nb-NO" dirty="0"/>
          </a:p>
        </p:txBody>
      </p:sp>
      <p:sp>
        <p:nvSpPr>
          <p:cNvPr id="4" name="Plassholder for lysbildenummer 3"/>
          <p:cNvSpPr>
            <a:spLocks noGrp="1"/>
          </p:cNvSpPr>
          <p:nvPr>
            <p:ph type="sldNum" sz="quarter" idx="5"/>
          </p:nvPr>
        </p:nvSpPr>
        <p:spPr/>
        <p:txBody>
          <a:bodyPr/>
          <a:lstStyle/>
          <a:p>
            <a:pPr>
              <a:defRPr/>
            </a:pPr>
            <a:fld id="{C81F543F-CF5B-4C8E-A1B7-55504A99F91B}" type="slidenum">
              <a:rPr lang="nb-NO" smtClean="0"/>
              <a:pPr>
                <a:defRPr/>
              </a:pPr>
              <a:t>2</a:t>
            </a:fld>
            <a:endParaRPr lang="nb-NO" dirty="0"/>
          </a:p>
        </p:txBody>
      </p:sp>
    </p:spTree>
    <p:extLst>
      <p:ext uri="{BB962C8B-B14F-4D97-AF65-F5344CB8AC3E}">
        <p14:creationId xmlns:p14="http://schemas.microsoft.com/office/powerpoint/2010/main" val="7639148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r>
              <a:rPr lang="nb-NO" baseline="0" dirty="0"/>
              <a:t> </a:t>
            </a:r>
            <a:endParaRPr lang="nb-NO" dirty="0"/>
          </a:p>
        </p:txBody>
      </p:sp>
      <p:sp>
        <p:nvSpPr>
          <p:cNvPr id="4" name="Plassholder for lysbildenummer 3"/>
          <p:cNvSpPr>
            <a:spLocks noGrp="1"/>
          </p:cNvSpPr>
          <p:nvPr>
            <p:ph type="sldNum" sz="quarter" idx="10"/>
          </p:nvPr>
        </p:nvSpPr>
        <p:spPr/>
        <p:txBody>
          <a:bodyPr/>
          <a:lstStyle/>
          <a:p>
            <a:fld id="{BF106C09-2B7A-40C7-B480-A62D5F51D17D}" type="slidenum">
              <a:rPr lang="en-GB" smtClean="0"/>
              <a:t>30</a:t>
            </a:fld>
            <a:endParaRPr lang="en-GB"/>
          </a:p>
        </p:txBody>
      </p:sp>
    </p:spTree>
    <p:extLst>
      <p:ext uri="{BB962C8B-B14F-4D97-AF65-F5344CB8AC3E}">
        <p14:creationId xmlns:p14="http://schemas.microsoft.com/office/powerpoint/2010/main" val="21493267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altLang="nb-NO" dirty="0"/>
          </a:p>
        </p:txBody>
      </p:sp>
      <p:sp>
        <p:nvSpPr>
          <p:cNvPr id="4" name="Plassholder for lysbildenummer 3"/>
          <p:cNvSpPr>
            <a:spLocks noGrp="1"/>
          </p:cNvSpPr>
          <p:nvPr>
            <p:ph type="sldNum" sz="quarter" idx="10"/>
          </p:nvPr>
        </p:nvSpPr>
        <p:spPr/>
        <p:txBody>
          <a:bodyPr/>
          <a:lstStyle/>
          <a:p>
            <a:fld id="{BF106C09-2B7A-40C7-B480-A62D5F51D17D}" type="slidenum">
              <a:rPr lang="en-GB" smtClean="0"/>
              <a:t>32</a:t>
            </a:fld>
            <a:endParaRPr lang="en-GB"/>
          </a:p>
        </p:txBody>
      </p:sp>
    </p:spTree>
    <p:extLst>
      <p:ext uri="{BB962C8B-B14F-4D97-AF65-F5344CB8AC3E}">
        <p14:creationId xmlns:p14="http://schemas.microsoft.com/office/powerpoint/2010/main" val="42860046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F106C09-2B7A-40C7-B480-A62D5F51D17D}" type="slidenum">
              <a:rPr lang="en-GB" smtClean="0"/>
              <a:t>38</a:t>
            </a:fld>
            <a:endParaRPr lang="en-GB"/>
          </a:p>
        </p:txBody>
      </p:sp>
    </p:spTree>
    <p:extLst>
      <p:ext uri="{BB962C8B-B14F-4D97-AF65-F5344CB8AC3E}">
        <p14:creationId xmlns:p14="http://schemas.microsoft.com/office/powerpoint/2010/main" val="34207789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EC44DDC5-7DF5-4592-BBD3-495E6D3DFC4A}" type="slidenum">
              <a:rPr lang="nb-NO" smtClean="0"/>
              <a:t>39</a:t>
            </a:fld>
            <a:endParaRPr lang="nb-NO" dirty="0"/>
          </a:p>
        </p:txBody>
      </p:sp>
    </p:spTree>
    <p:extLst>
      <p:ext uri="{BB962C8B-B14F-4D97-AF65-F5344CB8AC3E}">
        <p14:creationId xmlns:p14="http://schemas.microsoft.com/office/powerpoint/2010/main" val="383935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altLang="nb-NO" dirty="0"/>
          </a:p>
        </p:txBody>
      </p:sp>
      <p:sp>
        <p:nvSpPr>
          <p:cNvPr id="4" name="Plassholder for lysbildenummer 3"/>
          <p:cNvSpPr>
            <a:spLocks noGrp="1"/>
          </p:cNvSpPr>
          <p:nvPr>
            <p:ph type="sldNum" sz="quarter" idx="10"/>
          </p:nvPr>
        </p:nvSpPr>
        <p:spPr/>
        <p:txBody>
          <a:bodyPr/>
          <a:lstStyle/>
          <a:p>
            <a:fld id="{BF106C09-2B7A-40C7-B480-A62D5F51D17D}" type="slidenum">
              <a:rPr lang="en-GB" smtClean="0"/>
              <a:t>40</a:t>
            </a:fld>
            <a:endParaRPr lang="en-GB"/>
          </a:p>
        </p:txBody>
      </p:sp>
    </p:spTree>
    <p:extLst>
      <p:ext uri="{BB962C8B-B14F-4D97-AF65-F5344CB8AC3E}">
        <p14:creationId xmlns:p14="http://schemas.microsoft.com/office/powerpoint/2010/main" val="4286004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F106C09-2B7A-40C7-B480-A62D5F51D17D}" type="slidenum">
              <a:rPr lang="en-GB" smtClean="0"/>
              <a:t>57</a:t>
            </a:fld>
            <a:endParaRPr lang="en-GB"/>
          </a:p>
        </p:txBody>
      </p:sp>
    </p:spTree>
    <p:extLst>
      <p:ext uri="{BB962C8B-B14F-4D97-AF65-F5344CB8AC3E}">
        <p14:creationId xmlns:p14="http://schemas.microsoft.com/office/powerpoint/2010/main" val="3420778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F106C09-2B7A-40C7-B480-A62D5F51D17D}" type="slidenum">
              <a:rPr lang="en-GB" smtClean="0"/>
              <a:t>3</a:t>
            </a:fld>
            <a:endParaRPr lang="en-GB"/>
          </a:p>
        </p:txBody>
      </p:sp>
    </p:spTree>
    <p:extLst>
      <p:ext uri="{BB962C8B-B14F-4D97-AF65-F5344CB8AC3E}">
        <p14:creationId xmlns:p14="http://schemas.microsoft.com/office/powerpoint/2010/main" val="3420778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Plassholder for lysbilde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Plassholder for nota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b-NO" dirty="0">
              <a:effectLst/>
            </a:endParaRPr>
          </a:p>
        </p:txBody>
      </p:sp>
      <p:sp>
        <p:nvSpPr>
          <p:cNvPr id="4" name="Plassholder for lysbildenummer 3"/>
          <p:cNvSpPr>
            <a:spLocks noGrp="1"/>
          </p:cNvSpPr>
          <p:nvPr>
            <p:ph type="sldNum" sz="quarter" idx="5"/>
          </p:nvPr>
        </p:nvSpPr>
        <p:spPr/>
        <p:txBody>
          <a:bodyPr/>
          <a:lstStyle/>
          <a:p>
            <a:pPr>
              <a:defRPr/>
            </a:pPr>
            <a:fld id="{7D45DC6B-287C-4D1F-BB13-9A03A3054462}" type="slidenum">
              <a:rPr lang="nb-NO" smtClean="0"/>
              <a:pPr>
                <a:defRPr/>
              </a:pPr>
              <a:t>4</a:t>
            </a:fld>
            <a:endParaRPr lang="nb-NO" dirty="0"/>
          </a:p>
        </p:txBody>
      </p:sp>
    </p:spTree>
    <p:extLst>
      <p:ext uri="{BB962C8B-B14F-4D97-AF65-F5344CB8AC3E}">
        <p14:creationId xmlns:p14="http://schemas.microsoft.com/office/powerpoint/2010/main" val="1953118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Plassholder for lysbilde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Plassholder for nota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b-NO" dirty="0">
              <a:effectLst/>
            </a:endParaRPr>
          </a:p>
        </p:txBody>
      </p:sp>
      <p:sp>
        <p:nvSpPr>
          <p:cNvPr id="4" name="Plassholder for lysbildenummer 3"/>
          <p:cNvSpPr>
            <a:spLocks noGrp="1"/>
          </p:cNvSpPr>
          <p:nvPr>
            <p:ph type="sldNum" sz="quarter" idx="5"/>
          </p:nvPr>
        </p:nvSpPr>
        <p:spPr/>
        <p:txBody>
          <a:bodyPr/>
          <a:lstStyle/>
          <a:p>
            <a:pPr>
              <a:defRPr/>
            </a:pPr>
            <a:fld id="{7D45DC6B-287C-4D1F-BB13-9A03A3054462}" type="slidenum">
              <a:rPr lang="nb-NO" smtClean="0"/>
              <a:pPr>
                <a:defRPr/>
              </a:pPr>
              <a:t>5</a:t>
            </a:fld>
            <a:endParaRPr lang="nb-NO" dirty="0"/>
          </a:p>
        </p:txBody>
      </p:sp>
    </p:spTree>
    <p:extLst>
      <p:ext uri="{BB962C8B-B14F-4D97-AF65-F5344CB8AC3E}">
        <p14:creationId xmlns:p14="http://schemas.microsoft.com/office/powerpoint/2010/main" val="1782816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b-NO" dirty="0"/>
          </a:p>
          <a:p>
            <a:endParaRPr lang="nb-NO" dirty="0"/>
          </a:p>
        </p:txBody>
      </p:sp>
      <p:sp>
        <p:nvSpPr>
          <p:cNvPr id="4" name="Plassholder for lysbildenummer 3"/>
          <p:cNvSpPr>
            <a:spLocks noGrp="1"/>
          </p:cNvSpPr>
          <p:nvPr>
            <p:ph type="sldNum" sz="quarter" idx="10"/>
          </p:nvPr>
        </p:nvSpPr>
        <p:spPr/>
        <p:txBody>
          <a:bodyPr/>
          <a:lstStyle/>
          <a:p>
            <a:fld id="{EC44DDC5-7DF5-4592-BBD3-495E6D3DFC4A}" type="slidenum">
              <a:rPr lang="nb-NO" smtClean="0"/>
              <a:t>6</a:t>
            </a:fld>
            <a:endParaRPr lang="nb-NO" dirty="0"/>
          </a:p>
        </p:txBody>
      </p:sp>
    </p:spTree>
    <p:extLst>
      <p:ext uri="{BB962C8B-B14F-4D97-AF65-F5344CB8AC3E}">
        <p14:creationId xmlns:p14="http://schemas.microsoft.com/office/powerpoint/2010/main" val="983289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EC44DDC5-7DF5-4592-BBD3-495E6D3DFC4A}" type="slidenum">
              <a:rPr lang="nb-NO" smtClean="0"/>
              <a:t>14</a:t>
            </a:fld>
            <a:endParaRPr lang="nb-NO" dirty="0"/>
          </a:p>
        </p:txBody>
      </p:sp>
    </p:spTree>
    <p:extLst>
      <p:ext uri="{BB962C8B-B14F-4D97-AF65-F5344CB8AC3E}">
        <p14:creationId xmlns:p14="http://schemas.microsoft.com/office/powerpoint/2010/main" val="9443499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fld id="{BF106C09-2B7A-40C7-B480-A62D5F51D17D}" type="slidenum">
              <a:rPr lang="en-GB" smtClean="0"/>
              <a:t>17</a:t>
            </a:fld>
            <a:endParaRPr lang="en-GB"/>
          </a:p>
        </p:txBody>
      </p:sp>
    </p:spTree>
    <p:extLst>
      <p:ext uri="{BB962C8B-B14F-4D97-AF65-F5344CB8AC3E}">
        <p14:creationId xmlns:p14="http://schemas.microsoft.com/office/powerpoint/2010/main" val="3420778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BF106C09-2B7A-40C7-B480-A62D5F51D17D}" type="slidenum">
              <a:rPr lang="en-GB" smtClean="0"/>
              <a:t>26</a:t>
            </a:fld>
            <a:endParaRPr lang="en-GB"/>
          </a:p>
        </p:txBody>
      </p:sp>
    </p:spTree>
    <p:extLst>
      <p:ext uri="{BB962C8B-B14F-4D97-AF65-F5344CB8AC3E}">
        <p14:creationId xmlns:p14="http://schemas.microsoft.com/office/powerpoint/2010/main" val="3420778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r>
              <a:rPr lang="nb-NO" baseline="0" dirty="0"/>
              <a:t> </a:t>
            </a:r>
            <a:endParaRPr lang="nb-NO" dirty="0"/>
          </a:p>
        </p:txBody>
      </p:sp>
      <p:sp>
        <p:nvSpPr>
          <p:cNvPr id="4" name="Plassholder for lysbildenummer 3"/>
          <p:cNvSpPr>
            <a:spLocks noGrp="1"/>
          </p:cNvSpPr>
          <p:nvPr>
            <p:ph type="sldNum" sz="quarter" idx="10"/>
          </p:nvPr>
        </p:nvSpPr>
        <p:spPr/>
        <p:txBody>
          <a:bodyPr/>
          <a:lstStyle/>
          <a:p>
            <a:fld id="{BF106C09-2B7A-40C7-B480-A62D5F51D17D}" type="slidenum">
              <a:rPr lang="en-GB" smtClean="0"/>
              <a:t>29</a:t>
            </a:fld>
            <a:endParaRPr lang="en-GB"/>
          </a:p>
        </p:txBody>
      </p:sp>
    </p:spTree>
    <p:extLst>
      <p:ext uri="{BB962C8B-B14F-4D97-AF65-F5344CB8AC3E}">
        <p14:creationId xmlns:p14="http://schemas.microsoft.com/office/powerpoint/2010/main" val="21493267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pic>
        <p:nvPicPr>
          <p:cNvPr id="9" name="Bild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4984" y="3510644"/>
            <a:ext cx="9144000" cy="1632856"/>
          </a:xfrm>
          <a:prstGeom prst="rect">
            <a:avLst/>
          </a:prstGeom>
          <a:solidFill>
            <a:schemeClr val="accent1"/>
          </a:solidFill>
        </p:spPr>
      </p:pic>
      <p:sp>
        <p:nvSpPr>
          <p:cNvPr id="2" name="Tittel 1"/>
          <p:cNvSpPr>
            <a:spLocks noGrp="1"/>
          </p:cNvSpPr>
          <p:nvPr>
            <p:ph type="ctrTitle"/>
          </p:nvPr>
        </p:nvSpPr>
        <p:spPr>
          <a:xfrm>
            <a:off x="685800" y="3547730"/>
            <a:ext cx="7772400" cy="617734"/>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685800" y="4139618"/>
            <a:ext cx="7772400" cy="448457"/>
          </a:xfrm>
        </p:spPr>
        <p:txBody>
          <a:bodyPr wrap="square">
            <a:spAutoFit/>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nb-NO" dirty="0"/>
          </a:p>
        </p:txBody>
      </p:sp>
      <p:sp>
        <p:nvSpPr>
          <p:cNvPr id="13" name="Plassholder for bilde 2"/>
          <p:cNvSpPr>
            <a:spLocks noGrp="1"/>
          </p:cNvSpPr>
          <p:nvPr>
            <p:ph type="pic" idx="10"/>
          </p:nvPr>
        </p:nvSpPr>
        <p:spPr>
          <a:xfrm>
            <a:off x="0" y="1978"/>
            <a:ext cx="9144000" cy="313181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endParaRPr lang="nb-NO" dirty="0"/>
          </a:p>
        </p:txBody>
      </p:sp>
      <p:pic>
        <p:nvPicPr>
          <p:cNvPr id="7" name="Bilde 6"/>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287805" y="3208559"/>
            <a:ext cx="1682357" cy="228581"/>
          </a:xfrm>
          <a:prstGeom prst="rect">
            <a:avLst/>
          </a:prstGeom>
        </p:spPr>
      </p:pic>
      <p:sp>
        <p:nvSpPr>
          <p:cNvPr id="8" name="Plassholder for tekst 4"/>
          <p:cNvSpPr>
            <a:spLocks noGrp="1"/>
          </p:cNvSpPr>
          <p:nvPr>
            <p:ph type="body" sz="quarter" idx="11" hasCustomPrompt="1"/>
          </p:nvPr>
        </p:nvSpPr>
        <p:spPr>
          <a:xfrm>
            <a:off x="685720" y="4803998"/>
            <a:ext cx="7772479" cy="309958"/>
          </a:xfrm>
        </p:spPr>
        <p:txBody>
          <a:bodyPr wrap="square" anchor="b" anchorCtr="0">
            <a:spAutoFit/>
          </a:bodyPr>
          <a:lstStyle>
            <a:lvl1pPr marL="0" indent="0">
              <a:buNone/>
              <a:defRPr sz="1400">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1638722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elforside #4">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a:extLst>
              <a:ext uri="{28A0092B-C50C-407E-A947-70E740481C1C}">
                <a14:useLocalDpi xmlns:a14="http://schemas.microsoft.com/office/drawing/2010/main" val="0"/>
              </a:ext>
            </a:extLst>
          </a:blip>
          <a:srcRect t="25385"/>
          <a:stretch/>
        </p:blipFill>
        <p:spPr>
          <a:xfrm>
            <a:off x="0" y="0"/>
            <a:ext cx="9143245" cy="4707326"/>
          </a:xfrm>
          <a:prstGeom prst="rect">
            <a:avLst/>
          </a:prstGeom>
        </p:spPr>
      </p:pic>
      <p:sp>
        <p:nvSpPr>
          <p:cNvPr id="2" name="Tittel 1"/>
          <p:cNvSpPr>
            <a:spLocks noGrp="1"/>
          </p:cNvSpPr>
          <p:nvPr>
            <p:ph type="ctrTitle"/>
          </p:nvPr>
        </p:nvSpPr>
        <p:spPr>
          <a:xfrm>
            <a:off x="685800" y="1392860"/>
            <a:ext cx="7772400" cy="617734"/>
          </a:xfrm>
        </p:spPr>
        <p:txBody>
          <a:bodyPr>
            <a:spAutoFit/>
          </a:bodyPr>
          <a:lstStyle>
            <a:lvl1pPr algn="l">
              <a:defRPr b="1">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685800" y="1990829"/>
            <a:ext cx="7772400" cy="448457"/>
          </a:xfrm>
        </p:spPr>
        <p:txBody>
          <a:bodyPr wrap="square">
            <a:spAutoFit/>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nb-NO" dirty="0"/>
          </a:p>
        </p:txBody>
      </p:sp>
      <p:sp>
        <p:nvSpPr>
          <p:cNvPr id="10" name="Plassholder for dato 3"/>
          <p:cNvSpPr>
            <a:spLocks noGrp="1"/>
          </p:cNvSpPr>
          <p:nvPr>
            <p:ph type="dt" sz="half" idx="10"/>
          </p:nvPr>
        </p:nvSpPr>
        <p:spPr>
          <a:xfrm>
            <a:off x="6732240" y="4993003"/>
            <a:ext cx="1080120" cy="108011"/>
          </a:xfrm>
          <a:prstGeom prst="rect">
            <a:avLst/>
          </a:prstGeom>
        </p:spPr>
        <p:txBody>
          <a:bodyPr anchor="ctr" anchorCtr="0"/>
          <a:lstStyle>
            <a:lvl1pPr>
              <a:defRPr sz="800">
                <a:solidFill>
                  <a:srgbClr val="003244"/>
                </a:solidFill>
              </a:defRPr>
            </a:lvl1pPr>
          </a:lstStyle>
          <a:p>
            <a:fld id="{9B687A15-A6D5-4EAB-BA67-2F7BD53F59C3}" type="datetime1">
              <a:rPr lang="nb-NO" smtClean="0"/>
              <a:t>15.05.2017</a:t>
            </a:fld>
            <a:endParaRPr lang="nb-NO" dirty="0"/>
          </a:p>
        </p:txBody>
      </p:sp>
      <p:sp>
        <p:nvSpPr>
          <p:cNvPr id="11"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rgbClr val="039BAF"/>
                </a:solidFill>
              </a:defRPr>
            </a:lvl1pPr>
          </a:lstStyle>
          <a:p>
            <a:r>
              <a:rPr lang="nb-NO" dirty="0"/>
              <a:t>Tema for presentasjonen</a:t>
            </a:r>
          </a:p>
        </p:txBody>
      </p:sp>
      <p:sp>
        <p:nvSpPr>
          <p:cNvPr id="12"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rgbClr val="003244"/>
                </a:solidFill>
              </a:defRPr>
            </a:lvl1pPr>
          </a:lstStyle>
          <a:p>
            <a:fld id="{CDA22134-EA94-4B2E-9154-EB8F13265450}" type="slidenum">
              <a:rPr lang="nb-NO" smtClean="0"/>
              <a:pPr/>
              <a:t>‹#›</a:t>
            </a:fld>
            <a:endParaRPr lang="nb-NO" dirty="0"/>
          </a:p>
        </p:txBody>
      </p:sp>
      <p:pic>
        <p:nvPicPr>
          <p:cNvPr id="9" name="Bilde 8"/>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266238" y="4894009"/>
            <a:ext cx="1076709" cy="146744"/>
          </a:xfrm>
          <a:prstGeom prst="rect">
            <a:avLst/>
          </a:prstGeom>
        </p:spPr>
      </p:pic>
    </p:spTree>
    <p:extLst>
      <p:ext uri="{BB962C8B-B14F-4D97-AF65-F5344CB8AC3E}">
        <p14:creationId xmlns:p14="http://schemas.microsoft.com/office/powerpoint/2010/main" val="3544014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3"/>
          <p:cNvSpPr>
            <a:spLocks noGrp="1"/>
          </p:cNvSpPr>
          <p:nvPr>
            <p:ph type="dt" sz="half" idx="2"/>
          </p:nvPr>
        </p:nvSpPr>
        <p:spPr>
          <a:xfrm>
            <a:off x="6732240" y="4993003"/>
            <a:ext cx="1080120" cy="108011"/>
          </a:xfrm>
          <a:prstGeom prst="rect">
            <a:avLst/>
          </a:prstGeom>
        </p:spPr>
        <p:txBody>
          <a:bodyPr anchor="ctr" anchorCtr="0"/>
          <a:lstStyle>
            <a:lvl1pPr>
              <a:defRPr sz="800">
                <a:solidFill>
                  <a:srgbClr val="003244"/>
                </a:solidFill>
              </a:defRPr>
            </a:lvl1pPr>
          </a:lstStyle>
          <a:p>
            <a:fld id="{A3E3BE67-5063-4F18-937F-5211CBE29090}" type="datetime1">
              <a:rPr lang="nb-NO" smtClean="0"/>
              <a:t>15.05.2017</a:t>
            </a:fld>
            <a:endParaRPr lang="nb-NO" dirty="0"/>
          </a:p>
        </p:txBody>
      </p:sp>
      <p:sp>
        <p:nvSpPr>
          <p:cNvPr id="8"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rgbClr val="039BAF"/>
                </a:solidFill>
              </a:defRPr>
            </a:lvl1pPr>
          </a:lstStyle>
          <a:p>
            <a:r>
              <a:rPr lang="nb-NO" dirty="0"/>
              <a:t>Tema for presentasjonen</a:t>
            </a:r>
          </a:p>
        </p:txBody>
      </p:sp>
      <p:sp>
        <p:nvSpPr>
          <p:cNvPr id="9"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rgbClr val="003244"/>
                </a:solidFill>
              </a:defRPr>
            </a:lvl1pPr>
          </a:lstStyle>
          <a:p>
            <a:fld id="{CDA22134-EA94-4B2E-9154-EB8F13265450}" type="slidenum">
              <a:rPr lang="nb-NO" smtClean="0"/>
              <a:pPr/>
              <a:t>‹#›</a:t>
            </a:fld>
            <a:endParaRPr lang="nb-NO" dirty="0"/>
          </a:p>
        </p:txBody>
      </p:sp>
    </p:spTree>
    <p:extLst>
      <p:ext uri="{BB962C8B-B14F-4D97-AF65-F5344CB8AC3E}">
        <p14:creationId xmlns:p14="http://schemas.microsoft.com/office/powerpoint/2010/main" val="4122274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1" name="Plassholder for dato 3"/>
          <p:cNvSpPr>
            <a:spLocks noGrp="1"/>
          </p:cNvSpPr>
          <p:nvPr>
            <p:ph type="dt" sz="half" idx="10"/>
          </p:nvPr>
        </p:nvSpPr>
        <p:spPr>
          <a:xfrm>
            <a:off x="6732240" y="4993003"/>
            <a:ext cx="1080120" cy="108011"/>
          </a:xfrm>
          <a:prstGeom prst="rect">
            <a:avLst/>
          </a:prstGeom>
        </p:spPr>
        <p:txBody>
          <a:bodyPr anchor="ctr" anchorCtr="0"/>
          <a:lstStyle>
            <a:lvl1pPr>
              <a:defRPr sz="800">
                <a:solidFill>
                  <a:srgbClr val="003244"/>
                </a:solidFill>
              </a:defRPr>
            </a:lvl1pPr>
          </a:lstStyle>
          <a:p>
            <a:fld id="{E81B39B8-CEBA-4C64-8F0B-209D443CD816}" type="datetime1">
              <a:rPr lang="nb-NO" smtClean="0"/>
              <a:t>15.05.2017</a:t>
            </a:fld>
            <a:endParaRPr lang="nb-NO" dirty="0"/>
          </a:p>
        </p:txBody>
      </p:sp>
      <p:sp>
        <p:nvSpPr>
          <p:cNvPr id="12"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rgbClr val="039BAF"/>
                </a:solidFill>
              </a:defRPr>
            </a:lvl1pPr>
          </a:lstStyle>
          <a:p>
            <a:r>
              <a:rPr lang="nb-NO" dirty="0"/>
              <a:t>Tema for presentasjonen</a:t>
            </a:r>
          </a:p>
        </p:txBody>
      </p:sp>
      <p:sp>
        <p:nvSpPr>
          <p:cNvPr id="13"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rgbClr val="003244"/>
                </a:solidFill>
              </a:defRPr>
            </a:lvl1pPr>
          </a:lstStyle>
          <a:p>
            <a:fld id="{CDA22134-EA94-4B2E-9154-EB8F13265450}" type="slidenum">
              <a:rPr lang="nb-NO" smtClean="0"/>
              <a:pPr/>
              <a:t>‹#›</a:t>
            </a:fld>
            <a:endParaRPr lang="nb-NO" dirty="0"/>
          </a:p>
        </p:txBody>
      </p:sp>
      <p:sp>
        <p:nvSpPr>
          <p:cNvPr id="14" name="Plassholder for innhold 2"/>
          <p:cNvSpPr>
            <a:spLocks noGrp="1"/>
          </p:cNvSpPr>
          <p:nvPr>
            <p:ph idx="1"/>
          </p:nvPr>
        </p:nvSpPr>
        <p:spPr>
          <a:xfrm>
            <a:off x="468000" y="1274400"/>
            <a:ext cx="3960000" cy="3394472"/>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15" name="Plassholder for innhold 2"/>
          <p:cNvSpPr>
            <a:spLocks noGrp="1"/>
          </p:cNvSpPr>
          <p:nvPr>
            <p:ph idx="11"/>
          </p:nvPr>
        </p:nvSpPr>
        <p:spPr>
          <a:xfrm>
            <a:off x="4724400" y="1274400"/>
            <a:ext cx="3960000" cy="3394472"/>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3245390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ire innholdsdele">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4" name="Plassholder for innhold 2"/>
          <p:cNvSpPr>
            <a:spLocks noGrp="1"/>
          </p:cNvSpPr>
          <p:nvPr>
            <p:ph idx="1"/>
          </p:nvPr>
        </p:nvSpPr>
        <p:spPr>
          <a:xfrm>
            <a:off x="468000" y="1274400"/>
            <a:ext cx="3960000" cy="1620000"/>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1"/>
          </p:nvPr>
        </p:nvSpPr>
        <p:spPr>
          <a:xfrm>
            <a:off x="4724400" y="1274400"/>
            <a:ext cx="3960000" cy="1620000"/>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12" name="Plassholder for innhold 2"/>
          <p:cNvSpPr>
            <a:spLocks noGrp="1"/>
          </p:cNvSpPr>
          <p:nvPr>
            <p:ph idx="12"/>
          </p:nvPr>
        </p:nvSpPr>
        <p:spPr>
          <a:xfrm>
            <a:off x="468000" y="3047231"/>
            <a:ext cx="3960000" cy="1620000"/>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3" name="Plassholder for innhold 2"/>
          <p:cNvSpPr>
            <a:spLocks noGrp="1"/>
          </p:cNvSpPr>
          <p:nvPr>
            <p:ph idx="13"/>
          </p:nvPr>
        </p:nvSpPr>
        <p:spPr>
          <a:xfrm>
            <a:off x="4724400" y="3047231"/>
            <a:ext cx="3960000" cy="1620000"/>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11" name="Plassholder for dato 3"/>
          <p:cNvSpPr>
            <a:spLocks noGrp="1"/>
          </p:cNvSpPr>
          <p:nvPr>
            <p:ph type="dt" sz="half" idx="2"/>
          </p:nvPr>
        </p:nvSpPr>
        <p:spPr>
          <a:xfrm>
            <a:off x="6732240" y="4993003"/>
            <a:ext cx="1080120" cy="108011"/>
          </a:xfrm>
          <a:prstGeom prst="rect">
            <a:avLst/>
          </a:prstGeom>
        </p:spPr>
        <p:txBody>
          <a:bodyPr anchor="ctr" anchorCtr="0"/>
          <a:lstStyle>
            <a:lvl1pPr>
              <a:defRPr sz="800">
                <a:solidFill>
                  <a:srgbClr val="003244"/>
                </a:solidFill>
              </a:defRPr>
            </a:lvl1pPr>
          </a:lstStyle>
          <a:p>
            <a:fld id="{C3B70C5A-0D84-4D3C-B88B-53E47B38484A}" type="datetime1">
              <a:rPr lang="nb-NO" smtClean="0"/>
              <a:t>15.05.2017</a:t>
            </a:fld>
            <a:endParaRPr lang="nb-NO" dirty="0"/>
          </a:p>
        </p:txBody>
      </p:sp>
      <p:sp>
        <p:nvSpPr>
          <p:cNvPr id="17"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rgbClr val="039BAF"/>
                </a:solidFill>
              </a:defRPr>
            </a:lvl1pPr>
          </a:lstStyle>
          <a:p>
            <a:r>
              <a:rPr lang="nb-NO" dirty="0"/>
              <a:t>Tema for presentasjonen</a:t>
            </a:r>
          </a:p>
        </p:txBody>
      </p:sp>
      <p:sp>
        <p:nvSpPr>
          <p:cNvPr id="18"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rgbClr val="003244"/>
                </a:solidFill>
              </a:defRPr>
            </a:lvl1pPr>
          </a:lstStyle>
          <a:p>
            <a:fld id="{CDA22134-EA94-4B2E-9154-EB8F13265450}" type="slidenum">
              <a:rPr lang="nb-NO" smtClean="0"/>
              <a:pPr/>
              <a:t>‹#›</a:t>
            </a:fld>
            <a:endParaRPr lang="nb-NO" dirty="0"/>
          </a:p>
        </p:txBody>
      </p:sp>
    </p:spTree>
    <p:extLst>
      <p:ext uri="{BB962C8B-B14F-4D97-AF65-F5344CB8AC3E}">
        <p14:creationId xmlns:p14="http://schemas.microsoft.com/office/powerpoint/2010/main" val="34957794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4" name="Plassholder for innhold 2"/>
          <p:cNvSpPr>
            <a:spLocks noGrp="1"/>
          </p:cNvSpPr>
          <p:nvPr>
            <p:ph idx="1"/>
          </p:nvPr>
        </p:nvSpPr>
        <p:spPr>
          <a:xfrm>
            <a:off x="468000" y="1993538"/>
            <a:ext cx="3960000" cy="2675334"/>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1"/>
          </p:nvPr>
        </p:nvSpPr>
        <p:spPr>
          <a:xfrm>
            <a:off x="4724400" y="1993538"/>
            <a:ext cx="3960000" cy="2675334"/>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4" name="Text Placeholder 3"/>
          <p:cNvSpPr>
            <a:spLocks noGrp="1"/>
          </p:cNvSpPr>
          <p:nvPr>
            <p:ph type="body" sz="quarter" idx="12"/>
          </p:nvPr>
        </p:nvSpPr>
        <p:spPr>
          <a:xfrm>
            <a:off x="468000" y="1274400"/>
            <a:ext cx="3960000" cy="719138"/>
          </a:xfrm>
        </p:spPr>
        <p:txBody>
          <a:bodyPr anchor="b"/>
          <a:lstStyle>
            <a:lvl1pPr marL="0" indent="0">
              <a:buNone/>
              <a:defRPr b="1"/>
            </a:lvl1pPr>
          </a:lstStyle>
          <a:p>
            <a:pPr lvl="0"/>
            <a:r>
              <a:rPr lang="nb-NO"/>
              <a:t>Rediger tekststiler i malen</a:t>
            </a:r>
          </a:p>
        </p:txBody>
      </p:sp>
      <p:sp>
        <p:nvSpPr>
          <p:cNvPr id="12" name="Text Placeholder 3"/>
          <p:cNvSpPr>
            <a:spLocks noGrp="1"/>
          </p:cNvSpPr>
          <p:nvPr>
            <p:ph type="body" sz="quarter" idx="13"/>
          </p:nvPr>
        </p:nvSpPr>
        <p:spPr>
          <a:xfrm>
            <a:off x="4724400" y="1274400"/>
            <a:ext cx="3960000" cy="719138"/>
          </a:xfrm>
        </p:spPr>
        <p:txBody>
          <a:bodyPr anchor="b"/>
          <a:lstStyle>
            <a:lvl1pPr marL="0" indent="0">
              <a:buNone/>
              <a:defRPr b="1"/>
            </a:lvl1pPr>
          </a:lstStyle>
          <a:p>
            <a:pPr lvl="0"/>
            <a:r>
              <a:rPr lang="nb-NO"/>
              <a:t>Rediger tekststiler i malen</a:t>
            </a:r>
          </a:p>
        </p:txBody>
      </p:sp>
      <p:sp>
        <p:nvSpPr>
          <p:cNvPr id="11" name="Plassholder for dato 3"/>
          <p:cNvSpPr>
            <a:spLocks noGrp="1"/>
          </p:cNvSpPr>
          <p:nvPr>
            <p:ph type="dt" sz="half" idx="2"/>
          </p:nvPr>
        </p:nvSpPr>
        <p:spPr>
          <a:xfrm>
            <a:off x="6732240" y="4993003"/>
            <a:ext cx="1080120" cy="108011"/>
          </a:xfrm>
          <a:prstGeom prst="rect">
            <a:avLst/>
          </a:prstGeom>
        </p:spPr>
        <p:txBody>
          <a:bodyPr anchor="ctr" anchorCtr="0"/>
          <a:lstStyle>
            <a:lvl1pPr>
              <a:defRPr sz="800">
                <a:solidFill>
                  <a:srgbClr val="003244"/>
                </a:solidFill>
              </a:defRPr>
            </a:lvl1pPr>
          </a:lstStyle>
          <a:p>
            <a:fld id="{C3B70C5A-0D84-4D3C-B88B-53E47B38484A}" type="datetime1">
              <a:rPr lang="nb-NO" smtClean="0"/>
              <a:t>15.05.2017</a:t>
            </a:fld>
            <a:endParaRPr lang="nb-NO" dirty="0"/>
          </a:p>
        </p:txBody>
      </p:sp>
      <p:sp>
        <p:nvSpPr>
          <p:cNvPr id="13"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rgbClr val="039BAF"/>
                </a:solidFill>
              </a:defRPr>
            </a:lvl1pPr>
          </a:lstStyle>
          <a:p>
            <a:r>
              <a:rPr lang="nb-NO" dirty="0"/>
              <a:t>Tema for presentasjonen</a:t>
            </a:r>
          </a:p>
        </p:txBody>
      </p:sp>
      <p:sp>
        <p:nvSpPr>
          <p:cNvPr id="17"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rgbClr val="003244"/>
                </a:solidFill>
              </a:defRPr>
            </a:lvl1pPr>
          </a:lstStyle>
          <a:p>
            <a:fld id="{CDA22134-EA94-4B2E-9154-EB8F13265450}" type="slidenum">
              <a:rPr lang="nb-NO" smtClean="0"/>
              <a:pPr/>
              <a:t>‹#›</a:t>
            </a:fld>
            <a:endParaRPr lang="nb-NO" dirty="0"/>
          </a:p>
        </p:txBody>
      </p:sp>
    </p:spTree>
    <p:extLst>
      <p:ext uri="{BB962C8B-B14F-4D97-AF65-F5344CB8AC3E}">
        <p14:creationId xmlns:p14="http://schemas.microsoft.com/office/powerpoint/2010/main" val="37206900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Tittel og innhold #2">
    <p:spTree>
      <p:nvGrpSpPr>
        <p:cNvPr id="1" name=""/>
        <p:cNvGrpSpPr/>
        <p:nvPr/>
      </p:nvGrpSpPr>
      <p:grpSpPr>
        <a:xfrm>
          <a:off x="0" y="0"/>
          <a:ext cx="0" cy="0"/>
          <a:chOff x="0" y="0"/>
          <a:chExt cx="0" cy="0"/>
        </a:xfrm>
      </p:grpSpPr>
      <p:sp>
        <p:nvSpPr>
          <p:cNvPr id="4" name="Rektangel 3"/>
          <p:cNvSpPr/>
          <p:nvPr userDrawn="1"/>
        </p:nvSpPr>
        <p:spPr>
          <a:xfrm>
            <a:off x="0" y="4743900"/>
            <a:ext cx="9144000" cy="39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nb-NO"/>
          </a:p>
        </p:txBody>
      </p:sp>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3"/>
          <p:cNvSpPr>
            <a:spLocks noGrp="1"/>
          </p:cNvSpPr>
          <p:nvPr>
            <p:ph type="dt" sz="half" idx="2"/>
          </p:nvPr>
        </p:nvSpPr>
        <p:spPr>
          <a:xfrm>
            <a:off x="6732240" y="4993003"/>
            <a:ext cx="1080120" cy="108011"/>
          </a:xfrm>
          <a:prstGeom prst="rect">
            <a:avLst/>
          </a:prstGeom>
        </p:spPr>
        <p:txBody>
          <a:bodyPr anchor="ctr" anchorCtr="0"/>
          <a:lstStyle>
            <a:lvl1pPr>
              <a:defRPr sz="800">
                <a:solidFill>
                  <a:schemeClr val="bg1"/>
                </a:solidFill>
              </a:defRPr>
            </a:lvl1pPr>
          </a:lstStyle>
          <a:p>
            <a:fld id="{847D3997-6AD6-4486-9DE8-2BFFB8192A39}" type="datetime1">
              <a:rPr lang="nb-NO" smtClean="0"/>
              <a:t>15.05.2017</a:t>
            </a:fld>
            <a:endParaRPr lang="nb-NO" dirty="0"/>
          </a:p>
        </p:txBody>
      </p:sp>
      <p:sp>
        <p:nvSpPr>
          <p:cNvPr id="8"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chemeClr val="bg1"/>
                </a:solidFill>
              </a:defRPr>
            </a:lvl1pPr>
          </a:lstStyle>
          <a:p>
            <a:r>
              <a:rPr lang="nb-NO"/>
              <a:t>Tema for presentasjonen</a:t>
            </a:r>
            <a:endParaRPr lang="nb-NO" dirty="0"/>
          </a:p>
        </p:txBody>
      </p:sp>
      <p:sp>
        <p:nvSpPr>
          <p:cNvPr id="9"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chemeClr val="bg1"/>
                </a:solidFill>
              </a:defRPr>
            </a:lvl1pPr>
          </a:lstStyle>
          <a:p>
            <a:fld id="{CDA22134-EA94-4B2E-9154-EB8F13265450}" type="slidenum">
              <a:rPr lang="nb-NO" smtClean="0"/>
              <a:pPr/>
              <a:t>‹#›</a:t>
            </a:fld>
            <a:endParaRPr lang="nb-NO" dirty="0"/>
          </a:p>
        </p:txBody>
      </p:sp>
      <p:pic>
        <p:nvPicPr>
          <p:cNvPr id="5" name="Bilde 4"/>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266401" y="4895100"/>
            <a:ext cx="1076709" cy="145800"/>
          </a:xfrm>
          <a:prstGeom prst="rect">
            <a:avLst/>
          </a:prstGeom>
        </p:spPr>
      </p:pic>
    </p:spTree>
    <p:extLst>
      <p:ext uri="{BB962C8B-B14F-4D97-AF65-F5344CB8AC3E}">
        <p14:creationId xmlns:p14="http://schemas.microsoft.com/office/powerpoint/2010/main" val="13740754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o innholdsdeler #2">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4" name="Plassholder for innhold 2"/>
          <p:cNvSpPr>
            <a:spLocks noGrp="1"/>
          </p:cNvSpPr>
          <p:nvPr>
            <p:ph idx="1"/>
          </p:nvPr>
        </p:nvSpPr>
        <p:spPr>
          <a:xfrm>
            <a:off x="468000" y="1274400"/>
            <a:ext cx="3960000" cy="3394472"/>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15" name="Plassholder for innhold 2"/>
          <p:cNvSpPr>
            <a:spLocks noGrp="1"/>
          </p:cNvSpPr>
          <p:nvPr>
            <p:ph idx="11"/>
          </p:nvPr>
        </p:nvSpPr>
        <p:spPr>
          <a:xfrm>
            <a:off x="4724400" y="1274400"/>
            <a:ext cx="3960000" cy="3394472"/>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8" name="Rektangel 7"/>
          <p:cNvSpPr/>
          <p:nvPr userDrawn="1"/>
        </p:nvSpPr>
        <p:spPr>
          <a:xfrm>
            <a:off x="0" y="4743900"/>
            <a:ext cx="9144000" cy="39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nb-NO"/>
          </a:p>
        </p:txBody>
      </p:sp>
      <p:sp>
        <p:nvSpPr>
          <p:cNvPr id="9" name="Plassholder for dato 3"/>
          <p:cNvSpPr>
            <a:spLocks noGrp="1"/>
          </p:cNvSpPr>
          <p:nvPr>
            <p:ph type="dt" sz="half" idx="2"/>
          </p:nvPr>
        </p:nvSpPr>
        <p:spPr>
          <a:xfrm>
            <a:off x="6732240" y="4993003"/>
            <a:ext cx="1080120" cy="108011"/>
          </a:xfrm>
          <a:prstGeom prst="rect">
            <a:avLst/>
          </a:prstGeom>
        </p:spPr>
        <p:txBody>
          <a:bodyPr anchor="ctr" anchorCtr="0"/>
          <a:lstStyle>
            <a:lvl1pPr>
              <a:defRPr sz="800">
                <a:solidFill>
                  <a:schemeClr val="bg1"/>
                </a:solidFill>
              </a:defRPr>
            </a:lvl1pPr>
          </a:lstStyle>
          <a:p>
            <a:fld id="{AFDED853-C039-4EEC-BD31-A17FB9F79D9F}" type="datetime1">
              <a:rPr lang="nb-NO" smtClean="0"/>
              <a:t>15.05.2017</a:t>
            </a:fld>
            <a:endParaRPr lang="nb-NO" dirty="0"/>
          </a:p>
        </p:txBody>
      </p:sp>
      <p:sp>
        <p:nvSpPr>
          <p:cNvPr id="10"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chemeClr val="bg1"/>
                </a:solidFill>
              </a:defRPr>
            </a:lvl1pPr>
          </a:lstStyle>
          <a:p>
            <a:r>
              <a:rPr lang="nb-NO"/>
              <a:t>Tema for presentasjonen</a:t>
            </a:r>
            <a:endParaRPr lang="nb-NO" dirty="0"/>
          </a:p>
        </p:txBody>
      </p:sp>
      <p:sp>
        <p:nvSpPr>
          <p:cNvPr id="16"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chemeClr val="bg1"/>
                </a:solidFill>
              </a:defRPr>
            </a:lvl1pPr>
          </a:lstStyle>
          <a:p>
            <a:fld id="{CDA22134-EA94-4B2E-9154-EB8F13265450}" type="slidenum">
              <a:rPr lang="nb-NO" smtClean="0"/>
              <a:pPr/>
              <a:t>‹#›</a:t>
            </a:fld>
            <a:endParaRPr lang="nb-NO" dirty="0"/>
          </a:p>
        </p:txBody>
      </p:sp>
      <p:pic>
        <p:nvPicPr>
          <p:cNvPr id="11" name="Bilde 10"/>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266401" y="4895100"/>
            <a:ext cx="1076709" cy="145800"/>
          </a:xfrm>
          <a:prstGeom prst="rect">
            <a:avLst/>
          </a:prstGeom>
        </p:spPr>
      </p:pic>
    </p:spTree>
    <p:extLst>
      <p:ext uri="{BB962C8B-B14F-4D97-AF65-F5344CB8AC3E}">
        <p14:creationId xmlns:p14="http://schemas.microsoft.com/office/powerpoint/2010/main" val="40748578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ire innholdsdeler #2">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4" name="Plassholder for innhold 2"/>
          <p:cNvSpPr>
            <a:spLocks noGrp="1"/>
          </p:cNvSpPr>
          <p:nvPr>
            <p:ph idx="1"/>
          </p:nvPr>
        </p:nvSpPr>
        <p:spPr>
          <a:xfrm>
            <a:off x="468000" y="1274400"/>
            <a:ext cx="3960000" cy="1620000"/>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1"/>
          </p:nvPr>
        </p:nvSpPr>
        <p:spPr>
          <a:xfrm>
            <a:off x="4724400" y="1274400"/>
            <a:ext cx="3960000" cy="1620000"/>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8" name="Rektangel 7"/>
          <p:cNvSpPr/>
          <p:nvPr userDrawn="1"/>
        </p:nvSpPr>
        <p:spPr>
          <a:xfrm>
            <a:off x="0" y="4743900"/>
            <a:ext cx="9144000" cy="39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nb-NO"/>
          </a:p>
        </p:txBody>
      </p:sp>
      <p:sp>
        <p:nvSpPr>
          <p:cNvPr id="9" name="Plassholder for dato 3"/>
          <p:cNvSpPr>
            <a:spLocks noGrp="1"/>
          </p:cNvSpPr>
          <p:nvPr>
            <p:ph type="dt" sz="half" idx="2"/>
          </p:nvPr>
        </p:nvSpPr>
        <p:spPr>
          <a:xfrm>
            <a:off x="6732240" y="4993003"/>
            <a:ext cx="1080120" cy="108011"/>
          </a:xfrm>
          <a:prstGeom prst="rect">
            <a:avLst/>
          </a:prstGeom>
        </p:spPr>
        <p:txBody>
          <a:bodyPr anchor="ctr" anchorCtr="0"/>
          <a:lstStyle>
            <a:lvl1pPr>
              <a:defRPr sz="800">
                <a:solidFill>
                  <a:schemeClr val="bg1"/>
                </a:solidFill>
              </a:defRPr>
            </a:lvl1pPr>
          </a:lstStyle>
          <a:p>
            <a:fld id="{AFDED853-C039-4EEC-BD31-A17FB9F79D9F}" type="datetime1">
              <a:rPr lang="nb-NO" smtClean="0"/>
              <a:t>15.05.2017</a:t>
            </a:fld>
            <a:endParaRPr lang="nb-NO" dirty="0"/>
          </a:p>
        </p:txBody>
      </p:sp>
      <p:sp>
        <p:nvSpPr>
          <p:cNvPr id="10"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chemeClr val="bg1"/>
                </a:solidFill>
              </a:defRPr>
            </a:lvl1pPr>
          </a:lstStyle>
          <a:p>
            <a:r>
              <a:rPr lang="nb-NO"/>
              <a:t>Tema for presentasjonen</a:t>
            </a:r>
            <a:endParaRPr lang="nb-NO" dirty="0"/>
          </a:p>
        </p:txBody>
      </p:sp>
      <p:sp>
        <p:nvSpPr>
          <p:cNvPr id="16"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chemeClr val="bg1"/>
                </a:solidFill>
              </a:defRPr>
            </a:lvl1pPr>
          </a:lstStyle>
          <a:p>
            <a:fld id="{CDA22134-EA94-4B2E-9154-EB8F13265450}" type="slidenum">
              <a:rPr lang="nb-NO" smtClean="0"/>
              <a:pPr/>
              <a:t>‹#›</a:t>
            </a:fld>
            <a:endParaRPr lang="nb-NO" dirty="0"/>
          </a:p>
        </p:txBody>
      </p:sp>
      <p:pic>
        <p:nvPicPr>
          <p:cNvPr id="11" name="Bilde 10"/>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266401" y="4895100"/>
            <a:ext cx="1076709" cy="145800"/>
          </a:xfrm>
          <a:prstGeom prst="rect">
            <a:avLst/>
          </a:prstGeom>
        </p:spPr>
      </p:pic>
      <p:sp>
        <p:nvSpPr>
          <p:cNvPr id="12" name="Plassholder for innhold 2"/>
          <p:cNvSpPr>
            <a:spLocks noGrp="1"/>
          </p:cNvSpPr>
          <p:nvPr>
            <p:ph idx="12"/>
          </p:nvPr>
        </p:nvSpPr>
        <p:spPr>
          <a:xfrm>
            <a:off x="468000" y="3047231"/>
            <a:ext cx="3960000" cy="1620000"/>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3" name="Plassholder for innhold 2"/>
          <p:cNvSpPr>
            <a:spLocks noGrp="1"/>
          </p:cNvSpPr>
          <p:nvPr>
            <p:ph idx="13"/>
          </p:nvPr>
        </p:nvSpPr>
        <p:spPr>
          <a:xfrm>
            <a:off x="4724400" y="3047231"/>
            <a:ext cx="3960000" cy="1620000"/>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35929568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ammenligning #2">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14" name="Plassholder for innhold 2"/>
          <p:cNvSpPr>
            <a:spLocks noGrp="1"/>
          </p:cNvSpPr>
          <p:nvPr>
            <p:ph idx="1"/>
          </p:nvPr>
        </p:nvSpPr>
        <p:spPr>
          <a:xfrm>
            <a:off x="468000" y="1993538"/>
            <a:ext cx="3960000" cy="2675334"/>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innhold 2"/>
          <p:cNvSpPr>
            <a:spLocks noGrp="1"/>
          </p:cNvSpPr>
          <p:nvPr>
            <p:ph idx="11"/>
          </p:nvPr>
        </p:nvSpPr>
        <p:spPr>
          <a:xfrm>
            <a:off x="4724400" y="1993538"/>
            <a:ext cx="3960000" cy="2675334"/>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8" name="Rektangel 7"/>
          <p:cNvSpPr/>
          <p:nvPr userDrawn="1"/>
        </p:nvSpPr>
        <p:spPr>
          <a:xfrm>
            <a:off x="0" y="4743900"/>
            <a:ext cx="9144000" cy="39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nb-NO"/>
          </a:p>
        </p:txBody>
      </p:sp>
      <p:sp>
        <p:nvSpPr>
          <p:cNvPr id="9" name="Plassholder for dato 3"/>
          <p:cNvSpPr>
            <a:spLocks noGrp="1"/>
          </p:cNvSpPr>
          <p:nvPr>
            <p:ph type="dt" sz="half" idx="2"/>
          </p:nvPr>
        </p:nvSpPr>
        <p:spPr>
          <a:xfrm>
            <a:off x="6732240" y="4993003"/>
            <a:ext cx="1080120" cy="108011"/>
          </a:xfrm>
          <a:prstGeom prst="rect">
            <a:avLst/>
          </a:prstGeom>
        </p:spPr>
        <p:txBody>
          <a:bodyPr anchor="ctr" anchorCtr="0"/>
          <a:lstStyle>
            <a:lvl1pPr>
              <a:defRPr sz="800">
                <a:solidFill>
                  <a:schemeClr val="bg1"/>
                </a:solidFill>
              </a:defRPr>
            </a:lvl1pPr>
          </a:lstStyle>
          <a:p>
            <a:fld id="{AFDED853-C039-4EEC-BD31-A17FB9F79D9F}" type="datetime1">
              <a:rPr lang="nb-NO" smtClean="0"/>
              <a:t>15.05.2017</a:t>
            </a:fld>
            <a:endParaRPr lang="nb-NO" dirty="0"/>
          </a:p>
        </p:txBody>
      </p:sp>
      <p:sp>
        <p:nvSpPr>
          <p:cNvPr id="10"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chemeClr val="bg1"/>
                </a:solidFill>
              </a:defRPr>
            </a:lvl1pPr>
          </a:lstStyle>
          <a:p>
            <a:r>
              <a:rPr lang="nb-NO"/>
              <a:t>Tema for presentasjonen</a:t>
            </a:r>
            <a:endParaRPr lang="nb-NO" dirty="0"/>
          </a:p>
        </p:txBody>
      </p:sp>
      <p:sp>
        <p:nvSpPr>
          <p:cNvPr id="16"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chemeClr val="bg1"/>
                </a:solidFill>
              </a:defRPr>
            </a:lvl1pPr>
          </a:lstStyle>
          <a:p>
            <a:fld id="{CDA22134-EA94-4B2E-9154-EB8F13265450}" type="slidenum">
              <a:rPr lang="nb-NO" smtClean="0"/>
              <a:pPr/>
              <a:t>‹#›</a:t>
            </a:fld>
            <a:endParaRPr lang="nb-NO" dirty="0"/>
          </a:p>
        </p:txBody>
      </p:sp>
      <p:pic>
        <p:nvPicPr>
          <p:cNvPr id="11" name="Bilde 10"/>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266401" y="4895100"/>
            <a:ext cx="1076709" cy="145800"/>
          </a:xfrm>
          <a:prstGeom prst="rect">
            <a:avLst/>
          </a:prstGeom>
        </p:spPr>
      </p:pic>
      <p:sp>
        <p:nvSpPr>
          <p:cNvPr id="4" name="Text Placeholder 3"/>
          <p:cNvSpPr>
            <a:spLocks noGrp="1"/>
          </p:cNvSpPr>
          <p:nvPr>
            <p:ph type="body" sz="quarter" idx="12"/>
          </p:nvPr>
        </p:nvSpPr>
        <p:spPr>
          <a:xfrm>
            <a:off x="468000" y="1274400"/>
            <a:ext cx="3960000" cy="719138"/>
          </a:xfrm>
        </p:spPr>
        <p:txBody>
          <a:bodyPr anchor="b"/>
          <a:lstStyle>
            <a:lvl1pPr marL="0" indent="0">
              <a:buNone/>
              <a:defRPr b="1"/>
            </a:lvl1pPr>
          </a:lstStyle>
          <a:p>
            <a:pPr lvl="0"/>
            <a:r>
              <a:rPr lang="nb-NO"/>
              <a:t>Rediger tekststiler i malen</a:t>
            </a:r>
          </a:p>
        </p:txBody>
      </p:sp>
      <p:sp>
        <p:nvSpPr>
          <p:cNvPr id="12" name="Text Placeholder 3"/>
          <p:cNvSpPr>
            <a:spLocks noGrp="1"/>
          </p:cNvSpPr>
          <p:nvPr>
            <p:ph type="body" sz="quarter" idx="13"/>
          </p:nvPr>
        </p:nvSpPr>
        <p:spPr>
          <a:xfrm>
            <a:off x="4724400" y="1274400"/>
            <a:ext cx="3960000" cy="719138"/>
          </a:xfrm>
        </p:spPr>
        <p:txBody>
          <a:bodyPr anchor="b"/>
          <a:lstStyle>
            <a:lvl1pPr marL="0" indent="0">
              <a:buNone/>
              <a:defRPr b="1"/>
            </a:lvl1pPr>
          </a:lstStyle>
          <a:p>
            <a:pPr lvl="0"/>
            <a:r>
              <a:rPr lang="nb-NO"/>
              <a:t>Rediger tekststiler i malen</a:t>
            </a:r>
          </a:p>
        </p:txBody>
      </p:sp>
    </p:spTree>
    <p:extLst>
      <p:ext uri="{BB962C8B-B14F-4D97-AF65-F5344CB8AC3E}">
        <p14:creationId xmlns:p14="http://schemas.microsoft.com/office/powerpoint/2010/main" val="21300616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1_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082604"/>
            <a:ext cx="7772400" cy="617734"/>
          </a:xfrm>
        </p:spPr>
        <p:txBody>
          <a:bodyPr/>
          <a:lstStyle/>
          <a:p>
            <a:r>
              <a:rPr lang="nb-NO"/>
              <a:t>Klikk for å redigere tittelstil</a:t>
            </a:r>
          </a:p>
        </p:txBody>
      </p:sp>
      <p:sp>
        <p:nvSpPr>
          <p:cNvPr id="3" name="Undertittel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p>
        </p:txBody>
      </p:sp>
      <p:sp>
        <p:nvSpPr>
          <p:cNvPr id="4" name="Plassholder for dato 3"/>
          <p:cNvSpPr>
            <a:spLocks noGrp="1"/>
          </p:cNvSpPr>
          <p:nvPr>
            <p:ph type="dt" sz="half" idx="10"/>
          </p:nvPr>
        </p:nvSpPr>
        <p:spPr/>
        <p:txBody>
          <a:bodyPr/>
          <a:lstStyle/>
          <a:p>
            <a:fld id="{7F320FE3-1B40-4FA0-A7A0-1E50A6AD4764}" type="datetime1">
              <a:rPr lang="nb-NO" smtClean="0"/>
              <a:t>15.05.2017</a:t>
            </a:fld>
            <a:endParaRPr lang="nb-NO" dirty="0"/>
          </a:p>
        </p:txBody>
      </p:sp>
      <p:sp>
        <p:nvSpPr>
          <p:cNvPr id="5" name="Plassholder for bunntekst 4"/>
          <p:cNvSpPr>
            <a:spLocks noGrp="1"/>
          </p:cNvSpPr>
          <p:nvPr>
            <p:ph type="ftr" sz="quarter" idx="11"/>
          </p:nvPr>
        </p:nvSpPr>
        <p:spPr/>
        <p:txBody>
          <a:bodyPr/>
          <a:lstStyle/>
          <a:p>
            <a:endParaRPr lang="nb-NO" dirty="0"/>
          </a:p>
        </p:txBody>
      </p:sp>
      <p:sp>
        <p:nvSpPr>
          <p:cNvPr id="6" name="Plassholder for lysbildenummer 5"/>
          <p:cNvSpPr>
            <a:spLocks noGrp="1"/>
          </p:cNvSpPr>
          <p:nvPr>
            <p:ph type="sldNum" sz="quarter" idx="12"/>
          </p:nvPr>
        </p:nvSpPr>
        <p:spPr/>
        <p:txBody>
          <a:bodyPr/>
          <a:lstStyle/>
          <a:p>
            <a:fld id="{C2D49156-6A6D-40BE-88AA-3D754FF5B23A}" type="slidenum">
              <a:rPr lang="nb-NO" smtClean="0"/>
              <a:t>‹#›</a:t>
            </a:fld>
            <a:endParaRPr lang="nb-NO" dirty="0"/>
          </a:p>
        </p:txBody>
      </p:sp>
    </p:spTree>
    <p:extLst>
      <p:ext uri="{BB962C8B-B14F-4D97-AF65-F5344CB8AC3E}">
        <p14:creationId xmlns:p14="http://schemas.microsoft.com/office/powerpoint/2010/main" val="1263271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2">
    <p:spTree>
      <p:nvGrpSpPr>
        <p:cNvPr id="1" name=""/>
        <p:cNvGrpSpPr/>
        <p:nvPr/>
      </p:nvGrpSpPr>
      <p:grpSpPr>
        <a:xfrm>
          <a:off x="0" y="0"/>
          <a:ext cx="0" cy="0"/>
          <a:chOff x="0" y="0"/>
          <a:chExt cx="0" cy="0"/>
        </a:xfrm>
      </p:grpSpPr>
      <p:pic>
        <p:nvPicPr>
          <p:cNvPr id="9" name="Bild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4984" y="3510644"/>
            <a:ext cx="9144000" cy="1632856"/>
          </a:xfrm>
          <a:prstGeom prst="rect">
            <a:avLst/>
          </a:prstGeom>
          <a:solidFill>
            <a:srgbClr val="0093A7"/>
          </a:solidFill>
        </p:spPr>
      </p:pic>
      <p:sp>
        <p:nvSpPr>
          <p:cNvPr id="2" name="Tittel 1"/>
          <p:cNvSpPr>
            <a:spLocks noGrp="1"/>
          </p:cNvSpPr>
          <p:nvPr>
            <p:ph type="ctrTitle"/>
          </p:nvPr>
        </p:nvSpPr>
        <p:spPr>
          <a:xfrm>
            <a:off x="685800" y="3547730"/>
            <a:ext cx="7772400" cy="617734"/>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685800" y="4139618"/>
            <a:ext cx="7772400" cy="448457"/>
          </a:xfrm>
        </p:spPr>
        <p:txBody>
          <a:bodyPr wrap="square">
            <a:spAutoFit/>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nb-NO" dirty="0"/>
          </a:p>
        </p:txBody>
      </p:sp>
      <p:sp>
        <p:nvSpPr>
          <p:cNvPr id="13" name="Plassholder for bilde 2"/>
          <p:cNvSpPr>
            <a:spLocks noGrp="1"/>
          </p:cNvSpPr>
          <p:nvPr>
            <p:ph type="pic" idx="10"/>
          </p:nvPr>
        </p:nvSpPr>
        <p:spPr>
          <a:xfrm>
            <a:off x="0" y="1978"/>
            <a:ext cx="9144000" cy="313181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endParaRPr lang="nb-NO" dirty="0"/>
          </a:p>
        </p:txBody>
      </p:sp>
      <p:pic>
        <p:nvPicPr>
          <p:cNvPr id="7" name="Bilde 6"/>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287805" y="3208559"/>
            <a:ext cx="1682357" cy="228581"/>
          </a:xfrm>
          <a:prstGeom prst="rect">
            <a:avLst/>
          </a:prstGeom>
        </p:spPr>
      </p:pic>
      <p:sp>
        <p:nvSpPr>
          <p:cNvPr id="8" name="Plassholder for tekst 4"/>
          <p:cNvSpPr>
            <a:spLocks noGrp="1"/>
          </p:cNvSpPr>
          <p:nvPr>
            <p:ph type="body" sz="quarter" idx="11" hasCustomPrompt="1"/>
          </p:nvPr>
        </p:nvSpPr>
        <p:spPr>
          <a:xfrm>
            <a:off x="685720" y="4803998"/>
            <a:ext cx="7772479" cy="309958"/>
          </a:xfrm>
        </p:spPr>
        <p:txBody>
          <a:bodyPr wrap="square" anchor="b" anchorCtr="0">
            <a:spAutoFit/>
          </a:bodyPr>
          <a:lstStyle>
            <a:lvl1pPr marL="0" indent="0">
              <a:buNone/>
              <a:defRPr sz="1400">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344550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tellysbilde #3">
    <p:spTree>
      <p:nvGrpSpPr>
        <p:cNvPr id="1" name=""/>
        <p:cNvGrpSpPr/>
        <p:nvPr/>
      </p:nvGrpSpPr>
      <p:grpSpPr>
        <a:xfrm>
          <a:off x="0" y="0"/>
          <a:ext cx="0" cy="0"/>
          <a:chOff x="0" y="0"/>
          <a:chExt cx="0" cy="0"/>
        </a:xfrm>
      </p:grpSpPr>
      <p:pic>
        <p:nvPicPr>
          <p:cNvPr id="9" name="Bild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4984" y="3510644"/>
            <a:ext cx="9144000" cy="1632856"/>
          </a:xfrm>
          <a:prstGeom prst="rect">
            <a:avLst/>
          </a:prstGeom>
          <a:solidFill>
            <a:schemeClr val="accent2"/>
          </a:solidFill>
        </p:spPr>
      </p:pic>
      <p:sp>
        <p:nvSpPr>
          <p:cNvPr id="2" name="Tittel 1"/>
          <p:cNvSpPr>
            <a:spLocks noGrp="1"/>
          </p:cNvSpPr>
          <p:nvPr>
            <p:ph type="ctrTitle"/>
          </p:nvPr>
        </p:nvSpPr>
        <p:spPr>
          <a:xfrm>
            <a:off x="685800" y="3547730"/>
            <a:ext cx="7772400" cy="617734"/>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685800" y="4139618"/>
            <a:ext cx="7772400" cy="448457"/>
          </a:xfrm>
        </p:spPr>
        <p:txBody>
          <a:bodyPr wrap="square">
            <a:spAutoFit/>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nb-NO" dirty="0"/>
          </a:p>
        </p:txBody>
      </p:sp>
      <p:sp>
        <p:nvSpPr>
          <p:cNvPr id="13" name="Plassholder for bilde 2"/>
          <p:cNvSpPr>
            <a:spLocks noGrp="1"/>
          </p:cNvSpPr>
          <p:nvPr>
            <p:ph type="pic" idx="10"/>
          </p:nvPr>
        </p:nvSpPr>
        <p:spPr>
          <a:xfrm>
            <a:off x="0" y="1978"/>
            <a:ext cx="9144000" cy="313181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endParaRPr lang="nb-NO" dirty="0"/>
          </a:p>
        </p:txBody>
      </p:sp>
      <p:pic>
        <p:nvPicPr>
          <p:cNvPr id="7" name="Bilde 6"/>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287805" y="3208559"/>
            <a:ext cx="1682357" cy="228581"/>
          </a:xfrm>
          <a:prstGeom prst="rect">
            <a:avLst/>
          </a:prstGeom>
        </p:spPr>
      </p:pic>
      <p:sp>
        <p:nvSpPr>
          <p:cNvPr id="8" name="Plassholder for tekst 4"/>
          <p:cNvSpPr>
            <a:spLocks noGrp="1"/>
          </p:cNvSpPr>
          <p:nvPr>
            <p:ph type="body" sz="quarter" idx="11" hasCustomPrompt="1"/>
          </p:nvPr>
        </p:nvSpPr>
        <p:spPr>
          <a:xfrm>
            <a:off x="685720" y="4803998"/>
            <a:ext cx="7772479" cy="309958"/>
          </a:xfrm>
        </p:spPr>
        <p:txBody>
          <a:bodyPr wrap="square" anchor="b" anchorCtr="0">
            <a:spAutoFit/>
          </a:bodyPr>
          <a:lstStyle>
            <a:lvl1pPr marL="0" indent="0">
              <a:buNone/>
              <a:defRPr sz="1400">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931311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tellysbilde #4">
    <p:spTree>
      <p:nvGrpSpPr>
        <p:cNvPr id="1" name=""/>
        <p:cNvGrpSpPr/>
        <p:nvPr/>
      </p:nvGrpSpPr>
      <p:grpSpPr>
        <a:xfrm>
          <a:off x="0" y="0"/>
          <a:ext cx="0" cy="0"/>
          <a:chOff x="0" y="0"/>
          <a:chExt cx="0" cy="0"/>
        </a:xfrm>
      </p:grpSpPr>
      <p:pic>
        <p:nvPicPr>
          <p:cNvPr id="9" name="Bild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4984" y="3510644"/>
            <a:ext cx="9144000" cy="1632856"/>
          </a:xfrm>
          <a:prstGeom prst="rect">
            <a:avLst/>
          </a:prstGeom>
          <a:solidFill>
            <a:schemeClr val="accent6"/>
          </a:solidFill>
        </p:spPr>
      </p:pic>
      <p:sp>
        <p:nvSpPr>
          <p:cNvPr id="2" name="Tittel 1"/>
          <p:cNvSpPr>
            <a:spLocks noGrp="1"/>
          </p:cNvSpPr>
          <p:nvPr>
            <p:ph type="ctrTitle"/>
          </p:nvPr>
        </p:nvSpPr>
        <p:spPr>
          <a:xfrm>
            <a:off x="685800" y="3547730"/>
            <a:ext cx="7772400" cy="617734"/>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685800" y="4139618"/>
            <a:ext cx="7772400" cy="448457"/>
          </a:xfrm>
        </p:spPr>
        <p:txBody>
          <a:bodyPr wrap="square">
            <a:spAutoFit/>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nb-NO" dirty="0"/>
          </a:p>
        </p:txBody>
      </p:sp>
      <p:sp>
        <p:nvSpPr>
          <p:cNvPr id="13" name="Plassholder for bilde 2"/>
          <p:cNvSpPr>
            <a:spLocks noGrp="1"/>
          </p:cNvSpPr>
          <p:nvPr>
            <p:ph type="pic" idx="10"/>
          </p:nvPr>
        </p:nvSpPr>
        <p:spPr>
          <a:xfrm>
            <a:off x="0" y="1978"/>
            <a:ext cx="9144000" cy="313181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endParaRPr lang="nb-NO" dirty="0"/>
          </a:p>
        </p:txBody>
      </p:sp>
      <p:pic>
        <p:nvPicPr>
          <p:cNvPr id="7" name="Bilde 6"/>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287805" y="3208559"/>
            <a:ext cx="1682357" cy="228581"/>
          </a:xfrm>
          <a:prstGeom prst="rect">
            <a:avLst/>
          </a:prstGeom>
        </p:spPr>
      </p:pic>
      <p:sp>
        <p:nvSpPr>
          <p:cNvPr id="8" name="Plassholder for tekst 4"/>
          <p:cNvSpPr>
            <a:spLocks noGrp="1"/>
          </p:cNvSpPr>
          <p:nvPr>
            <p:ph type="body" sz="quarter" idx="11" hasCustomPrompt="1"/>
          </p:nvPr>
        </p:nvSpPr>
        <p:spPr>
          <a:xfrm>
            <a:off x="685720" y="4803998"/>
            <a:ext cx="7772479" cy="309958"/>
          </a:xfrm>
        </p:spPr>
        <p:txBody>
          <a:bodyPr wrap="square" anchor="b" anchorCtr="0">
            <a:spAutoFit/>
          </a:bodyPr>
          <a:lstStyle>
            <a:lvl1pPr marL="0" indent="0">
              <a:buNone/>
              <a:defRPr sz="1400">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847202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tellysbilde #5">
    <p:spTree>
      <p:nvGrpSpPr>
        <p:cNvPr id="1" name=""/>
        <p:cNvGrpSpPr/>
        <p:nvPr/>
      </p:nvGrpSpPr>
      <p:grpSpPr>
        <a:xfrm>
          <a:off x="0" y="0"/>
          <a:ext cx="0" cy="0"/>
          <a:chOff x="0" y="0"/>
          <a:chExt cx="0" cy="0"/>
        </a:xfrm>
      </p:grpSpPr>
      <p:pic>
        <p:nvPicPr>
          <p:cNvPr id="9" name="Bild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4984" y="3510644"/>
            <a:ext cx="9144000" cy="1632856"/>
          </a:xfrm>
          <a:prstGeom prst="rect">
            <a:avLst/>
          </a:prstGeom>
          <a:solidFill>
            <a:srgbClr val="76428D"/>
          </a:solidFill>
        </p:spPr>
      </p:pic>
      <p:sp>
        <p:nvSpPr>
          <p:cNvPr id="2" name="Tittel 1"/>
          <p:cNvSpPr>
            <a:spLocks noGrp="1"/>
          </p:cNvSpPr>
          <p:nvPr>
            <p:ph type="ctrTitle"/>
          </p:nvPr>
        </p:nvSpPr>
        <p:spPr>
          <a:xfrm>
            <a:off x="685800" y="3547730"/>
            <a:ext cx="7772400" cy="617734"/>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685800" y="4139618"/>
            <a:ext cx="7772400" cy="448457"/>
          </a:xfrm>
        </p:spPr>
        <p:txBody>
          <a:bodyPr wrap="square">
            <a:spAutoFit/>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nb-NO" dirty="0"/>
          </a:p>
        </p:txBody>
      </p:sp>
      <p:sp>
        <p:nvSpPr>
          <p:cNvPr id="13" name="Plassholder for bilde 2"/>
          <p:cNvSpPr>
            <a:spLocks noGrp="1"/>
          </p:cNvSpPr>
          <p:nvPr>
            <p:ph type="pic" idx="10"/>
          </p:nvPr>
        </p:nvSpPr>
        <p:spPr>
          <a:xfrm>
            <a:off x="0" y="1978"/>
            <a:ext cx="9144000" cy="313181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endParaRPr lang="nb-NO" dirty="0"/>
          </a:p>
        </p:txBody>
      </p:sp>
      <p:pic>
        <p:nvPicPr>
          <p:cNvPr id="7" name="Bilde 6"/>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287805" y="3208559"/>
            <a:ext cx="1682357" cy="228581"/>
          </a:xfrm>
          <a:prstGeom prst="rect">
            <a:avLst/>
          </a:prstGeom>
        </p:spPr>
      </p:pic>
      <p:sp>
        <p:nvSpPr>
          <p:cNvPr id="8" name="Plassholder for tekst 4"/>
          <p:cNvSpPr>
            <a:spLocks noGrp="1"/>
          </p:cNvSpPr>
          <p:nvPr>
            <p:ph type="body" sz="quarter" idx="11" hasCustomPrompt="1"/>
          </p:nvPr>
        </p:nvSpPr>
        <p:spPr>
          <a:xfrm>
            <a:off x="685720" y="4803998"/>
            <a:ext cx="7772479" cy="309958"/>
          </a:xfrm>
        </p:spPr>
        <p:txBody>
          <a:bodyPr wrap="square" anchor="b" anchorCtr="0">
            <a:spAutoFit/>
          </a:bodyPr>
          <a:lstStyle>
            <a:lvl1pPr marL="0" indent="0">
              <a:buNone/>
              <a:defRPr sz="1400">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3504503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 Tittellysbilde #6">
    <p:spTree>
      <p:nvGrpSpPr>
        <p:cNvPr id="1" name=""/>
        <p:cNvGrpSpPr/>
        <p:nvPr/>
      </p:nvGrpSpPr>
      <p:grpSpPr>
        <a:xfrm>
          <a:off x="0" y="0"/>
          <a:ext cx="0" cy="0"/>
          <a:chOff x="0" y="0"/>
          <a:chExt cx="0" cy="0"/>
        </a:xfrm>
      </p:grpSpPr>
      <p:pic>
        <p:nvPicPr>
          <p:cNvPr id="8" name="Bilde 7"/>
          <p:cNvPicPr>
            <a:picLocks noChangeAspect="1"/>
          </p:cNvPicPr>
          <p:nvPr userDrawn="1"/>
        </p:nvPicPr>
        <p:blipFill rotWithShape="1">
          <a:blip r:embed="rId2" cstate="print">
            <a:extLst>
              <a:ext uri="{28A0092B-C50C-407E-A947-70E740481C1C}">
                <a14:useLocalDpi xmlns:a14="http://schemas.microsoft.com/office/drawing/2010/main" val="0"/>
              </a:ext>
            </a:extLst>
          </a:blip>
          <a:srcRect t="39054"/>
          <a:stretch/>
        </p:blipFill>
        <p:spPr>
          <a:xfrm>
            <a:off x="-4984" y="3510644"/>
            <a:ext cx="9144000" cy="1632856"/>
          </a:xfrm>
          <a:prstGeom prst="rect">
            <a:avLst/>
          </a:prstGeom>
          <a:solidFill>
            <a:schemeClr val="accent4"/>
          </a:solidFill>
        </p:spPr>
      </p:pic>
      <p:sp>
        <p:nvSpPr>
          <p:cNvPr id="2" name="Tittel 1"/>
          <p:cNvSpPr>
            <a:spLocks noGrp="1"/>
          </p:cNvSpPr>
          <p:nvPr>
            <p:ph type="ctrTitle"/>
          </p:nvPr>
        </p:nvSpPr>
        <p:spPr>
          <a:xfrm>
            <a:off x="685800" y="3547730"/>
            <a:ext cx="7772400" cy="617734"/>
          </a:xfrm>
        </p:spPr>
        <p:txBody>
          <a:bodyPr>
            <a:spAutoFit/>
          </a:bodyPr>
          <a:lstStyle>
            <a:lvl1pPr algn="l">
              <a:defRPr>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685800" y="4139618"/>
            <a:ext cx="7772400" cy="448457"/>
          </a:xfrm>
        </p:spPr>
        <p:txBody>
          <a:bodyPr wrap="square">
            <a:spAutoFit/>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nb-NO" dirty="0"/>
          </a:p>
        </p:txBody>
      </p:sp>
      <p:pic>
        <p:nvPicPr>
          <p:cNvPr id="11" name="Bilde 10"/>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287805" y="3208559"/>
            <a:ext cx="1682357" cy="228581"/>
          </a:xfrm>
          <a:prstGeom prst="rect">
            <a:avLst/>
          </a:prstGeom>
        </p:spPr>
      </p:pic>
      <p:sp>
        <p:nvSpPr>
          <p:cNvPr id="13" name="Plassholder for bilde 2"/>
          <p:cNvSpPr>
            <a:spLocks noGrp="1"/>
          </p:cNvSpPr>
          <p:nvPr>
            <p:ph type="pic" idx="10"/>
          </p:nvPr>
        </p:nvSpPr>
        <p:spPr>
          <a:xfrm>
            <a:off x="0" y="1978"/>
            <a:ext cx="9144000" cy="313181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endParaRPr lang="nb-NO" dirty="0"/>
          </a:p>
        </p:txBody>
      </p:sp>
      <p:sp>
        <p:nvSpPr>
          <p:cNvPr id="7" name="Plassholder for tekst 4"/>
          <p:cNvSpPr>
            <a:spLocks noGrp="1"/>
          </p:cNvSpPr>
          <p:nvPr>
            <p:ph type="body" sz="quarter" idx="11" hasCustomPrompt="1"/>
          </p:nvPr>
        </p:nvSpPr>
        <p:spPr>
          <a:xfrm>
            <a:off x="685720" y="4803998"/>
            <a:ext cx="7772479" cy="309958"/>
          </a:xfrm>
        </p:spPr>
        <p:txBody>
          <a:bodyPr wrap="square" anchor="b" anchorCtr="0">
            <a:spAutoFit/>
          </a:bodyPr>
          <a:lstStyle>
            <a:lvl1pPr marL="0" indent="0">
              <a:buNone/>
              <a:defRPr sz="1400">
                <a:solidFill>
                  <a:schemeClr val="bg1"/>
                </a:solidFill>
              </a:defRPr>
            </a:lvl1pPr>
          </a:lstStyle>
          <a:p>
            <a:pPr lvl="0"/>
            <a:r>
              <a:rPr lang="nb-NO"/>
              <a:t>Sted, dato</a:t>
            </a:r>
            <a:endParaRPr lang="nb-NO" dirty="0"/>
          </a:p>
        </p:txBody>
      </p:sp>
    </p:spTree>
    <p:extLst>
      <p:ext uri="{BB962C8B-B14F-4D97-AF65-F5344CB8AC3E}">
        <p14:creationId xmlns:p14="http://schemas.microsoft.com/office/powerpoint/2010/main" val="1423881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elforside">
    <p:spTree>
      <p:nvGrpSpPr>
        <p:cNvPr id="1" name=""/>
        <p:cNvGrpSpPr/>
        <p:nvPr/>
      </p:nvGrpSpPr>
      <p:grpSpPr>
        <a:xfrm>
          <a:off x="0" y="0"/>
          <a:ext cx="0" cy="0"/>
          <a:chOff x="0" y="0"/>
          <a:chExt cx="0" cy="0"/>
        </a:xfrm>
      </p:grpSpPr>
      <p:pic>
        <p:nvPicPr>
          <p:cNvPr id="11" name="Bilde 10"/>
          <p:cNvPicPr>
            <a:picLocks noChangeAspect="1"/>
          </p:cNvPicPr>
          <p:nvPr userDrawn="1"/>
        </p:nvPicPr>
        <p:blipFill rotWithShape="1">
          <a:blip r:embed="rId2">
            <a:extLst>
              <a:ext uri="{28A0092B-C50C-407E-A947-70E740481C1C}">
                <a14:useLocalDpi xmlns:a14="http://schemas.microsoft.com/office/drawing/2010/main" val="0"/>
              </a:ext>
            </a:extLst>
          </a:blip>
          <a:srcRect t="25000"/>
          <a:stretch/>
        </p:blipFill>
        <p:spPr>
          <a:xfrm>
            <a:off x="0" y="0"/>
            <a:ext cx="9143245" cy="4708772"/>
          </a:xfrm>
          <a:prstGeom prst="rect">
            <a:avLst/>
          </a:prstGeom>
          <a:solidFill>
            <a:schemeClr val="accent1"/>
          </a:solidFill>
        </p:spPr>
      </p:pic>
      <p:sp>
        <p:nvSpPr>
          <p:cNvPr id="2" name="Tittel 1"/>
          <p:cNvSpPr>
            <a:spLocks noGrp="1"/>
          </p:cNvSpPr>
          <p:nvPr>
            <p:ph type="ctrTitle"/>
          </p:nvPr>
        </p:nvSpPr>
        <p:spPr>
          <a:xfrm>
            <a:off x="685800" y="1392860"/>
            <a:ext cx="7772400" cy="617734"/>
          </a:xfrm>
        </p:spPr>
        <p:txBody>
          <a:bodyPr>
            <a:spAutoFit/>
          </a:bodyPr>
          <a:lstStyle>
            <a:lvl1pPr algn="l">
              <a:defRPr b="1">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685800" y="1990829"/>
            <a:ext cx="7772400" cy="448457"/>
          </a:xfrm>
        </p:spPr>
        <p:txBody>
          <a:bodyPr wrap="square">
            <a:spAutoFit/>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nb-NO" dirty="0"/>
          </a:p>
        </p:txBody>
      </p:sp>
      <p:sp>
        <p:nvSpPr>
          <p:cNvPr id="10" name="Plassholder for dato 3"/>
          <p:cNvSpPr>
            <a:spLocks noGrp="1"/>
          </p:cNvSpPr>
          <p:nvPr>
            <p:ph type="dt" sz="half" idx="10"/>
          </p:nvPr>
        </p:nvSpPr>
        <p:spPr>
          <a:xfrm>
            <a:off x="6732240" y="4993003"/>
            <a:ext cx="1080120" cy="108011"/>
          </a:xfrm>
          <a:prstGeom prst="rect">
            <a:avLst/>
          </a:prstGeom>
        </p:spPr>
        <p:txBody>
          <a:bodyPr anchor="ctr" anchorCtr="0"/>
          <a:lstStyle>
            <a:lvl1pPr>
              <a:defRPr sz="800">
                <a:solidFill>
                  <a:srgbClr val="003244"/>
                </a:solidFill>
              </a:defRPr>
            </a:lvl1pPr>
          </a:lstStyle>
          <a:p>
            <a:fld id="{A95643B4-0372-4895-8CD7-AB5A27D956BF}" type="datetime1">
              <a:rPr lang="nb-NO" smtClean="0"/>
              <a:t>15.05.2017</a:t>
            </a:fld>
            <a:endParaRPr lang="nb-NO" dirty="0"/>
          </a:p>
        </p:txBody>
      </p:sp>
      <p:sp>
        <p:nvSpPr>
          <p:cNvPr id="14"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rgbClr val="039BAF"/>
                </a:solidFill>
              </a:defRPr>
            </a:lvl1pPr>
          </a:lstStyle>
          <a:p>
            <a:r>
              <a:rPr lang="nb-NO" dirty="0"/>
              <a:t>Tema for presentasjonen</a:t>
            </a:r>
          </a:p>
        </p:txBody>
      </p:sp>
      <p:sp>
        <p:nvSpPr>
          <p:cNvPr id="15"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rgbClr val="003244"/>
                </a:solidFill>
              </a:defRPr>
            </a:lvl1pPr>
          </a:lstStyle>
          <a:p>
            <a:fld id="{CDA22134-EA94-4B2E-9154-EB8F13265450}" type="slidenum">
              <a:rPr lang="nb-NO" smtClean="0"/>
              <a:pPr/>
              <a:t>‹#›</a:t>
            </a:fld>
            <a:endParaRPr lang="nb-NO" dirty="0"/>
          </a:p>
        </p:txBody>
      </p:sp>
      <p:pic>
        <p:nvPicPr>
          <p:cNvPr id="9" name="Bilde 8"/>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266238" y="4894009"/>
            <a:ext cx="1076709" cy="146744"/>
          </a:xfrm>
          <a:prstGeom prst="rect">
            <a:avLst/>
          </a:prstGeom>
        </p:spPr>
      </p:pic>
    </p:spTree>
    <p:extLst>
      <p:ext uri="{BB962C8B-B14F-4D97-AF65-F5344CB8AC3E}">
        <p14:creationId xmlns:p14="http://schemas.microsoft.com/office/powerpoint/2010/main" val="156834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elforside #2">
    <p:spTree>
      <p:nvGrpSpPr>
        <p:cNvPr id="1" name=""/>
        <p:cNvGrpSpPr/>
        <p:nvPr/>
      </p:nvGrpSpPr>
      <p:grpSpPr>
        <a:xfrm>
          <a:off x="0" y="0"/>
          <a:ext cx="0" cy="0"/>
          <a:chOff x="0" y="0"/>
          <a:chExt cx="0" cy="0"/>
        </a:xfrm>
      </p:grpSpPr>
      <p:pic>
        <p:nvPicPr>
          <p:cNvPr id="11" name="Bilde 10"/>
          <p:cNvPicPr>
            <a:picLocks noChangeAspect="1"/>
          </p:cNvPicPr>
          <p:nvPr userDrawn="1"/>
        </p:nvPicPr>
        <p:blipFill rotWithShape="1">
          <a:blip r:embed="rId2">
            <a:extLst>
              <a:ext uri="{28A0092B-C50C-407E-A947-70E740481C1C}">
                <a14:useLocalDpi xmlns:a14="http://schemas.microsoft.com/office/drawing/2010/main" val="0"/>
              </a:ext>
            </a:extLst>
          </a:blip>
          <a:srcRect t="25000"/>
          <a:stretch/>
        </p:blipFill>
        <p:spPr>
          <a:xfrm>
            <a:off x="0" y="0"/>
            <a:ext cx="9143245" cy="4708772"/>
          </a:xfrm>
          <a:prstGeom prst="rect">
            <a:avLst/>
          </a:prstGeom>
          <a:solidFill>
            <a:schemeClr val="accent2"/>
          </a:solidFill>
        </p:spPr>
      </p:pic>
      <p:sp>
        <p:nvSpPr>
          <p:cNvPr id="2" name="Tittel 1"/>
          <p:cNvSpPr>
            <a:spLocks noGrp="1"/>
          </p:cNvSpPr>
          <p:nvPr>
            <p:ph type="ctrTitle"/>
          </p:nvPr>
        </p:nvSpPr>
        <p:spPr>
          <a:xfrm>
            <a:off x="685800" y="1392860"/>
            <a:ext cx="7772400" cy="617734"/>
          </a:xfrm>
        </p:spPr>
        <p:txBody>
          <a:bodyPr>
            <a:spAutoFit/>
          </a:bodyPr>
          <a:lstStyle>
            <a:lvl1pPr algn="l">
              <a:defRPr b="1">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685800" y="1990829"/>
            <a:ext cx="7772400" cy="448457"/>
          </a:xfrm>
        </p:spPr>
        <p:txBody>
          <a:bodyPr wrap="square">
            <a:spAutoFit/>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nb-NO" dirty="0"/>
          </a:p>
        </p:txBody>
      </p:sp>
      <p:sp>
        <p:nvSpPr>
          <p:cNvPr id="6" name="Plassholder for dato 3"/>
          <p:cNvSpPr>
            <a:spLocks noGrp="1"/>
          </p:cNvSpPr>
          <p:nvPr>
            <p:ph type="dt" sz="half" idx="10"/>
          </p:nvPr>
        </p:nvSpPr>
        <p:spPr>
          <a:xfrm>
            <a:off x="6732240" y="4993003"/>
            <a:ext cx="1080120" cy="108011"/>
          </a:xfrm>
          <a:prstGeom prst="rect">
            <a:avLst/>
          </a:prstGeom>
        </p:spPr>
        <p:txBody>
          <a:bodyPr anchor="ctr" anchorCtr="0"/>
          <a:lstStyle>
            <a:lvl1pPr>
              <a:defRPr sz="800">
                <a:solidFill>
                  <a:srgbClr val="003244"/>
                </a:solidFill>
              </a:defRPr>
            </a:lvl1pPr>
          </a:lstStyle>
          <a:p>
            <a:fld id="{35B25E28-9854-435A-9E45-8DC168EEFFDA}" type="datetime1">
              <a:rPr lang="nb-NO" smtClean="0"/>
              <a:t>15.05.2017</a:t>
            </a:fld>
            <a:endParaRPr lang="nb-NO" dirty="0"/>
          </a:p>
        </p:txBody>
      </p:sp>
      <p:sp>
        <p:nvSpPr>
          <p:cNvPr id="8"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rgbClr val="039BAF"/>
                </a:solidFill>
              </a:defRPr>
            </a:lvl1pPr>
          </a:lstStyle>
          <a:p>
            <a:r>
              <a:rPr lang="nb-NO" dirty="0"/>
              <a:t>Tema for presentasjonen</a:t>
            </a:r>
          </a:p>
        </p:txBody>
      </p:sp>
      <p:sp>
        <p:nvSpPr>
          <p:cNvPr id="9"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rgbClr val="003244"/>
                </a:solidFill>
              </a:defRPr>
            </a:lvl1pPr>
          </a:lstStyle>
          <a:p>
            <a:fld id="{CDA22134-EA94-4B2E-9154-EB8F13265450}" type="slidenum">
              <a:rPr lang="nb-NO" smtClean="0"/>
              <a:pPr/>
              <a:t>‹#›</a:t>
            </a:fld>
            <a:endParaRPr lang="nb-NO" dirty="0"/>
          </a:p>
        </p:txBody>
      </p:sp>
      <p:pic>
        <p:nvPicPr>
          <p:cNvPr id="10" name="Bilde 9"/>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266238" y="4894009"/>
            <a:ext cx="1076709" cy="146744"/>
          </a:xfrm>
          <a:prstGeom prst="rect">
            <a:avLst/>
          </a:prstGeom>
        </p:spPr>
      </p:pic>
    </p:spTree>
    <p:extLst>
      <p:ext uri="{BB962C8B-B14F-4D97-AF65-F5344CB8AC3E}">
        <p14:creationId xmlns:p14="http://schemas.microsoft.com/office/powerpoint/2010/main" val="154381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elforside #3">
    <p:spTree>
      <p:nvGrpSpPr>
        <p:cNvPr id="1" name=""/>
        <p:cNvGrpSpPr/>
        <p:nvPr/>
      </p:nvGrpSpPr>
      <p:grpSpPr>
        <a:xfrm>
          <a:off x="0" y="0"/>
          <a:ext cx="0" cy="0"/>
          <a:chOff x="0" y="0"/>
          <a:chExt cx="0" cy="0"/>
        </a:xfrm>
      </p:grpSpPr>
      <p:pic>
        <p:nvPicPr>
          <p:cNvPr id="13" name="Bilde 12"/>
          <p:cNvPicPr>
            <a:picLocks noChangeAspect="1"/>
          </p:cNvPicPr>
          <p:nvPr userDrawn="1"/>
        </p:nvPicPr>
        <p:blipFill rotWithShape="1">
          <a:blip r:embed="rId2">
            <a:extLst>
              <a:ext uri="{28A0092B-C50C-407E-A947-70E740481C1C}">
                <a14:useLocalDpi xmlns:a14="http://schemas.microsoft.com/office/drawing/2010/main" val="0"/>
              </a:ext>
            </a:extLst>
          </a:blip>
          <a:srcRect t="25000"/>
          <a:stretch/>
        </p:blipFill>
        <p:spPr>
          <a:xfrm>
            <a:off x="0" y="0"/>
            <a:ext cx="9143245" cy="4708772"/>
          </a:xfrm>
          <a:prstGeom prst="rect">
            <a:avLst/>
          </a:prstGeom>
          <a:solidFill>
            <a:srgbClr val="0093A7"/>
          </a:solidFill>
        </p:spPr>
      </p:pic>
      <p:sp>
        <p:nvSpPr>
          <p:cNvPr id="2" name="Tittel 1"/>
          <p:cNvSpPr>
            <a:spLocks noGrp="1"/>
          </p:cNvSpPr>
          <p:nvPr>
            <p:ph type="ctrTitle"/>
          </p:nvPr>
        </p:nvSpPr>
        <p:spPr>
          <a:xfrm>
            <a:off x="685800" y="1392860"/>
            <a:ext cx="7772400" cy="617734"/>
          </a:xfrm>
        </p:spPr>
        <p:txBody>
          <a:bodyPr>
            <a:spAutoFit/>
          </a:bodyPr>
          <a:lstStyle>
            <a:lvl1pPr algn="l">
              <a:defRPr b="1">
                <a:solidFill>
                  <a:schemeClr val="bg1"/>
                </a:solidFill>
              </a:defRPr>
            </a:lvl1pPr>
          </a:lstStyle>
          <a:p>
            <a:r>
              <a:rPr lang="nb-NO"/>
              <a:t>Klikk for å redigere tittelstil</a:t>
            </a:r>
            <a:endParaRPr lang="nb-NO" dirty="0"/>
          </a:p>
        </p:txBody>
      </p:sp>
      <p:sp>
        <p:nvSpPr>
          <p:cNvPr id="3" name="Undertittel 2"/>
          <p:cNvSpPr>
            <a:spLocks noGrp="1"/>
          </p:cNvSpPr>
          <p:nvPr>
            <p:ph type="subTitle" idx="1"/>
          </p:nvPr>
        </p:nvSpPr>
        <p:spPr>
          <a:xfrm>
            <a:off x="685800" y="1990829"/>
            <a:ext cx="7772400" cy="448457"/>
          </a:xfrm>
        </p:spPr>
        <p:txBody>
          <a:bodyPr wrap="square">
            <a:spAutoFit/>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endParaRPr lang="nb-NO" dirty="0"/>
          </a:p>
        </p:txBody>
      </p:sp>
      <p:sp>
        <p:nvSpPr>
          <p:cNvPr id="9" name="Plassholder for dato 3"/>
          <p:cNvSpPr>
            <a:spLocks noGrp="1"/>
          </p:cNvSpPr>
          <p:nvPr>
            <p:ph type="dt" sz="half" idx="10"/>
          </p:nvPr>
        </p:nvSpPr>
        <p:spPr>
          <a:xfrm>
            <a:off x="6732240" y="4993003"/>
            <a:ext cx="1080120" cy="108011"/>
          </a:xfrm>
          <a:prstGeom prst="rect">
            <a:avLst/>
          </a:prstGeom>
        </p:spPr>
        <p:txBody>
          <a:bodyPr anchor="ctr" anchorCtr="0"/>
          <a:lstStyle>
            <a:lvl1pPr>
              <a:defRPr sz="800">
                <a:solidFill>
                  <a:srgbClr val="003244"/>
                </a:solidFill>
              </a:defRPr>
            </a:lvl1pPr>
          </a:lstStyle>
          <a:p>
            <a:fld id="{DC5B165D-66D8-4358-A64D-F55EF96359E5}" type="datetime1">
              <a:rPr lang="nb-NO" smtClean="0"/>
              <a:t>15.05.2017</a:t>
            </a:fld>
            <a:endParaRPr lang="nb-NO" dirty="0"/>
          </a:p>
        </p:txBody>
      </p:sp>
      <p:sp>
        <p:nvSpPr>
          <p:cNvPr id="10"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rgbClr val="039BAF"/>
                </a:solidFill>
              </a:defRPr>
            </a:lvl1pPr>
          </a:lstStyle>
          <a:p>
            <a:r>
              <a:rPr lang="nb-NO" dirty="0"/>
              <a:t>Tema for presentasjonen</a:t>
            </a:r>
          </a:p>
        </p:txBody>
      </p:sp>
      <p:sp>
        <p:nvSpPr>
          <p:cNvPr id="11"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rgbClr val="003244"/>
                </a:solidFill>
              </a:defRPr>
            </a:lvl1pPr>
          </a:lstStyle>
          <a:p>
            <a:fld id="{CDA22134-EA94-4B2E-9154-EB8F13265450}" type="slidenum">
              <a:rPr lang="nb-NO" smtClean="0"/>
              <a:pPr/>
              <a:t>‹#›</a:t>
            </a:fld>
            <a:endParaRPr lang="nb-NO" dirty="0"/>
          </a:p>
        </p:txBody>
      </p:sp>
      <p:pic>
        <p:nvPicPr>
          <p:cNvPr id="12" name="Bilde 11"/>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266238" y="4894009"/>
            <a:ext cx="1076709" cy="146744"/>
          </a:xfrm>
          <a:prstGeom prst="rect">
            <a:avLst/>
          </a:prstGeom>
        </p:spPr>
      </p:pic>
    </p:spTree>
    <p:extLst>
      <p:ext uri="{BB962C8B-B14F-4D97-AF65-F5344CB8AC3E}">
        <p14:creationId xmlns:p14="http://schemas.microsoft.com/office/powerpoint/2010/main" val="497891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68000" y="500981"/>
            <a:ext cx="8208000" cy="617734"/>
          </a:xfrm>
          <a:prstGeom prst="rect">
            <a:avLst/>
          </a:prstGeom>
        </p:spPr>
        <p:txBody>
          <a:bodyPr vert="horz" lIns="90000" tIns="46800" rIns="90000" bIns="46800" rtlCol="0" anchor="b" anchorCtr="0">
            <a:spAutoFit/>
          </a:bodyPr>
          <a:lstStyle/>
          <a:p>
            <a:r>
              <a:rPr lang="nb-NO" dirty="0"/>
              <a:t>Klikk for å redigere tittelstil</a:t>
            </a:r>
          </a:p>
        </p:txBody>
      </p:sp>
      <p:sp>
        <p:nvSpPr>
          <p:cNvPr id="3" name="Plassholder for tekst 2"/>
          <p:cNvSpPr>
            <a:spLocks noGrp="1"/>
          </p:cNvSpPr>
          <p:nvPr>
            <p:ph type="body" idx="1"/>
          </p:nvPr>
        </p:nvSpPr>
        <p:spPr>
          <a:xfrm>
            <a:off x="468000" y="1274400"/>
            <a:ext cx="8208000" cy="3394472"/>
          </a:xfrm>
          <a:prstGeom prst="rect">
            <a:avLst/>
          </a:prstGeom>
        </p:spPr>
        <p:txBody>
          <a:bodyPr vert="horz" lIns="90000" tIns="46800" rIns="90000" bIns="4680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Plassholder for dato 3"/>
          <p:cNvSpPr>
            <a:spLocks noGrp="1"/>
          </p:cNvSpPr>
          <p:nvPr>
            <p:ph type="dt" sz="half" idx="2"/>
          </p:nvPr>
        </p:nvSpPr>
        <p:spPr>
          <a:xfrm>
            <a:off x="6732240" y="4993003"/>
            <a:ext cx="1080120" cy="108011"/>
          </a:xfrm>
          <a:prstGeom prst="rect">
            <a:avLst/>
          </a:prstGeom>
        </p:spPr>
        <p:txBody>
          <a:bodyPr anchor="ctr" anchorCtr="0"/>
          <a:lstStyle>
            <a:lvl1pPr>
              <a:defRPr sz="800">
                <a:solidFill>
                  <a:srgbClr val="003244"/>
                </a:solidFill>
              </a:defRPr>
            </a:lvl1pPr>
          </a:lstStyle>
          <a:p>
            <a:fld id="{C3B70C5A-0D84-4D3C-B88B-53E47B38484A}" type="datetime1">
              <a:rPr lang="nb-NO" smtClean="0"/>
              <a:t>15.05.2017</a:t>
            </a:fld>
            <a:endParaRPr lang="nb-NO" dirty="0"/>
          </a:p>
        </p:txBody>
      </p:sp>
      <p:sp>
        <p:nvSpPr>
          <p:cNvPr id="8" name="Plassholder for bunntekst 4"/>
          <p:cNvSpPr>
            <a:spLocks noGrp="1"/>
          </p:cNvSpPr>
          <p:nvPr>
            <p:ph type="ftr" sz="quarter" idx="3"/>
          </p:nvPr>
        </p:nvSpPr>
        <p:spPr>
          <a:xfrm>
            <a:off x="6732240" y="4776979"/>
            <a:ext cx="2160240" cy="162017"/>
          </a:xfrm>
          <a:prstGeom prst="rect">
            <a:avLst/>
          </a:prstGeom>
        </p:spPr>
        <p:txBody>
          <a:bodyPr anchor="ctr" anchorCtr="0"/>
          <a:lstStyle>
            <a:lvl1pPr algn="l">
              <a:defRPr sz="1000" b="1">
                <a:solidFill>
                  <a:srgbClr val="039BAF"/>
                </a:solidFill>
              </a:defRPr>
            </a:lvl1pPr>
          </a:lstStyle>
          <a:p>
            <a:r>
              <a:rPr lang="nb-NO" dirty="0"/>
              <a:t>Tema for presentasjonen</a:t>
            </a:r>
          </a:p>
        </p:txBody>
      </p:sp>
      <p:sp>
        <p:nvSpPr>
          <p:cNvPr id="9" name="Plassholder for lysbildenummer 5"/>
          <p:cNvSpPr>
            <a:spLocks noGrp="1"/>
          </p:cNvSpPr>
          <p:nvPr>
            <p:ph type="sldNum" sz="quarter" idx="4"/>
          </p:nvPr>
        </p:nvSpPr>
        <p:spPr>
          <a:xfrm>
            <a:off x="7884368" y="4993003"/>
            <a:ext cx="648072" cy="108011"/>
          </a:xfrm>
          <a:prstGeom prst="rect">
            <a:avLst/>
          </a:prstGeom>
        </p:spPr>
        <p:txBody>
          <a:bodyPr anchor="ctr" anchorCtr="0"/>
          <a:lstStyle>
            <a:lvl1pPr>
              <a:defRPr sz="800">
                <a:solidFill>
                  <a:srgbClr val="003244"/>
                </a:solidFill>
              </a:defRPr>
            </a:lvl1pPr>
          </a:lstStyle>
          <a:p>
            <a:fld id="{CDA22134-EA94-4B2E-9154-EB8F13265450}" type="slidenum">
              <a:rPr lang="nb-NO" smtClean="0"/>
              <a:pPr/>
              <a:t>‹#›</a:t>
            </a:fld>
            <a:endParaRPr lang="nb-NO" dirty="0"/>
          </a:p>
        </p:txBody>
      </p:sp>
      <p:pic>
        <p:nvPicPr>
          <p:cNvPr id="10" name="Bilde 9"/>
          <p:cNvPicPr>
            <a:picLocks/>
          </p:cNvPicPr>
          <p:nvPr userDrawn="1"/>
        </p:nvPicPr>
        <p:blipFill>
          <a:blip r:embed="rId21" cstate="print">
            <a:extLst>
              <a:ext uri="{28A0092B-C50C-407E-A947-70E740481C1C}">
                <a14:useLocalDpi xmlns:a14="http://schemas.microsoft.com/office/drawing/2010/main" val="0"/>
              </a:ext>
            </a:extLst>
          </a:blip>
          <a:stretch>
            <a:fillRect/>
          </a:stretch>
        </p:blipFill>
        <p:spPr>
          <a:xfrm>
            <a:off x="266238" y="4894009"/>
            <a:ext cx="1076709" cy="146744"/>
          </a:xfrm>
          <a:prstGeom prst="rect">
            <a:avLst/>
          </a:prstGeom>
        </p:spPr>
      </p:pic>
      <p:cxnSp>
        <p:nvCxnSpPr>
          <p:cNvPr id="13" name="Rett linje 12"/>
          <p:cNvCxnSpPr/>
          <p:nvPr userDrawn="1"/>
        </p:nvCxnSpPr>
        <p:spPr>
          <a:xfrm>
            <a:off x="0" y="4742876"/>
            <a:ext cx="91440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4239704"/>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50" r:id="rId11"/>
    <p:sldLayoutId id="2147483652" r:id="rId12"/>
    <p:sldLayoutId id="2147483670" r:id="rId13"/>
    <p:sldLayoutId id="2147483671" r:id="rId14"/>
    <p:sldLayoutId id="2147483653" r:id="rId15"/>
    <p:sldLayoutId id="2147483654" r:id="rId16"/>
    <p:sldLayoutId id="2147483669" r:id="rId17"/>
    <p:sldLayoutId id="2147483668" r:id="rId18"/>
    <p:sldLayoutId id="2147483672" r:id="rId19"/>
  </p:sldLayoutIdLst>
  <p:hf hdr="0"/>
  <p:txStyles>
    <p:titleStyle>
      <a:lvl1pPr algn="l" defTabSz="914400" rtl="0" eaLnBrk="1" latinLnBrk="0" hangingPunct="1">
        <a:spcBef>
          <a:spcPct val="0"/>
        </a:spcBef>
        <a:buNone/>
        <a:defRPr sz="3400" kern="1200">
          <a:solidFill>
            <a:srgbClr val="003244"/>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300" kern="1200">
          <a:solidFill>
            <a:srgbClr val="003244"/>
          </a:solidFill>
          <a:latin typeface="+mn-lt"/>
          <a:ea typeface="+mn-ea"/>
          <a:cs typeface="+mn-cs"/>
        </a:defRPr>
      </a:lvl1pPr>
      <a:lvl2pPr marL="742950" indent="-285750" algn="l" defTabSz="914400" rtl="0" eaLnBrk="1" latinLnBrk="0" hangingPunct="1">
        <a:spcBef>
          <a:spcPct val="20000"/>
        </a:spcBef>
        <a:buFont typeface="Arial" pitchFamily="34" charset="0"/>
        <a:buChar char="–"/>
        <a:defRPr sz="2300" kern="1200">
          <a:solidFill>
            <a:srgbClr val="003244"/>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300" kern="1200">
          <a:solidFill>
            <a:srgbClr val="003244"/>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300" kern="1200">
          <a:solidFill>
            <a:srgbClr val="003244"/>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300" kern="1200">
          <a:solidFill>
            <a:srgbClr val="00324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hyperlink" Target="https://lovdata.no/dokument/SF/forskrift/2015-12-11-1598" TargetMode="Externa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hyperlink" Target="https://www.regjeringen.no/contentassets/bd58818a87cc4a109a6d29b4d0dc615a/rundskriv_i-9-2015_bpa.pdf" TargetMode="Externa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hyperlink" Target="https://helsedirektoratet.no/publikasjoner/pasient-og-brukerrettighetsloven-med-kommentarer" TargetMode="External"/><Relationship Id="rId2" Type="http://schemas.openxmlformats.org/officeDocument/2006/relationships/hyperlink" Target="http://www.helsenorge.no/pasient-og-brukerombudet" TargetMode="Externa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hyperlink" Target="https://helsedirektoratet.no/Lists/Publikasjoner/Attachments/207/Helsepersonelloven-med-kommentarer-IS-8-2012.pdf" TargetMode="External"/><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hyperlink" Target="http://www.arbeidstilsynet.no/" TargetMode="Externa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hyperlink" Target="https://www.regjeringen.no/contentassets/bd58818a87cc4a109a6d29b4d0dc615a/rundskriv_i-9-2015_bpa.pdf" TargetMode="Externa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hyperlink" Target="https://www.regjeringen.no/contentassets/bd58818a87cc4a109a6d29b4d0dc615a/rundskriv_i-9-2015_bpa.pdf" TargetMode="External"/><Relationship Id="rId2" Type="http://schemas.openxmlformats.org/officeDocument/2006/relationships/hyperlink" Target="https://helsedirektoratet.no/retningslinjer/veileder-for-saksbehandling" TargetMode="External"/><Relationship Id="rId1" Type="http://schemas.openxmlformats.org/officeDocument/2006/relationships/slideLayout" Target="../slideLayouts/slideLayout11.xml"/><Relationship Id="rId4" Type="http://schemas.openxmlformats.org/officeDocument/2006/relationships/hyperlink" Target="https://helsedirektoratet.no/publikasjoner/oppleringshandbok-brukerstyrt-personlig-assistanse-bpa"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3" Type="http://schemas.openxmlformats.org/officeDocument/2006/relationships/hyperlink" Target="https://helsedirektoratet.no/publikasjoner/oppleringshandbok-brukerstyrt-personlig-assistanse-bpa" TargetMode="External"/><Relationship Id="rId2" Type="http://schemas.openxmlformats.org/officeDocument/2006/relationships/hyperlink" Target="https://www.regjeringen.no/contentassets/bd58818a87cc4a109a6d29b4d0dc615a/rundskriv_i-9-2015_bpa.pdf" TargetMode="External"/><Relationship Id="rId1" Type="http://schemas.openxmlformats.org/officeDocument/2006/relationships/slideLayout" Target="../slideLayouts/slideLayout11.xml"/><Relationship Id="rId4" Type="http://schemas.openxmlformats.org/officeDocument/2006/relationships/hyperlink" Target="https://helsedirektoratet.no/Lists/Publikasjoner/Attachments/209/Helsepersonells-taushetsplikt-vern-av-pasientens-integritet-i-helsepersonells-samtaler-med-pasienten-IS-6-2010.pdf"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2" Type="http://schemas.openxmlformats.org/officeDocument/2006/relationships/hyperlink" Target="https://helsedirektoratet.no/Lists/Publikasjoner/Attachments/209/Helsepersonells-taushetsplikt-vern-av-pasientens-integritet-i-helsepersonells-samtaler-med-pasienten-IS-6-2010.pdf" TargetMode="External"/><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6.xml.rels><?xml version="1.0" encoding="UTF-8" standalone="yes"?>
<Relationships xmlns="http://schemas.openxmlformats.org/package/2006/relationships"><Relationship Id="rId2" Type="http://schemas.openxmlformats.org/officeDocument/2006/relationships/hyperlink" Target="https://lovdata.no/dokument/NL/lov/2005-06-17-62" TargetMode="External"/><Relationship Id="rId1" Type="http://schemas.openxmlformats.org/officeDocument/2006/relationships/slideLayout" Target="../slideLayouts/slideLayout1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4.xml.rels><?xml version="1.0" encoding="UTF-8" standalone="yes"?>
<Relationships xmlns="http://schemas.openxmlformats.org/package/2006/relationships"><Relationship Id="rId3" Type="http://schemas.openxmlformats.org/officeDocument/2006/relationships/hyperlink" Target="https://www.regjeringen.no/contentassets/bd58818a87cc4a109a6d29b4d0dc615a/rundskriv_i-9-2015_bpa.pdf" TargetMode="External"/><Relationship Id="rId2" Type="http://schemas.openxmlformats.org/officeDocument/2006/relationships/hyperlink" Target="https://helsedirektoratet.no/publikasjoner/oppleringshandbok-brukerstyrt-personlig-assistanse-bpa" TargetMode="External"/><Relationship Id="rId1" Type="http://schemas.openxmlformats.org/officeDocument/2006/relationships/slideLayout" Target="../slideLayouts/slideLayout11.xml"/><Relationship Id="rId4" Type="http://schemas.openxmlformats.org/officeDocument/2006/relationships/hyperlink" Target="http://www.arbeidstilsynet.no/"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www.regjeringen.no/contentassets/bd58818a87cc4a109a6d29b4d0dc615a/rundskriv_i-9-2015_bpa.pdf" TargetMode="Externa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467544" y="3931214"/>
            <a:ext cx="8208912" cy="617734"/>
          </a:xfrm>
          <a:noFill/>
        </p:spPr>
        <p:txBody>
          <a:bodyPr>
            <a:normAutofit fontScale="90000"/>
          </a:bodyPr>
          <a:lstStyle/>
          <a:p>
            <a:r>
              <a:rPr lang="nb-NO" b="1" dirty="0"/>
              <a:t/>
            </a:r>
            <a:br>
              <a:rPr lang="nb-NO" b="1" dirty="0"/>
            </a:br>
            <a:r>
              <a:rPr lang="nb-NO" b="1" dirty="0"/>
              <a:t/>
            </a:r>
            <a:br>
              <a:rPr lang="nb-NO" b="1" dirty="0"/>
            </a:br>
            <a:r>
              <a:rPr lang="nb-NO" dirty="0"/>
              <a:t/>
            </a:r>
            <a:br>
              <a:rPr lang="nb-NO" dirty="0"/>
            </a:br>
            <a:r>
              <a:rPr lang="nb-NO" dirty="0"/>
              <a:t/>
            </a:r>
            <a:br>
              <a:rPr lang="nb-NO" dirty="0"/>
            </a:br>
            <a:r>
              <a:rPr lang="nb-NO" dirty="0"/>
              <a:t/>
            </a:r>
            <a:br>
              <a:rPr lang="nb-NO" dirty="0"/>
            </a:br>
            <a:r>
              <a:rPr lang="nb-NO" sz="3600" b="1" dirty="0"/>
              <a:t>Opplæring</a:t>
            </a:r>
            <a:r>
              <a:rPr lang="nb-NO" b="1" dirty="0"/>
              <a:t> brukerstyrt personlig assistanse (BPA) </a:t>
            </a:r>
          </a:p>
        </p:txBody>
      </p:sp>
      <p:sp>
        <p:nvSpPr>
          <p:cNvPr id="4" name="Plassholder for bilde 3"/>
          <p:cNvSpPr>
            <a:spLocks noGrp="1"/>
          </p:cNvSpPr>
          <p:nvPr>
            <p:ph type="pic" idx="10"/>
          </p:nvPr>
        </p:nvSpPr>
        <p:spPr/>
      </p:sp>
      <p:sp>
        <p:nvSpPr>
          <p:cNvPr id="5" name="Plassholder for tekst 4"/>
          <p:cNvSpPr>
            <a:spLocks noGrp="1"/>
          </p:cNvSpPr>
          <p:nvPr>
            <p:ph type="body" sz="quarter" idx="11"/>
          </p:nvPr>
        </p:nvSpPr>
        <p:spPr/>
        <p:txBody>
          <a:bodyPr/>
          <a:lstStyle/>
          <a:p>
            <a:r>
              <a:rPr lang="nb-NO" dirty="0"/>
              <a:t>9. mai 2017</a:t>
            </a:r>
          </a:p>
        </p:txBody>
      </p:sp>
      <p:sp>
        <p:nvSpPr>
          <p:cNvPr id="6" name="Plassholder for lysbildenummer 5"/>
          <p:cNvSpPr>
            <a:spLocks noGrp="1"/>
          </p:cNvSpPr>
          <p:nvPr>
            <p:ph type="sldNum" sz="quarter" idx="4294967295"/>
          </p:nvPr>
        </p:nvSpPr>
        <p:spPr>
          <a:xfrm>
            <a:off x="8496300" y="4992688"/>
            <a:ext cx="647700" cy="107950"/>
          </a:xfrm>
        </p:spPr>
        <p:txBody>
          <a:bodyPr/>
          <a:lstStyle/>
          <a:p>
            <a:fld id="{C2D49156-6A6D-40BE-88AA-3D754FF5B23A}" type="slidenum">
              <a:rPr lang="nb-NO" smtClean="0"/>
              <a:t>1</a:t>
            </a:fld>
            <a:endParaRPr lang="nb-NO" dirty="0"/>
          </a:p>
        </p:txBody>
      </p:sp>
    </p:spTree>
    <p:extLst>
      <p:ext uri="{BB962C8B-B14F-4D97-AF65-F5344CB8AC3E}">
        <p14:creationId xmlns:p14="http://schemas.microsoft.com/office/powerpoint/2010/main" val="1835517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8000" y="593314"/>
            <a:ext cx="8208000" cy="525401"/>
          </a:xfrm>
        </p:spPr>
        <p:txBody>
          <a:bodyPr/>
          <a:lstStyle/>
          <a:p>
            <a:r>
              <a:rPr lang="nb-NO" sz="2800" b="1" dirty="0">
                <a:solidFill>
                  <a:prstClr val="black"/>
                </a:solidFill>
              </a:rPr>
              <a:t>Personer som ikke har rett til BPA (2)</a:t>
            </a:r>
            <a:endParaRPr lang="nb-NO" sz="3200" dirty="0"/>
          </a:p>
        </p:txBody>
      </p:sp>
      <p:sp>
        <p:nvSpPr>
          <p:cNvPr id="3" name="Plassholder for innhold 2"/>
          <p:cNvSpPr>
            <a:spLocks noGrp="1"/>
          </p:cNvSpPr>
          <p:nvPr>
            <p:ph idx="1"/>
          </p:nvPr>
        </p:nvSpPr>
        <p:spPr/>
        <p:txBody>
          <a:bodyPr>
            <a:normAutofit/>
          </a:bodyPr>
          <a:lstStyle/>
          <a:p>
            <a:pPr lvl="0">
              <a:spcBef>
                <a:spcPts val="0"/>
              </a:spcBef>
              <a:spcAft>
                <a:spcPts val="600"/>
              </a:spcAft>
            </a:pPr>
            <a:r>
              <a:rPr lang="nb-NO" sz="1600" dirty="0">
                <a:solidFill>
                  <a:prstClr val="black"/>
                </a:solidFill>
              </a:rPr>
              <a:t>Ved vurderingen av om tjenesten bør gis som BPA må det særlig legges vekt på om BPA har betydning for muligheten til å leve et aktivt liv med f.eks. studier, jobb eller sosial deltakelse, eller om BPA på andre måter vil bidra vesentlig til brukerens livskvalitet.</a:t>
            </a:r>
          </a:p>
          <a:p>
            <a:pPr lvl="0">
              <a:spcBef>
                <a:spcPts val="0"/>
              </a:spcBef>
              <a:spcAft>
                <a:spcPts val="600"/>
              </a:spcAft>
            </a:pPr>
            <a:r>
              <a:rPr lang="nb-NO" sz="1600" dirty="0">
                <a:solidFill>
                  <a:prstClr val="black"/>
                </a:solidFill>
              </a:rPr>
              <a:t>Også for brukere som faller utenfor rettighetsbestemmelsen skal kommunen legge stor vekt på deres ønsker ved utformingen av tjenestene.</a:t>
            </a:r>
          </a:p>
          <a:p>
            <a:pPr lvl="0">
              <a:spcBef>
                <a:spcPts val="0"/>
              </a:spcBef>
              <a:spcAft>
                <a:spcPts val="600"/>
              </a:spcAft>
            </a:pPr>
            <a:r>
              <a:rPr lang="nb-NO" sz="1600" dirty="0">
                <a:solidFill>
                  <a:prstClr val="black"/>
                </a:solidFill>
              </a:rPr>
              <a:t>Der BPA er den eneste måten en person kan få forsvarlige og nødvendige tjenester, har kommunen alltid plikt til å yte tjenestene som BPA.</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10</a:t>
            </a:fld>
            <a:endParaRPr lang="nb-NO" dirty="0"/>
          </a:p>
        </p:txBody>
      </p:sp>
    </p:spTree>
    <p:extLst>
      <p:ext uri="{BB962C8B-B14F-4D97-AF65-F5344CB8AC3E}">
        <p14:creationId xmlns:p14="http://schemas.microsoft.com/office/powerpoint/2010/main" val="1109516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357504"/>
            <a:ext cx="8229600" cy="432048"/>
          </a:xfrm>
        </p:spPr>
        <p:txBody>
          <a:bodyPr>
            <a:noAutofit/>
          </a:bodyPr>
          <a:lstStyle/>
          <a:p>
            <a:r>
              <a:rPr lang="nb-NO" sz="2800" b="1" dirty="0">
                <a:ea typeface="Verdana" panose="020B0604030504040204" pitchFamily="34" charset="0"/>
                <a:cs typeface="Verdana" panose="020B0604030504040204" pitchFamily="34" charset="0"/>
              </a:rPr>
              <a:t>Personlig assistanse - bistand som omfattes</a:t>
            </a:r>
            <a:endParaRPr lang="nb-NO" sz="2800" dirty="0"/>
          </a:p>
        </p:txBody>
      </p:sp>
      <p:sp>
        <p:nvSpPr>
          <p:cNvPr id="3" name="Plassholder for innhold 2"/>
          <p:cNvSpPr>
            <a:spLocks noGrp="1"/>
          </p:cNvSpPr>
          <p:nvPr>
            <p:ph idx="1"/>
          </p:nvPr>
        </p:nvSpPr>
        <p:spPr>
          <a:xfrm>
            <a:off x="467544" y="1113589"/>
            <a:ext cx="8229600" cy="3394472"/>
          </a:xfrm>
        </p:spPr>
        <p:txBody>
          <a:bodyPr>
            <a:normAutofit/>
          </a:bodyPr>
          <a:lstStyle/>
          <a:p>
            <a:pPr marL="342900" lvl="1" indent="-342900">
              <a:spcBef>
                <a:spcPts val="0"/>
              </a:spcBef>
              <a:spcAft>
                <a:spcPts val="600"/>
              </a:spcAft>
              <a:buFont typeface="Arial" panose="020B0604020202020204" pitchFamily="34" charset="0"/>
              <a:buChar char="•"/>
            </a:pPr>
            <a:r>
              <a:rPr lang="nb-NO" sz="1600" dirty="0"/>
              <a:t>Personlig assistanse omfatter blant annet bistand til:</a:t>
            </a:r>
          </a:p>
          <a:p>
            <a:pPr lvl="1">
              <a:spcBef>
                <a:spcPts val="0"/>
              </a:spcBef>
              <a:spcAft>
                <a:spcPts val="600"/>
              </a:spcAft>
            </a:pPr>
            <a:r>
              <a:rPr lang="nb-NO" sz="1600" dirty="0"/>
              <a:t>alminnelig egenomsorg og personlig stell</a:t>
            </a:r>
          </a:p>
          <a:p>
            <a:pPr lvl="1">
              <a:spcBef>
                <a:spcPts val="0"/>
              </a:spcBef>
              <a:spcAft>
                <a:spcPts val="600"/>
              </a:spcAft>
            </a:pPr>
            <a:r>
              <a:rPr lang="nb-NO" sz="1600" dirty="0"/>
              <a:t>alle dagliglivets praktiske gjøremål i hjemmet, for eksempel innkjøp av varer, matlaging, rengjøring, klesvask, skifte av lyspærer mv. Også bistand til nødvendig snømåking, gressklipping og ordinært kjæledyrehold kan etter en konkret vurdering omfattes</a:t>
            </a:r>
          </a:p>
          <a:p>
            <a:pPr lvl="1">
              <a:spcBef>
                <a:spcPts val="0"/>
              </a:spcBef>
              <a:spcAft>
                <a:spcPts val="600"/>
              </a:spcAft>
            </a:pPr>
            <a:r>
              <a:rPr lang="nb-NO" sz="1600" dirty="0"/>
              <a:t>bistand i forbindelse med sosiale og andre aktiviteter utenfor hjemmet, herunder reiser i forbindelse med arbeid og studier (evt. i kombinasjon med funksjonsassistent, jf. </a:t>
            </a:r>
            <a:r>
              <a:rPr lang="nb-NO" sz="1600" dirty="0">
                <a:hlinkClick r:id="rId2"/>
              </a:rPr>
              <a:t>forskrift om arbeidsmarkedstiltak</a:t>
            </a:r>
            <a:r>
              <a:rPr lang="nb-NO" sz="1600" dirty="0"/>
              <a:t> kapittel 6)</a:t>
            </a:r>
          </a:p>
          <a:p>
            <a:pPr marL="342900" lvl="1" indent="-342900">
              <a:spcBef>
                <a:spcPts val="0"/>
              </a:spcBef>
              <a:spcAft>
                <a:spcPts val="600"/>
              </a:spcAft>
              <a:buFont typeface="Arial" panose="020B0604020202020204" pitchFamily="34" charset="0"/>
              <a:buChar char="•"/>
            </a:pPr>
            <a:r>
              <a:rPr lang="nb-NO" sz="1600" dirty="0"/>
              <a:t>Det er et formål å bidra til å gjøre den enkelte mest mulig selvhjulpen i dagliglivet. Personlig assistanse omfatter også opplæring i dagliglivets praktiske gjøremål.</a:t>
            </a:r>
          </a:p>
          <a:p>
            <a:pPr marL="342900" lvl="1" indent="-342900">
              <a:buFont typeface="Arial" panose="020B0604020202020204" pitchFamily="34" charset="0"/>
              <a:buChar char="•"/>
            </a:pPr>
            <a:endParaRPr lang="nb-NO" sz="1600" dirty="0"/>
          </a:p>
          <a:p>
            <a:endParaRPr lang="nb-NO" sz="1600" dirty="0"/>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11</a:t>
            </a:fld>
            <a:endParaRPr lang="nb-NO" dirty="0"/>
          </a:p>
        </p:txBody>
      </p:sp>
    </p:spTree>
    <p:extLst>
      <p:ext uri="{BB962C8B-B14F-4D97-AF65-F5344CB8AC3E}">
        <p14:creationId xmlns:p14="http://schemas.microsoft.com/office/powerpoint/2010/main" val="2626658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357504"/>
            <a:ext cx="8229600" cy="630070"/>
          </a:xfrm>
        </p:spPr>
        <p:txBody>
          <a:bodyPr>
            <a:noAutofit/>
          </a:bodyPr>
          <a:lstStyle/>
          <a:p>
            <a:r>
              <a:rPr lang="nb-NO" sz="2800" b="1" dirty="0">
                <a:ea typeface="Verdana" panose="020B0604030504040204" pitchFamily="34" charset="0"/>
                <a:cs typeface="Verdana" panose="020B0604030504040204" pitchFamily="34" charset="0"/>
              </a:rPr>
              <a:t>Bistandsbehov som ikke omfattes av retten til BPA</a:t>
            </a:r>
            <a:endParaRPr lang="nb-NO" sz="2800" dirty="0"/>
          </a:p>
        </p:txBody>
      </p:sp>
      <p:sp>
        <p:nvSpPr>
          <p:cNvPr id="3" name="Plassholder for innhold 2"/>
          <p:cNvSpPr>
            <a:spLocks noGrp="1"/>
          </p:cNvSpPr>
          <p:nvPr>
            <p:ph idx="1"/>
          </p:nvPr>
        </p:nvSpPr>
        <p:spPr/>
        <p:txBody>
          <a:bodyPr>
            <a:normAutofit/>
          </a:bodyPr>
          <a:lstStyle/>
          <a:p>
            <a:pPr>
              <a:spcBef>
                <a:spcPts val="0"/>
              </a:spcBef>
              <a:spcAft>
                <a:spcPts val="600"/>
              </a:spcAft>
            </a:pPr>
            <a:r>
              <a:rPr lang="nb-NO" sz="1600" dirty="0"/>
              <a:t>Rett til BPA omfatter i utgangspunktet ikke tjenestebehov som krever flere enn én tjenesteyter til stede.</a:t>
            </a:r>
          </a:p>
          <a:p>
            <a:pPr>
              <a:spcBef>
                <a:spcPts val="0"/>
              </a:spcBef>
              <a:spcAft>
                <a:spcPts val="600"/>
              </a:spcAft>
            </a:pPr>
            <a:r>
              <a:rPr lang="nb-NO" sz="1600" dirty="0"/>
              <a:t>Rett til BPA omfatter i utgangspunktet heller ikke tjenestebehov om natten.</a:t>
            </a:r>
          </a:p>
          <a:p>
            <a:pPr lvl="1">
              <a:spcBef>
                <a:spcPts val="0"/>
              </a:spcBef>
              <a:spcAft>
                <a:spcPts val="600"/>
              </a:spcAft>
            </a:pPr>
            <a:r>
              <a:rPr lang="nb-NO" sz="1600" i="1" dirty="0"/>
              <a:t>UNNTAK: </a:t>
            </a:r>
            <a:r>
              <a:rPr lang="nb-NO" sz="1600" dirty="0"/>
              <a:t>Dersom bruker har kontinuerlig behov for to tjenesteytere, og/eller kontinuerlig «en til en»-tilsyn om natten, har personen likevel rett til å få organisert disse tjenestene som BPA.</a:t>
            </a:r>
          </a:p>
          <a:p>
            <a:pPr>
              <a:spcBef>
                <a:spcPts val="0"/>
              </a:spcBef>
              <a:spcAft>
                <a:spcPts val="600"/>
              </a:spcAft>
            </a:pPr>
            <a:r>
              <a:rPr lang="nb-NO" sz="1600" i="1" dirty="0"/>
              <a:t>Les mer her: </a:t>
            </a:r>
            <a:r>
              <a:rPr lang="nb-NO" sz="1600" i="1" dirty="0">
                <a:hlinkClick r:id="rId2"/>
              </a:rPr>
              <a:t>Rundskriv I-9/2015 Rettighetsfesting av brukerstyrt personlig assistanse (BPA)</a:t>
            </a:r>
            <a:r>
              <a:rPr lang="nb-NO" sz="1600" i="1" dirty="0"/>
              <a:t> kapittel 2.2</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12</a:t>
            </a:fld>
            <a:endParaRPr lang="nb-NO" dirty="0"/>
          </a:p>
        </p:txBody>
      </p:sp>
    </p:spTree>
    <p:extLst>
      <p:ext uri="{BB962C8B-B14F-4D97-AF65-F5344CB8AC3E}">
        <p14:creationId xmlns:p14="http://schemas.microsoft.com/office/powerpoint/2010/main" val="4147203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nb-NO" sz="2800" b="1" dirty="0"/>
              <a:t>Forholdet til annet regelverk</a:t>
            </a:r>
            <a:br>
              <a:rPr lang="nb-NO" sz="2800" b="1" dirty="0"/>
            </a:br>
            <a:r>
              <a:rPr lang="nb-NO" sz="2800" b="1" dirty="0"/>
              <a:t>- pasient- og brukerrettighetsloven</a:t>
            </a:r>
            <a:r>
              <a:rPr lang="nb-NO" sz="2800" b="1" dirty="0">
                <a:solidFill>
                  <a:srgbClr val="FF0000"/>
                </a:solidFill>
              </a:rPr>
              <a:t> </a:t>
            </a:r>
          </a:p>
        </p:txBody>
      </p:sp>
      <p:sp>
        <p:nvSpPr>
          <p:cNvPr id="3" name="Plassholder for innhold 2"/>
          <p:cNvSpPr>
            <a:spLocks noGrp="1"/>
          </p:cNvSpPr>
          <p:nvPr>
            <p:ph idx="1"/>
          </p:nvPr>
        </p:nvSpPr>
        <p:spPr/>
        <p:txBody>
          <a:bodyPr>
            <a:noAutofit/>
          </a:bodyPr>
          <a:lstStyle/>
          <a:p>
            <a:pPr>
              <a:spcBef>
                <a:spcPts val="0"/>
              </a:spcBef>
              <a:spcAft>
                <a:spcPts val="600"/>
              </a:spcAft>
            </a:pPr>
            <a:r>
              <a:rPr lang="nb-NO" sz="1600" dirty="0"/>
              <a:t>Brukere av kommunale helse og omsorgstjenester har flere rettigheter etter pasient- og brukerrettighetsloven (</a:t>
            </a:r>
            <a:r>
              <a:rPr lang="nb-NO" sz="1600" dirty="0" err="1"/>
              <a:t>pbrl</a:t>
            </a:r>
            <a:r>
              <a:rPr lang="nb-NO" sz="1600" dirty="0"/>
              <a:t>.), blant annet:</a:t>
            </a:r>
          </a:p>
          <a:p>
            <a:pPr lvl="1">
              <a:spcBef>
                <a:spcPts val="0"/>
              </a:spcBef>
              <a:spcAft>
                <a:spcPts val="600"/>
              </a:spcAft>
            </a:pPr>
            <a:r>
              <a:rPr lang="nb-NO" sz="1600" dirty="0"/>
              <a:t>rett til brukermedvirkning og informasjon, </a:t>
            </a:r>
            <a:r>
              <a:rPr lang="nb-NO" sz="1600" dirty="0" err="1"/>
              <a:t>pbrl</a:t>
            </a:r>
            <a:r>
              <a:rPr lang="nb-NO" sz="1600" dirty="0"/>
              <a:t>. kapittel 3</a:t>
            </a:r>
          </a:p>
          <a:p>
            <a:pPr lvl="1">
              <a:spcBef>
                <a:spcPts val="0"/>
              </a:spcBef>
              <a:spcAft>
                <a:spcPts val="600"/>
              </a:spcAft>
            </a:pPr>
            <a:r>
              <a:rPr lang="nb-NO" sz="1600" dirty="0"/>
              <a:t>rett til å klage til Fylkesmannen , </a:t>
            </a:r>
            <a:r>
              <a:rPr lang="nb-NO" sz="1600" dirty="0" err="1"/>
              <a:t>pbrl</a:t>
            </a:r>
            <a:r>
              <a:rPr lang="nb-NO" sz="1600" dirty="0"/>
              <a:t>. kapittel 7</a:t>
            </a:r>
          </a:p>
          <a:p>
            <a:pPr lvl="1">
              <a:spcBef>
                <a:spcPts val="0"/>
              </a:spcBef>
              <a:spcAft>
                <a:spcPts val="600"/>
              </a:spcAft>
            </a:pPr>
            <a:r>
              <a:rPr lang="nb-NO" sz="1600" dirty="0"/>
              <a:t>rett til individuell plan og koordinator ved behov for langvarig og koordinerte helse- og omsorgstjenester, </a:t>
            </a:r>
            <a:r>
              <a:rPr lang="nb-NO" sz="1600" dirty="0" err="1"/>
              <a:t>pbr.l</a:t>
            </a:r>
            <a:r>
              <a:rPr lang="nb-NO" sz="1600" dirty="0"/>
              <a:t> § 2-5 og hol § 7-2</a:t>
            </a:r>
          </a:p>
          <a:p>
            <a:pPr>
              <a:spcBef>
                <a:spcPts val="0"/>
              </a:spcBef>
              <a:spcAft>
                <a:spcPts val="600"/>
              </a:spcAft>
            </a:pPr>
            <a:r>
              <a:rPr lang="nb-NO" sz="1600" dirty="0"/>
              <a:t>Det er et pasient- og brukerombud i alle fylker. Pasient- og brukerombudet kan veilede pasienter og brukere i konkrete saker, bistå i kontakten med kommunen og veilede f.eks. ved ønske om klage på helse- og omsorgstjenester.  Se </a:t>
            </a:r>
            <a:r>
              <a:rPr lang="nb-NO" sz="1600" dirty="0">
                <a:hlinkClick r:id="rId2"/>
              </a:rPr>
              <a:t>www.helsenorge.no/pasient-og-brukerombudet</a:t>
            </a:r>
            <a:endParaRPr lang="nb-NO" sz="1600" dirty="0"/>
          </a:p>
          <a:p>
            <a:pPr>
              <a:spcBef>
                <a:spcPts val="0"/>
              </a:spcBef>
              <a:spcAft>
                <a:spcPts val="600"/>
              </a:spcAft>
            </a:pPr>
            <a:r>
              <a:rPr lang="nb-NO" sz="1600" i="1" dirty="0"/>
              <a:t>Les mer om pasient- og brukerrettighetsloven her: </a:t>
            </a:r>
            <a:r>
              <a:rPr lang="nb-NO" sz="1600" i="1" dirty="0">
                <a:hlinkClick r:id="rId3"/>
              </a:rPr>
              <a:t>Rundskriv IS-8/2015 Pasient- og brukerrettighetsloven med kommentarer</a:t>
            </a:r>
            <a:endParaRPr lang="nb-NO" sz="1800" dirty="0"/>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13</a:t>
            </a:fld>
            <a:endParaRPr lang="nb-NO" dirty="0"/>
          </a:p>
        </p:txBody>
      </p:sp>
    </p:spTree>
    <p:extLst>
      <p:ext uri="{BB962C8B-B14F-4D97-AF65-F5344CB8AC3E}">
        <p14:creationId xmlns:p14="http://schemas.microsoft.com/office/powerpoint/2010/main" val="4006412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31768" y="267495"/>
            <a:ext cx="8208000" cy="864095"/>
          </a:xfrm>
        </p:spPr>
        <p:txBody>
          <a:bodyPr>
            <a:noAutofit/>
          </a:bodyPr>
          <a:lstStyle/>
          <a:p>
            <a:r>
              <a:rPr lang="nb-NO" sz="2800" b="1" dirty="0"/>
              <a:t>Forholdet til annet regelverk  - helsepersonelloven</a:t>
            </a:r>
            <a:r>
              <a:rPr lang="nb-NO" sz="2800" b="1" dirty="0">
                <a:solidFill>
                  <a:srgbClr val="FF0000"/>
                </a:solidFill>
              </a:rPr>
              <a:t> </a:t>
            </a:r>
          </a:p>
        </p:txBody>
      </p:sp>
      <p:sp>
        <p:nvSpPr>
          <p:cNvPr id="3" name="Plassholder for innhold 2"/>
          <p:cNvSpPr>
            <a:spLocks noGrp="1"/>
          </p:cNvSpPr>
          <p:nvPr>
            <p:ph idx="1"/>
          </p:nvPr>
        </p:nvSpPr>
        <p:spPr>
          <a:xfrm>
            <a:off x="395536" y="1131590"/>
            <a:ext cx="8280464" cy="3537282"/>
          </a:xfrm>
        </p:spPr>
        <p:txBody>
          <a:bodyPr>
            <a:noAutofit/>
          </a:bodyPr>
          <a:lstStyle/>
          <a:p>
            <a:pPr>
              <a:spcBef>
                <a:spcPts val="0"/>
              </a:spcBef>
              <a:spcAft>
                <a:spcPts val="600"/>
              </a:spcAft>
            </a:pPr>
            <a:r>
              <a:rPr lang="nb-NO" sz="1600" dirty="0"/>
              <a:t>Helsepersonelloven gjelder for assistenter i en BPA-ordning, jf. helse- og omsorgstjenesteloven § 2-1 første ledd. Helsepersonelloven kapittel 8 om individuell dokumentasjonsplikt gjelder likevel som hovedregel ikke, med mindre assistenten er autorisert helsepersonell. Dersom det er benyttes tvang etter hol. kapittel 9 er det dokumentasjonsplikt.</a:t>
            </a:r>
          </a:p>
          <a:p>
            <a:pPr>
              <a:spcBef>
                <a:spcPts val="0"/>
              </a:spcBef>
              <a:spcAft>
                <a:spcPts val="600"/>
              </a:spcAft>
            </a:pPr>
            <a:r>
              <a:rPr lang="nb-NO" sz="1600" dirty="0"/>
              <a:t>Kommunen kan stille krav til dokumentasjon i ordningene , uavhengig av dokumentasjonsplikten i helsepersonelloven, for å ivareta forsvarlighetskravet og kravene i interkontrollforskriften.</a:t>
            </a:r>
          </a:p>
          <a:p>
            <a:pPr>
              <a:spcBef>
                <a:spcPts val="0"/>
              </a:spcBef>
              <a:spcAft>
                <a:spcPts val="600"/>
              </a:spcAft>
            </a:pPr>
            <a:r>
              <a:rPr lang="nb-NO" sz="1600" dirty="0"/>
              <a:t>At helsepersonelloven gjelder for assistentene, innebærer blant annet at kravet til forsvarlighet etter helsepersonelloven § 4, samt reglene om taushetsplikt i helsepersonelloven kapittel 5, gjelder.</a:t>
            </a:r>
          </a:p>
          <a:p>
            <a:pPr>
              <a:spcBef>
                <a:spcPts val="0"/>
              </a:spcBef>
              <a:spcAft>
                <a:spcPts val="600"/>
              </a:spcAft>
            </a:pPr>
            <a:r>
              <a:rPr lang="nb-NO" sz="1600" i="1" dirty="0"/>
              <a:t>Les mer om helsepersonelloven her: </a:t>
            </a:r>
            <a:r>
              <a:rPr lang="nb-NO" sz="1600" i="1" dirty="0">
                <a:hlinkClick r:id="rId3"/>
              </a:rPr>
              <a:t>Rundskriv IS-8/2012 Helsepersonelloven med kommentarer</a:t>
            </a:r>
            <a:endParaRPr lang="nb-NO" sz="1600" dirty="0"/>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14</a:t>
            </a:fld>
            <a:endParaRPr lang="nb-NO" dirty="0"/>
          </a:p>
        </p:txBody>
      </p:sp>
    </p:spTree>
    <p:extLst>
      <p:ext uri="{BB962C8B-B14F-4D97-AF65-F5344CB8AC3E}">
        <p14:creationId xmlns:p14="http://schemas.microsoft.com/office/powerpoint/2010/main" val="2764829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nb-NO" sz="2800" b="1" dirty="0"/>
              <a:t>Forholdet til annet regelverk </a:t>
            </a:r>
            <a:br>
              <a:rPr lang="nb-NO" sz="2800" b="1" dirty="0"/>
            </a:br>
            <a:r>
              <a:rPr lang="nb-NO" sz="2800" b="1" dirty="0"/>
              <a:t>- arbeidsmiljøloven</a:t>
            </a:r>
            <a:r>
              <a:rPr lang="nb-NO" sz="2800" b="1" dirty="0">
                <a:solidFill>
                  <a:srgbClr val="FF0000"/>
                </a:solidFill>
              </a:rPr>
              <a:t> </a:t>
            </a:r>
            <a:r>
              <a:rPr lang="nb-NO" sz="2800" b="1" dirty="0"/>
              <a:t>(1) </a:t>
            </a:r>
            <a:r>
              <a:rPr lang="nb-NO" sz="2800" dirty="0"/>
              <a:t> </a:t>
            </a:r>
            <a:endParaRPr lang="nb-NO" sz="2800" dirty="0">
              <a:solidFill>
                <a:srgbClr val="FF0000"/>
              </a:solidFill>
            </a:endParaRPr>
          </a:p>
        </p:txBody>
      </p:sp>
      <p:sp>
        <p:nvSpPr>
          <p:cNvPr id="3" name="Plassholder for innhold 2"/>
          <p:cNvSpPr>
            <a:spLocks noGrp="1"/>
          </p:cNvSpPr>
          <p:nvPr>
            <p:ph idx="1"/>
          </p:nvPr>
        </p:nvSpPr>
        <p:spPr/>
        <p:txBody>
          <a:bodyPr>
            <a:normAutofit/>
          </a:bodyPr>
          <a:lstStyle/>
          <a:p>
            <a:pPr>
              <a:spcBef>
                <a:spcPts val="0"/>
              </a:spcBef>
              <a:spcAft>
                <a:spcPts val="600"/>
              </a:spcAft>
            </a:pPr>
            <a:r>
              <a:rPr lang="nb-NO" sz="1600" dirty="0"/>
              <a:t>Arbeidsmiljøloven regulerer arbeidssituasjonen til arbeidstakerne i BPA-ordningen (assistentene). Etter arbeidsmiljøloven har assistentene en rekke rettigheter som må ivaretas i en BPA-ordning.</a:t>
            </a:r>
          </a:p>
          <a:p>
            <a:pPr>
              <a:spcBef>
                <a:spcPts val="0"/>
              </a:spcBef>
              <a:spcAft>
                <a:spcPts val="600"/>
              </a:spcAft>
            </a:pPr>
            <a:r>
              <a:rPr lang="nb-NO" sz="1600" dirty="0"/>
              <a:t>Sentralt er rett til en forsvarlig arbeidstidsordning, tilrettelegging av arbeidssituasjonen, og rett til medvirkning og utvikling.  Loven stiller også krav til det psykososiale og fysiske arbeidsmiljøet. </a:t>
            </a:r>
          </a:p>
          <a:p>
            <a:pPr>
              <a:spcBef>
                <a:spcPts val="0"/>
              </a:spcBef>
              <a:spcAft>
                <a:spcPts val="600"/>
              </a:spcAft>
            </a:pPr>
            <a:r>
              <a:rPr lang="nb-NO" sz="1600" dirty="0"/>
              <a:t>Kommunen eller privat/ ideell aktør har arbeidsgiveransvaret med mindre bruker er egen arbeidsgiver.</a:t>
            </a:r>
            <a:endParaRPr lang="nb-NO" sz="1600" i="1" dirty="0"/>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15</a:t>
            </a:fld>
            <a:endParaRPr lang="nb-NO" dirty="0"/>
          </a:p>
        </p:txBody>
      </p:sp>
    </p:spTree>
    <p:extLst>
      <p:ext uri="{BB962C8B-B14F-4D97-AF65-F5344CB8AC3E}">
        <p14:creationId xmlns:p14="http://schemas.microsoft.com/office/powerpoint/2010/main" val="2249743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8000" y="162427"/>
            <a:ext cx="8208000" cy="956288"/>
          </a:xfrm>
        </p:spPr>
        <p:txBody>
          <a:bodyPr/>
          <a:lstStyle/>
          <a:p>
            <a:r>
              <a:rPr lang="nb-NO" sz="2800" b="1" dirty="0">
                <a:solidFill>
                  <a:prstClr val="black"/>
                </a:solidFill>
              </a:rPr>
              <a:t>Forholdet til annet regelverk </a:t>
            </a:r>
            <a:br>
              <a:rPr lang="nb-NO" sz="2800" b="1" dirty="0">
                <a:solidFill>
                  <a:prstClr val="black"/>
                </a:solidFill>
              </a:rPr>
            </a:br>
            <a:r>
              <a:rPr lang="nb-NO" sz="2800" b="1" dirty="0">
                <a:solidFill>
                  <a:prstClr val="black"/>
                </a:solidFill>
              </a:rPr>
              <a:t>- arbeidsmiljøloven</a:t>
            </a:r>
            <a:r>
              <a:rPr lang="nb-NO" sz="2800" b="1" dirty="0">
                <a:solidFill>
                  <a:srgbClr val="FF0000"/>
                </a:solidFill>
              </a:rPr>
              <a:t> </a:t>
            </a:r>
            <a:r>
              <a:rPr lang="nb-NO" sz="2800" b="1" dirty="0">
                <a:solidFill>
                  <a:prstClr val="black"/>
                </a:solidFill>
              </a:rPr>
              <a:t>(2) </a:t>
            </a:r>
            <a:endParaRPr lang="nb-NO" sz="3200" dirty="0"/>
          </a:p>
        </p:txBody>
      </p:sp>
      <p:sp>
        <p:nvSpPr>
          <p:cNvPr id="3" name="Plassholder for innhold 2"/>
          <p:cNvSpPr>
            <a:spLocks noGrp="1"/>
          </p:cNvSpPr>
          <p:nvPr>
            <p:ph idx="1"/>
          </p:nvPr>
        </p:nvSpPr>
        <p:spPr/>
        <p:txBody>
          <a:bodyPr>
            <a:noAutofit/>
          </a:bodyPr>
          <a:lstStyle/>
          <a:p>
            <a:pPr lvl="0">
              <a:spcBef>
                <a:spcPts val="0"/>
              </a:spcBef>
              <a:spcAft>
                <a:spcPts val="600"/>
              </a:spcAft>
            </a:pPr>
            <a:r>
              <a:rPr lang="nb-NO" sz="1600" dirty="0">
                <a:solidFill>
                  <a:prstClr val="black"/>
                </a:solidFill>
              </a:rPr>
              <a:t>Arbeidsmiljøloven og ferieloven regulerer assistentenes arbeidstid. </a:t>
            </a:r>
          </a:p>
          <a:p>
            <a:pPr lvl="0">
              <a:spcBef>
                <a:spcPts val="0"/>
              </a:spcBef>
              <a:spcAft>
                <a:spcPts val="600"/>
              </a:spcAft>
            </a:pPr>
            <a:r>
              <a:rPr lang="nb-NO" sz="1600" dirty="0">
                <a:solidFill>
                  <a:prstClr val="black"/>
                </a:solidFill>
              </a:rPr>
              <a:t>Arbeidsmiljøloven stiller krav til systematisk arbeid med forebygging og oppfølgning av sykefravær. Arbeidsgiver (som hovedregel kommunen eller privat/ ideell tjenesteleverandør) er derfor ansvarlig for oppfølging av sykefravær herunder oppfølgingsplan og innkalling og gjennomføring av dialogmøter. </a:t>
            </a:r>
          </a:p>
          <a:p>
            <a:pPr lvl="0">
              <a:spcBef>
                <a:spcPts val="0"/>
              </a:spcBef>
              <a:spcAft>
                <a:spcPts val="600"/>
              </a:spcAft>
            </a:pPr>
            <a:r>
              <a:rPr lang="nb-NO" sz="1600" dirty="0">
                <a:solidFill>
                  <a:prstClr val="black"/>
                </a:solidFill>
              </a:rPr>
              <a:t>Skal arbeidsleder delta i sykeoppfølging må arbeidstaker samtykke.</a:t>
            </a:r>
          </a:p>
          <a:p>
            <a:pPr lvl="0">
              <a:spcBef>
                <a:spcPts val="0"/>
              </a:spcBef>
              <a:spcAft>
                <a:spcPts val="600"/>
              </a:spcAft>
            </a:pPr>
            <a:r>
              <a:rPr lang="nb-NO" sz="1600" i="1" dirty="0">
                <a:solidFill>
                  <a:prstClr val="black"/>
                </a:solidFill>
              </a:rPr>
              <a:t>Les mer om arbeidsmiljøloven på </a:t>
            </a:r>
            <a:r>
              <a:rPr lang="nb-NO" sz="1600" i="1" dirty="0">
                <a:solidFill>
                  <a:prstClr val="black"/>
                </a:solidFill>
                <a:hlinkClick r:id="rId2"/>
              </a:rPr>
              <a:t>http://www.arbeidstilsynet.no</a:t>
            </a:r>
            <a:endParaRPr lang="nb-NO" sz="1600" i="1" dirty="0">
              <a:solidFill>
                <a:prstClr val="black"/>
              </a:solidFill>
            </a:endParaRP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16</a:t>
            </a:fld>
            <a:endParaRPr lang="nb-NO" dirty="0"/>
          </a:p>
        </p:txBody>
      </p:sp>
    </p:spTree>
    <p:extLst>
      <p:ext uri="{BB962C8B-B14F-4D97-AF65-F5344CB8AC3E}">
        <p14:creationId xmlns:p14="http://schemas.microsoft.com/office/powerpoint/2010/main" val="3035918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323528" y="1392860"/>
            <a:ext cx="8424936" cy="617734"/>
          </a:xfrm>
        </p:spPr>
        <p:txBody>
          <a:bodyPr>
            <a:normAutofit fontScale="90000"/>
          </a:bodyPr>
          <a:lstStyle/>
          <a:p>
            <a:pPr algn="ctr"/>
            <a:r>
              <a:rPr lang="nb-NO" sz="3600" b="1" dirty="0"/>
              <a:t>2.</a:t>
            </a:r>
            <a:r>
              <a:rPr lang="nb-NO" sz="4000" b="1" dirty="0"/>
              <a:t> </a:t>
            </a:r>
            <a:r>
              <a:rPr lang="nb-NO" sz="3600" b="1" dirty="0"/>
              <a:t>Vurdering, saksbehandling og tildeling av BPA</a:t>
            </a:r>
          </a:p>
        </p:txBody>
      </p:sp>
      <p:sp>
        <p:nvSpPr>
          <p:cNvPr id="4" name="Plassholder for dato 3"/>
          <p:cNvSpPr>
            <a:spLocks noGrp="1"/>
          </p:cNvSpPr>
          <p:nvPr>
            <p:ph type="dt" sz="half" idx="10"/>
          </p:nvPr>
        </p:nvSpPr>
        <p:spPr/>
        <p:txBody>
          <a:bodyPr/>
          <a:lstStyle/>
          <a:p>
            <a:pPr>
              <a:defRPr/>
            </a:pPr>
            <a:fld id="{50F5482A-ADD6-4A50-BA5A-14CF619D5649}" type="datetime1">
              <a:rPr lang="nb-NO" smtClean="0"/>
              <a:t>15.05.2017</a:t>
            </a:fld>
            <a:endParaRPr lang="nb-NO" dirty="0"/>
          </a:p>
        </p:txBody>
      </p:sp>
      <p:sp>
        <p:nvSpPr>
          <p:cNvPr id="5" name="Plassholder for bunntekst 4"/>
          <p:cNvSpPr>
            <a:spLocks noGrp="1"/>
          </p:cNvSpPr>
          <p:nvPr>
            <p:ph type="ftr" sz="quarter" idx="3"/>
          </p:nvPr>
        </p:nvSpPr>
        <p:spPr/>
        <p:txBody>
          <a:bodyPr/>
          <a:lstStyle/>
          <a:p>
            <a:pPr>
              <a:defRPr/>
            </a:pPr>
            <a:endParaRPr lang="nb-NO"/>
          </a:p>
        </p:txBody>
      </p:sp>
      <p:sp>
        <p:nvSpPr>
          <p:cNvPr id="6" name="Plassholder for lysbildenummer 5"/>
          <p:cNvSpPr>
            <a:spLocks noGrp="1"/>
          </p:cNvSpPr>
          <p:nvPr>
            <p:ph type="sldNum" sz="quarter" idx="4"/>
          </p:nvPr>
        </p:nvSpPr>
        <p:spPr/>
        <p:txBody>
          <a:bodyPr/>
          <a:lstStyle/>
          <a:p>
            <a:pPr>
              <a:defRPr/>
            </a:pPr>
            <a:fld id="{2537A2A8-489A-4AB6-BF4C-D178686F870C}" type="slidenum">
              <a:rPr lang="nb-NO" smtClean="0"/>
              <a:pPr>
                <a:defRPr/>
              </a:pPr>
              <a:t>17</a:t>
            </a:fld>
            <a:endParaRPr lang="nb-NO" dirty="0"/>
          </a:p>
        </p:txBody>
      </p:sp>
    </p:spTree>
    <p:extLst>
      <p:ext uri="{BB962C8B-B14F-4D97-AF65-F5344CB8AC3E}">
        <p14:creationId xmlns:p14="http://schemas.microsoft.com/office/powerpoint/2010/main" val="3340282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303498"/>
            <a:ext cx="8229600" cy="486054"/>
          </a:xfrm>
        </p:spPr>
        <p:txBody>
          <a:bodyPr>
            <a:noAutofit/>
          </a:bodyPr>
          <a:lstStyle/>
          <a:p>
            <a:r>
              <a:rPr lang="nb-NO" sz="2800" b="1" dirty="0">
                <a:latin typeface="+mn-lt"/>
                <a:ea typeface="Verdana" panose="020B0604030504040204" pitchFamily="34" charset="0"/>
                <a:cs typeface="Verdana" panose="020B0604030504040204" pitchFamily="34" charset="0"/>
              </a:rPr>
              <a:t>Saksbehandling og vurdering av behov</a:t>
            </a:r>
            <a:endParaRPr lang="nb-NO" sz="2800" dirty="0">
              <a:latin typeface="+mn-lt"/>
            </a:endParaRPr>
          </a:p>
        </p:txBody>
      </p:sp>
      <p:sp>
        <p:nvSpPr>
          <p:cNvPr id="3" name="Plassholder for innhold 2"/>
          <p:cNvSpPr>
            <a:spLocks noGrp="1"/>
          </p:cNvSpPr>
          <p:nvPr>
            <p:ph idx="1"/>
          </p:nvPr>
        </p:nvSpPr>
        <p:spPr>
          <a:xfrm>
            <a:off x="467544" y="897564"/>
            <a:ext cx="8229600" cy="3477834"/>
          </a:xfrm>
        </p:spPr>
        <p:txBody>
          <a:bodyPr>
            <a:normAutofit/>
          </a:bodyPr>
          <a:lstStyle/>
          <a:p>
            <a:pPr marL="400050">
              <a:spcBef>
                <a:spcPts val="0"/>
              </a:spcBef>
              <a:spcAft>
                <a:spcPts val="600"/>
              </a:spcAft>
            </a:pPr>
            <a:r>
              <a:rPr lang="nb-NO" sz="1600" dirty="0"/>
              <a:t>En forutsetning for rett til BPA er at brukeren har rett til </a:t>
            </a:r>
            <a:r>
              <a:rPr lang="nb-NO" sz="1600" i="1" dirty="0"/>
              <a:t>nødvendige helse- og omsorgstjenester</a:t>
            </a:r>
            <a:r>
              <a:rPr lang="nb-NO" sz="1600" dirty="0"/>
              <a:t> fra kommunen.</a:t>
            </a:r>
          </a:p>
          <a:p>
            <a:pPr marL="400050" lvl="1" indent="-342900">
              <a:spcBef>
                <a:spcPts val="0"/>
              </a:spcBef>
              <a:spcAft>
                <a:spcPts val="600"/>
              </a:spcAft>
              <a:buFont typeface="Arial" panose="020B0604020202020204" pitchFamily="34" charset="0"/>
              <a:buChar char="•"/>
            </a:pPr>
            <a:r>
              <a:rPr lang="nb-NO" sz="1600" dirty="0"/>
              <a:t>Tjenestens innhold og omfang må bero på en konkret, individuell vurdering av personens ønsker og behov. Personens alder, livsfase og interesser må tillegges stor vekt.</a:t>
            </a:r>
          </a:p>
          <a:p>
            <a:pPr marL="400050" lvl="1" indent="-342900">
              <a:spcBef>
                <a:spcPts val="0"/>
              </a:spcBef>
              <a:spcAft>
                <a:spcPts val="600"/>
              </a:spcAft>
              <a:buFont typeface="Arial" panose="020B0604020202020204" pitchFamily="34" charset="0"/>
              <a:buChar char="•"/>
            </a:pPr>
            <a:r>
              <a:rPr lang="nb-NO" sz="1600" dirty="0">
                <a:ea typeface="Verdana" pitchFamily="34" charset="0"/>
                <a:cs typeface="Verdana" pitchFamily="34" charset="0"/>
              </a:rPr>
              <a:t>Helse- og omsorgstjenestene har opplysnings- og veiledningsplikt.  Pasient og bruker skal ha den informasjon som er nødvendig for å få tilstrekkelig innsikt i tjenestetilbudet og for å kunne ivareta sine rettigheter på best mulig måte.</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18</a:t>
            </a:fld>
            <a:endParaRPr lang="nb-NO" dirty="0"/>
          </a:p>
        </p:txBody>
      </p:sp>
    </p:spTree>
    <p:extLst>
      <p:ext uri="{BB962C8B-B14F-4D97-AF65-F5344CB8AC3E}">
        <p14:creationId xmlns:p14="http://schemas.microsoft.com/office/powerpoint/2010/main" val="4040007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853604"/>
          </a:xfrm>
        </p:spPr>
        <p:txBody>
          <a:bodyPr>
            <a:noAutofit/>
          </a:bodyPr>
          <a:lstStyle/>
          <a:p>
            <a:r>
              <a:rPr lang="nb-NO" sz="2800" b="1" dirty="0">
                <a:ea typeface="Verdana" panose="020B0604030504040204" pitchFamily="34" charset="0"/>
                <a:cs typeface="Verdana" panose="020B0604030504040204" pitchFamily="34" charset="0"/>
              </a:rPr>
              <a:t/>
            </a:r>
            <a:br>
              <a:rPr lang="nb-NO" sz="2800" b="1" dirty="0">
                <a:ea typeface="Verdana" panose="020B0604030504040204" pitchFamily="34" charset="0"/>
                <a:cs typeface="Verdana" panose="020B0604030504040204" pitchFamily="34" charset="0"/>
              </a:rPr>
            </a:br>
            <a:r>
              <a:rPr lang="nb-NO" sz="2800" b="1" dirty="0">
                <a:ea typeface="Verdana" panose="020B0604030504040204" pitchFamily="34" charset="0"/>
                <a:cs typeface="Verdana" panose="020B0604030504040204" pitchFamily="34" charset="0"/>
              </a:rPr>
              <a:t/>
            </a:r>
            <a:br>
              <a:rPr lang="nb-NO" sz="2800" b="1" dirty="0">
                <a:ea typeface="Verdana" panose="020B0604030504040204" pitchFamily="34" charset="0"/>
                <a:cs typeface="Verdana" panose="020B0604030504040204" pitchFamily="34" charset="0"/>
              </a:rPr>
            </a:br>
            <a:r>
              <a:rPr lang="nb-NO" sz="2800" b="1" dirty="0">
                <a:ea typeface="Verdana" panose="020B0604030504040204" pitchFamily="34" charset="0"/>
                <a:cs typeface="Verdana" panose="020B0604030504040204" pitchFamily="34" charset="0"/>
              </a:rPr>
              <a:t/>
            </a:r>
            <a:br>
              <a:rPr lang="nb-NO" sz="2800" b="1" dirty="0">
                <a:ea typeface="Verdana" panose="020B0604030504040204" pitchFamily="34" charset="0"/>
                <a:cs typeface="Verdana" panose="020B0604030504040204" pitchFamily="34" charset="0"/>
              </a:rPr>
            </a:br>
            <a:r>
              <a:rPr lang="nb-NO" sz="2800" b="1" dirty="0">
                <a:ea typeface="Verdana" panose="020B0604030504040204" pitchFamily="34" charset="0"/>
                <a:cs typeface="Verdana" panose="020B0604030504040204" pitchFamily="34" charset="0"/>
              </a:rPr>
              <a:t>Saksbehandling og vurdering av behov – forutsetninger for BPA</a:t>
            </a:r>
            <a:endParaRPr lang="nb-NO" sz="2800" b="1" dirty="0">
              <a:latin typeface="+mn-lt"/>
            </a:endParaRPr>
          </a:p>
        </p:txBody>
      </p:sp>
      <p:sp>
        <p:nvSpPr>
          <p:cNvPr id="3" name="Plassholder for innhold 2"/>
          <p:cNvSpPr>
            <a:spLocks noGrp="1"/>
          </p:cNvSpPr>
          <p:nvPr>
            <p:ph idx="1"/>
          </p:nvPr>
        </p:nvSpPr>
        <p:spPr>
          <a:xfrm>
            <a:off x="467544" y="1059582"/>
            <a:ext cx="8229600" cy="3528392"/>
          </a:xfrm>
        </p:spPr>
        <p:txBody>
          <a:bodyPr>
            <a:noAutofit/>
          </a:bodyPr>
          <a:lstStyle/>
          <a:p>
            <a:pPr marL="400050" lvl="1" indent="-342900">
              <a:spcBef>
                <a:spcPts val="0"/>
              </a:spcBef>
              <a:spcAft>
                <a:spcPts val="600"/>
              </a:spcAft>
              <a:buFont typeface="Arial" panose="020B0604020202020204" pitchFamily="34" charset="0"/>
              <a:buChar char="•"/>
            </a:pPr>
            <a:r>
              <a:rPr lang="nb-NO" sz="1600" dirty="0">
                <a:ea typeface="Verdana" pitchFamily="34" charset="0"/>
                <a:cs typeface="Verdana" pitchFamily="34" charset="0"/>
              </a:rPr>
              <a:t>Arbeidslederrollen skal primært ivaretas av brukeren selv, men kan også ivaretas av noen som kjenner brukeren godt (medarbeidsleder).</a:t>
            </a:r>
          </a:p>
          <a:p>
            <a:pPr marL="400050" lvl="1" indent="-342900">
              <a:spcBef>
                <a:spcPts val="0"/>
              </a:spcBef>
              <a:spcAft>
                <a:spcPts val="600"/>
              </a:spcAft>
              <a:buFont typeface="Arial" panose="020B0604020202020204" pitchFamily="34" charset="0"/>
              <a:buChar char="•"/>
            </a:pPr>
            <a:r>
              <a:rPr lang="nb-NO" sz="1600" dirty="0">
                <a:ea typeface="Verdana" pitchFamily="34" charset="0"/>
                <a:cs typeface="Verdana" pitchFamily="34" charset="0"/>
              </a:rPr>
              <a:t>Det er en forutsetning for BPA at tjenestemottaker ønsker å påta seg ansvaret med å være arbeidsleder, eller har noen som kan være medarbeidsleder.</a:t>
            </a:r>
          </a:p>
          <a:p>
            <a:pPr>
              <a:spcBef>
                <a:spcPts val="0"/>
              </a:spcBef>
              <a:spcAft>
                <a:spcPts val="600"/>
              </a:spcAft>
            </a:pPr>
            <a:r>
              <a:rPr lang="nb-NO" sz="1600" dirty="0">
                <a:ea typeface="Verdana" pitchFamily="34" charset="0"/>
                <a:cs typeface="Verdana" pitchFamily="34" charset="0"/>
              </a:rPr>
              <a:t>Det er en forutsetning at brukeren eller medarbeidslederen kan ivareta arbeidslederrollen på en forsvarlig måte, både når det gjelder de ansattes arbeidsmiljø og den bistanden som skal ytes i ordningen.</a:t>
            </a:r>
          </a:p>
          <a:p>
            <a:pPr>
              <a:spcBef>
                <a:spcPts val="0"/>
              </a:spcBef>
              <a:spcAft>
                <a:spcPts val="600"/>
              </a:spcAft>
            </a:pPr>
            <a:r>
              <a:rPr lang="nb-NO" sz="1600" dirty="0">
                <a:ea typeface="Verdana" pitchFamily="34" charset="0"/>
                <a:cs typeface="Verdana" pitchFamily="34" charset="0"/>
              </a:rPr>
              <a:t>Kommunen har plikt til å veilede arbeidsleder, samt tilby nødvendig opplæring for å utøve arbeidslederrollen.</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19</a:t>
            </a:fld>
            <a:endParaRPr lang="nb-NO" dirty="0"/>
          </a:p>
        </p:txBody>
      </p:sp>
    </p:spTree>
    <p:extLst>
      <p:ext uri="{BB962C8B-B14F-4D97-AF65-F5344CB8AC3E}">
        <p14:creationId xmlns:p14="http://schemas.microsoft.com/office/powerpoint/2010/main" val="1950163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tel 3"/>
          <p:cNvSpPr>
            <a:spLocks noGrp="1"/>
          </p:cNvSpPr>
          <p:nvPr>
            <p:ph type="ctrTitle"/>
          </p:nvPr>
        </p:nvSpPr>
        <p:spPr>
          <a:xfrm>
            <a:off x="467544" y="247776"/>
            <a:ext cx="8229600" cy="525401"/>
          </a:xfrm>
        </p:spPr>
        <p:txBody>
          <a:bodyPr/>
          <a:lstStyle/>
          <a:p>
            <a:pPr eaLnBrk="1" hangingPunct="1"/>
            <a:r>
              <a:rPr lang="nb-NO" altLang="nb-NO" sz="2800" dirty="0">
                <a:latin typeface="+mn-lt"/>
                <a:ea typeface="Verdana" pitchFamily="34" charset="0"/>
                <a:cs typeface="Verdana" pitchFamily="34" charset="0"/>
              </a:rPr>
              <a:t>Tema</a:t>
            </a:r>
          </a:p>
        </p:txBody>
      </p:sp>
      <p:sp>
        <p:nvSpPr>
          <p:cNvPr id="5" name="Undertittel 4"/>
          <p:cNvSpPr>
            <a:spLocks noGrp="1"/>
          </p:cNvSpPr>
          <p:nvPr>
            <p:ph type="subTitle" idx="1"/>
          </p:nvPr>
        </p:nvSpPr>
        <p:spPr>
          <a:xfrm>
            <a:off x="467544" y="1275606"/>
            <a:ext cx="8229600" cy="2700300"/>
          </a:xfrm>
          <a:noFill/>
        </p:spPr>
        <p:txBody>
          <a:bodyPr rtlCol="0">
            <a:normAutofit/>
          </a:bodyPr>
          <a:lstStyle/>
          <a:p>
            <a:pPr marL="457200" indent="-457200" algn="l" eaLnBrk="1" fontAlgn="auto" hangingPunct="1">
              <a:spcBef>
                <a:spcPts val="600"/>
              </a:spcBef>
              <a:spcAft>
                <a:spcPts val="0"/>
              </a:spcAft>
              <a:buFont typeface="+mj-lt"/>
              <a:buAutoNum type="arabicPeriod"/>
              <a:defRPr/>
            </a:pPr>
            <a:r>
              <a:rPr lang="nb-NO" sz="1600" dirty="0">
                <a:solidFill>
                  <a:schemeClr val="tx1"/>
                </a:solidFill>
                <a:ea typeface="Verdana" pitchFamily="34" charset="0"/>
                <a:cs typeface="Verdana" pitchFamily="34" charset="0"/>
              </a:rPr>
              <a:t>Generelt om BPA og rett til BPA</a:t>
            </a:r>
          </a:p>
          <a:p>
            <a:pPr marL="457200" indent="-457200" algn="l">
              <a:spcBef>
                <a:spcPts val="600"/>
              </a:spcBef>
              <a:buFont typeface="+mj-lt"/>
              <a:buAutoNum type="arabicPeriod"/>
              <a:defRPr/>
            </a:pPr>
            <a:r>
              <a:rPr lang="nb-NO" sz="1600" dirty="0">
                <a:solidFill>
                  <a:schemeClr val="tx1"/>
                </a:solidFill>
                <a:ea typeface="Verdana" pitchFamily="34" charset="0"/>
                <a:cs typeface="Verdana" pitchFamily="34" charset="0"/>
              </a:rPr>
              <a:t>Vurdering, saksbehandling og tildeling av BPA </a:t>
            </a:r>
          </a:p>
          <a:p>
            <a:pPr marL="457200" indent="-457200" algn="l" eaLnBrk="1" fontAlgn="auto" hangingPunct="1">
              <a:spcBef>
                <a:spcPts val="600"/>
              </a:spcBef>
              <a:spcAft>
                <a:spcPts val="0"/>
              </a:spcAft>
              <a:buFont typeface="+mj-lt"/>
              <a:buAutoNum type="arabicPeriod"/>
              <a:defRPr/>
            </a:pPr>
            <a:r>
              <a:rPr lang="nb-NO" sz="1600" dirty="0">
                <a:solidFill>
                  <a:schemeClr val="tx1"/>
                </a:solidFill>
                <a:ea typeface="Verdana" pitchFamily="34" charset="0"/>
                <a:cs typeface="Verdana" pitchFamily="34" charset="0"/>
              </a:rPr>
              <a:t>Organisering av en BPA-ordning – roller og ansvar</a:t>
            </a:r>
          </a:p>
          <a:p>
            <a:pPr marL="457200" indent="-457200" algn="l">
              <a:spcBef>
                <a:spcPts val="600"/>
              </a:spcBef>
              <a:buFont typeface="+mj-lt"/>
              <a:buAutoNum type="arabicPeriod"/>
              <a:defRPr/>
            </a:pPr>
            <a:r>
              <a:rPr lang="nb-NO" sz="1600" dirty="0">
                <a:solidFill>
                  <a:schemeClr val="tx1"/>
                </a:solidFill>
                <a:ea typeface="Verdana" pitchFamily="34" charset="0"/>
                <a:cs typeface="Verdana" pitchFamily="34" charset="0"/>
              </a:rPr>
              <a:t>Daglig drift av en BPA-ordning – nærmere om arbeidslederrollen</a:t>
            </a:r>
          </a:p>
          <a:p>
            <a:pPr marL="457200" indent="-457200" algn="l">
              <a:spcBef>
                <a:spcPts val="600"/>
              </a:spcBef>
              <a:buFont typeface="+mj-lt"/>
              <a:buAutoNum type="arabicPeriod"/>
              <a:defRPr/>
            </a:pPr>
            <a:r>
              <a:rPr lang="nb-NO" sz="1600" dirty="0">
                <a:solidFill>
                  <a:schemeClr val="tx1"/>
                </a:solidFill>
                <a:ea typeface="Verdana" pitchFamily="34" charset="0"/>
                <a:cs typeface="Verdana" pitchFamily="34" charset="0"/>
              </a:rPr>
              <a:t>Rekruttering og ansettelser i en BPA-ordning</a:t>
            </a:r>
          </a:p>
          <a:p>
            <a:pPr algn="l" eaLnBrk="1" fontAlgn="auto" hangingPunct="1">
              <a:spcBef>
                <a:spcPts val="1800"/>
              </a:spcBef>
              <a:spcAft>
                <a:spcPts val="0"/>
              </a:spcAft>
              <a:defRPr/>
            </a:pPr>
            <a:endParaRPr lang="nb-NO" sz="1800" dirty="0">
              <a:solidFill>
                <a:schemeClr val="tx1"/>
              </a:solidFill>
              <a:ea typeface="Verdana" pitchFamily="34" charset="0"/>
              <a:cs typeface="Verdana" pitchFamily="34" charset="0"/>
            </a:endParaRPr>
          </a:p>
          <a:p>
            <a:pPr marL="457200" indent="-457200" algn="l" eaLnBrk="1" fontAlgn="auto" hangingPunct="1">
              <a:spcAft>
                <a:spcPts val="0"/>
              </a:spcAft>
              <a:buFont typeface="Arial" pitchFamily="34" charset="0"/>
              <a:buChar char="•"/>
              <a:defRPr/>
            </a:pPr>
            <a:endParaRPr lang="nb-NO" sz="16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330840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nb-NO" sz="2800" b="1" dirty="0">
                <a:ea typeface="Verdana" panose="020B0604030504040204" pitchFamily="34" charset="0"/>
                <a:cs typeface="Verdana" panose="020B0604030504040204" pitchFamily="34" charset="0"/>
              </a:rPr>
              <a:t>Saksbehandling og vurdering av behov – omfang av timer (1)</a:t>
            </a:r>
            <a:endParaRPr lang="nb-NO" sz="2800" dirty="0"/>
          </a:p>
        </p:txBody>
      </p:sp>
      <p:sp>
        <p:nvSpPr>
          <p:cNvPr id="3" name="Plassholder for innhold 2"/>
          <p:cNvSpPr>
            <a:spLocks noGrp="1"/>
          </p:cNvSpPr>
          <p:nvPr>
            <p:ph idx="1"/>
          </p:nvPr>
        </p:nvSpPr>
        <p:spPr/>
        <p:txBody>
          <a:bodyPr>
            <a:normAutofit/>
          </a:bodyPr>
          <a:lstStyle/>
          <a:p>
            <a:pPr>
              <a:spcBef>
                <a:spcPts val="0"/>
              </a:spcBef>
              <a:spcAft>
                <a:spcPts val="600"/>
              </a:spcAft>
            </a:pPr>
            <a:r>
              <a:rPr lang="nb-NO" sz="1600" dirty="0"/>
              <a:t>Ved utmåling av timeantallet ved BPA skal utgangspunktet være det samme som om tjenestene ikke var organisert som BPA. </a:t>
            </a:r>
          </a:p>
          <a:p>
            <a:pPr>
              <a:spcBef>
                <a:spcPts val="0"/>
              </a:spcBef>
              <a:spcAft>
                <a:spcPts val="600"/>
              </a:spcAft>
            </a:pPr>
            <a:r>
              <a:rPr lang="nb-NO" sz="1600" dirty="0"/>
              <a:t>Ved et uforutsigbart og/eller varierende bistandsbehov legges et gjennomsnittlig timebehov til grunn. Her må det gjøres en ny individuell og konkret vurdering</a:t>
            </a:r>
          </a:p>
          <a:p>
            <a:pPr>
              <a:spcBef>
                <a:spcPts val="0"/>
              </a:spcBef>
              <a:spcAft>
                <a:spcPts val="600"/>
              </a:spcAft>
            </a:pPr>
            <a:r>
              <a:rPr lang="nb-NO" sz="1600" dirty="0"/>
              <a:t>Når avlastningstimer skal beregnes er det gjennomsnittlig antall timer som personene med foreldreansvaret har behov for som er avgjørende. Det betyr at hvis det har vært gitt døgnavlastning må det gjøres en ny individuell og konkret vurdering ved utmåling av timeantall BPA.</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20</a:t>
            </a:fld>
            <a:endParaRPr lang="nb-NO" dirty="0"/>
          </a:p>
        </p:txBody>
      </p:sp>
    </p:spTree>
    <p:extLst>
      <p:ext uri="{BB962C8B-B14F-4D97-AF65-F5344CB8AC3E}">
        <p14:creationId xmlns:p14="http://schemas.microsoft.com/office/powerpoint/2010/main" val="593804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8000" y="162427"/>
            <a:ext cx="8208000" cy="956288"/>
          </a:xfrm>
        </p:spPr>
        <p:txBody>
          <a:bodyPr/>
          <a:lstStyle/>
          <a:p>
            <a:r>
              <a:rPr lang="nb-NO" sz="2800" b="1" dirty="0">
                <a:solidFill>
                  <a:prstClr val="black"/>
                </a:solidFill>
                <a:ea typeface="Verdana" panose="020B0604030504040204" pitchFamily="34" charset="0"/>
                <a:cs typeface="Verdana" panose="020B0604030504040204" pitchFamily="34" charset="0"/>
              </a:rPr>
              <a:t>Saksbehandling og vurdering av behov – omfang av timer (2)</a:t>
            </a:r>
            <a:endParaRPr lang="nb-NO" sz="3200" dirty="0"/>
          </a:p>
        </p:txBody>
      </p:sp>
      <p:sp>
        <p:nvSpPr>
          <p:cNvPr id="3" name="Plassholder for innhold 2"/>
          <p:cNvSpPr>
            <a:spLocks noGrp="1"/>
          </p:cNvSpPr>
          <p:nvPr>
            <p:ph idx="1"/>
          </p:nvPr>
        </p:nvSpPr>
        <p:spPr/>
        <p:txBody>
          <a:bodyPr>
            <a:normAutofit/>
          </a:bodyPr>
          <a:lstStyle/>
          <a:p>
            <a:pPr>
              <a:spcBef>
                <a:spcPts val="0"/>
              </a:spcBef>
              <a:spcAft>
                <a:spcPts val="600"/>
              </a:spcAft>
            </a:pPr>
            <a:r>
              <a:rPr lang="nb-NO" sz="1600" dirty="0"/>
              <a:t>Velferdsteknologiske løsninger kan vurderes å erstatte timer dersom dette vurderes å være forsvarlig.</a:t>
            </a:r>
          </a:p>
          <a:p>
            <a:pPr>
              <a:spcBef>
                <a:spcPts val="0"/>
              </a:spcBef>
              <a:spcAft>
                <a:spcPts val="600"/>
              </a:spcAft>
            </a:pPr>
            <a:r>
              <a:rPr lang="nb-NO" sz="1600" dirty="0"/>
              <a:t>Hvis det er nødvendig for å få til en forsvarlig turnus/arbeidstidsordning, må timeantallet tilpasses/økes.</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21</a:t>
            </a:fld>
            <a:endParaRPr lang="nb-NO" dirty="0"/>
          </a:p>
        </p:txBody>
      </p:sp>
    </p:spTree>
    <p:extLst>
      <p:ext uri="{BB962C8B-B14F-4D97-AF65-F5344CB8AC3E}">
        <p14:creationId xmlns:p14="http://schemas.microsoft.com/office/powerpoint/2010/main" val="2266166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nb-NO" sz="2800" b="1" dirty="0">
                <a:latin typeface="+mn-lt"/>
                <a:ea typeface="Verdana" panose="020B0604030504040204" pitchFamily="34" charset="0"/>
                <a:cs typeface="Verdana" panose="020B0604030504040204" pitchFamily="34" charset="0"/>
              </a:rPr>
              <a:t>Saksbehandling og vurdering av behov – personer som ikke har rett til BPA</a:t>
            </a:r>
          </a:p>
        </p:txBody>
      </p:sp>
      <p:sp>
        <p:nvSpPr>
          <p:cNvPr id="3" name="Plassholder for innhold 2"/>
          <p:cNvSpPr>
            <a:spLocks noGrp="1"/>
          </p:cNvSpPr>
          <p:nvPr>
            <p:ph idx="1"/>
          </p:nvPr>
        </p:nvSpPr>
        <p:spPr>
          <a:xfrm>
            <a:off x="457200" y="1329612"/>
            <a:ext cx="8229600" cy="3265010"/>
          </a:xfrm>
        </p:spPr>
        <p:txBody>
          <a:bodyPr>
            <a:noAutofit/>
          </a:bodyPr>
          <a:lstStyle/>
          <a:p>
            <a:pPr>
              <a:spcBef>
                <a:spcPts val="0"/>
              </a:spcBef>
              <a:spcAft>
                <a:spcPts val="600"/>
              </a:spcAft>
            </a:pPr>
            <a:r>
              <a:rPr lang="nb-NO" sz="1600" dirty="0"/>
              <a:t>For personer som ikke har rett til BPA er det kommunen som til slutt avgjør om tjenestene skal organiseres som BPA.</a:t>
            </a:r>
          </a:p>
          <a:p>
            <a:pPr>
              <a:spcBef>
                <a:spcPts val="0"/>
              </a:spcBef>
              <a:spcAft>
                <a:spcPts val="600"/>
              </a:spcAft>
            </a:pPr>
            <a:r>
              <a:rPr lang="nb-NO" sz="1600" dirty="0"/>
              <a:t>Selv om brukeren faller utenfor rettighetsbestemmelsen har brukeren en rett til å medvirke før beslutningen fattes, og det skal legges stor vekt på hva brukeren mener ved utformingen av tjenestetilbudet.</a:t>
            </a:r>
          </a:p>
          <a:p>
            <a:pPr>
              <a:spcBef>
                <a:spcPts val="0"/>
              </a:spcBef>
              <a:spcAft>
                <a:spcPts val="600"/>
              </a:spcAft>
            </a:pPr>
            <a:r>
              <a:rPr lang="nb-NO" sz="1600" dirty="0"/>
              <a:t>For personer som ikke har rett til BPA, skal det ved vurderingen legges vekt på om BPA kan bidra til et mer aktivt og uavhengig liv. Det skal legges vekt på om en slik organisering kan bidra til å legge til rette for deltagelse i utdanning /opplæring og arbeid og til å ivareta foreldreoppgaver.</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22</a:t>
            </a:fld>
            <a:endParaRPr lang="nb-NO" dirty="0"/>
          </a:p>
        </p:txBody>
      </p:sp>
    </p:spTree>
    <p:extLst>
      <p:ext uri="{BB962C8B-B14F-4D97-AF65-F5344CB8AC3E}">
        <p14:creationId xmlns:p14="http://schemas.microsoft.com/office/powerpoint/2010/main" val="12793192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Saksbehandling og vurdering av behov - egenbetaling</a:t>
            </a:r>
          </a:p>
        </p:txBody>
      </p:sp>
      <p:sp>
        <p:nvSpPr>
          <p:cNvPr id="3" name="Plassholder for innhold 2"/>
          <p:cNvSpPr>
            <a:spLocks noGrp="1"/>
          </p:cNvSpPr>
          <p:nvPr>
            <p:ph idx="1"/>
          </p:nvPr>
        </p:nvSpPr>
        <p:spPr/>
        <p:txBody>
          <a:bodyPr>
            <a:noAutofit/>
          </a:bodyPr>
          <a:lstStyle/>
          <a:p>
            <a:pPr>
              <a:spcBef>
                <a:spcPts val="0"/>
              </a:spcBef>
              <a:spcAft>
                <a:spcPts val="600"/>
              </a:spcAft>
            </a:pPr>
            <a:r>
              <a:rPr lang="nb-NO" sz="1600" dirty="0"/>
              <a:t>Egenandeler for BPA følger de vanlige reglene i forskrift om egenandel for helse- og omsorgstjenester, dvs. at det kan kreves egenandel for praktisk bistand som ikke er opplæring, personlig stell og egenomsorg.</a:t>
            </a:r>
          </a:p>
          <a:p>
            <a:pPr>
              <a:spcBef>
                <a:spcPts val="0"/>
              </a:spcBef>
              <a:spcAft>
                <a:spcPts val="600"/>
              </a:spcAft>
            </a:pPr>
            <a:r>
              <a:rPr lang="nb-NO" sz="1600" dirty="0"/>
              <a:t>Det kan ikke kreves egenandel for BPA som gis istedenfor avlastning og støttekontakt.</a:t>
            </a:r>
          </a:p>
          <a:p>
            <a:pPr>
              <a:spcBef>
                <a:spcPts val="0"/>
              </a:spcBef>
              <a:spcAft>
                <a:spcPts val="600"/>
              </a:spcAft>
            </a:pPr>
            <a:r>
              <a:rPr lang="nb-NO" sz="1600" dirty="0"/>
              <a:t>Utgifter til annonsering, opplæring mm. dekkes av kommunen.</a:t>
            </a:r>
          </a:p>
          <a:p>
            <a:pPr>
              <a:spcBef>
                <a:spcPts val="0"/>
              </a:spcBef>
              <a:spcAft>
                <a:spcPts val="600"/>
              </a:spcAft>
            </a:pPr>
            <a:r>
              <a:rPr lang="nb-NO" sz="1600" i="1" dirty="0"/>
              <a:t>Les mer her: </a:t>
            </a:r>
            <a:r>
              <a:rPr lang="nb-NO" sz="1600" i="1" dirty="0">
                <a:hlinkClick r:id="rId2"/>
              </a:rPr>
              <a:t>Rundskriv I-9/2015 Rettighetsfesting av brukerstyrt personlig assistanse (BPA)</a:t>
            </a:r>
            <a:r>
              <a:rPr lang="nb-NO" sz="1600" i="1" dirty="0"/>
              <a:t> kapittel 4.2</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23</a:t>
            </a:fld>
            <a:endParaRPr lang="nb-NO" dirty="0"/>
          </a:p>
        </p:txBody>
      </p:sp>
    </p:spTree>
    <p:extLst>
      <p:ext uri="{BB962C8B-B14F-4D97-AF65-F5344CB8AC3E}">
        <p14:creationId xmlns:p14="http://schemas.microsoft.com/office/powerpoint/2010/main" val="34925168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nb-NO" sz="2800" b="1" dirty="0"/>
              <a:t>Saksbehandling og vurdering av behov – utgiftsdekning i BPA-ordningen</a:t>
            </a:r>
          </a:p>
        </p:txBody>
      </p:sp>
      <p:sp>
        <p:nvSpPr>
          <p:cNvPr id="3" name="Plassholder for innhold 2"/>
          <p:cNvSpPr>
            <a:spLocks noGrp="1"/>
          </p:cNvSpPr>
          <p:nvPr>
            <p:ph idx="1"/>
          </p:nvPr>
        </p:nvSpPr>
        <p:spPr/>
        <p:txBody>
          <a:bodyPr>
            <a:normAutofit/>
          </a:bodyPr>
          <a:lstStyle/>
          <a:p>
            <a:pPr>
              <a:spcBef>
                <a:spcPts val="0"/>
              </a:spcBef>
              <a:spcAft>
                <a:spcPts val="600"/>
              </a:spcAft>
            </a:pPr>
            <a:r>
              <a:rPr lang="nb-NO" sz="1600" dirty="0"/>
              <a:t>Kommunen er ansvarlig for å dekke kostnader som er nødvendige for å yte innvilgede tjenester, herunder nødvendige utgifter til å drifte en BPA-ordning.</a:t>
            </a:r>
          </a:p>
          <a:p>
            <a:pPr>
              <a:spcBef>
                <a:spcPts val="0"/>
              </a:spcBef>
              <a:spcAft>
                <a:spcPts val="600"/>
              </a:spcAft>
            </a:pPr>
            <a:r>
              <a:rPr lang="nb-NO" sz="1600" dirty="0"/>
              <a:t>Bruker har ikke krav på å få dekket utgifter forbundet med bistand som faller utenfor rammen av tildelte tjenester, for eksempel utgifter til feriereise som avvikles med oppsparte timer.</a:t>
            </a:r>
          </a:p>
          <a:p>
            <a:pPr>
              <a:spcBef>
                <a:spcPts val="0"/>
              </a:spcBef>
              <a:spcAft>
                <a:spcPts val="600"/>
              </a:spcAft>
            </a:pPr>
            <a:r>
              <a:rPr lang="nb-NO" sz="1600" dirty="0"/>
              <a:t>Det betales ikke lønn eller godtgjørelse for arbeidsledelse.</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24</a:t>
            </a:fld>
            <a:endParaRPr lang="nb-NO" dirty="0"/>
          </a:p>
        </p:txBody>
      </p:sp>
    </p:spTree>
    <p:extLst>
      <p:ext uri="{BB962C8B-B14F-4D97-AF65-F5344CB8AC3E}">
        <p14:creationId xmlns:p14="http://schemas.microsoft.com/office/powerpoint/2010/main" val="1363862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smtClean="0"/>
              <a:t>Les mer om saksbehandling </a:t>
            </a:r>
            <a:r>
              <a:rPr lang="nb-NO" sz="2800" b="1" dirty="0"/>
              <a:t>og vurdering av behov</a:t>
            </a:r>
          </a:p>
        </p:txBody>
      </p:sp>
      <p:sp>
        <p:nvSpPr>
          <p:cNvPr id="3" name="Plassholder for innhold 2"/>
          <p:cNvSpPr>
            <a:spLocks noGrp="1"/>
          </p:cNvSpPr>
          <p:nvPr>
            <p:ph idx="1"/>
          </p:nvPr>
        </p:nvSpPr>
        <p:spPr/>
        <p:txBody>
          <a:bodyPr>
            <a:normAutofit/>
          </a:bodyPr>
          <a:lstStyle/>
          <a:p>
            <a:pPr marL="0" indent="0">
              <a:spcBef>
                <a:spcPts val="0"/>
              </a:spcBef>
              <a:spcAft>
                <a:spcPts val="600"/>
              </a:spcAft>
              <a:buNone/>
            </a:pPr>
            <a:r>
              <a:rPr lang="nb-NO" altLang="nb-NO" sz="1600" i="1" dirty="0">
                <a:ea typeface="Verdana" pitchFamily="34" charset="0"/>
                <a:cs typeface="Verdana" pitchFamily="34" charset="0"/>
              </a:rPr>
              <a:t>Les mer om saksbehandling og vurdering av behov her:</a:t>
            </a:r>
          </a:p>
          <a:p>
            <a:pPr>
              <a:spcBef>
                <a:spcPts val="0"/>
              </a:spcBef>
              <a:spcAft>
                <a:spcPts val="600"/>
              </a:spcAft>
            </a:pPr>
            <a:r>
              <a:rPr lang="nb-NO" altLang="nb-NO" sz="1600" i="1" dirty="0">
                <a:ea typeface="Verdana" pitchFamily="34" charset="0"/>
                <a:cs typeface="Verdana" pitchFamily="34" charset="0"/>
                <a:hlinkClick r:id="rId2"/>
              </a:rPr>
              <a:t>https://helsedirektoratet.no/retningslinjer/veileder-for-saksbehandling</a:t>
            </a:r>
            <a:endParaRPr lang="nb-NO" altLang="nb-NO" sz="1600" i="1" dirty="0">
              <a:ea typeface="Verdana" pitchFamily="34" charset="0"/>
              <a:cs typeface="Verdana" pitchFamily="34" charset="0"/>
            </a:endParaRPr>
          </a:p>
          <a:p>
            <a:pPr>
              <a:spcBef>
                <a:spcPts val="0"/>
              </a:spcBef>
              <a:spcAft>
                <a:spcPts val="600"/>
              </a:spcAft>
            </a:pPr>
            <a:r>
              <a:rPr lang="nb-NO" sz="1600" i="1" dirty="0">
                <a:hlinkClick r:id="rId3"/>
              </a:rPr>
              <a:t>Rundskriv I-9/2015 Rettighetsfesting av brukerstyrt personlig assistanse (BPA)</a:t>
            </a:r>
            <a:endParaRPr lang="nb-NO" altLang="nb-NO" sz="1600" i="1" dirty="0">
              <a:ea typeface="Verdana" pitchFamily="34" charset="0"/>
              <a:cs typeface="Verdana" pitchFamily="34" charset="0"/>
            </a:endParaRPr>
          </a:p>
          <a:p>
            <a:pPr>
              <a:spcBef>
                <a:spcPts val="0"/>
              </a:spcBef>
              <a:spcAft>
                <a:spcPts val="600"/>
              </a:spcAft>
            </a:pPr>
            <a:r>
              <a:rPr lang="nb-NO" altLang="nb-NO" sz="1600" i="1" dirty="0">
                <a:ea typeface="Verdana" pitchFamily="34" charset="0"/>
                <a:cs typeface="Verdana" pitchFamily="34" charset="0"/>
                <a:hlinkClick r:id="rId4"/>
              </a:rPr>
              <a:t>https://helsedirektoratet.no/publikasjoner/oppleringshandbok-brukerstyrt-personlig-assistanse-bpa</a:t>
            </a:r>
            <a:endParaRPr lang="nb-NO" altLang="nb-NO" sz="1600" i="1" dirty="0">
              <a:ea typeface="Verdana" pitchFamily="34" charset="0"/>
              <a:cs typeface="Verdana" pitchFamily="34" charset="0"/>
            </a:endParaRP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25</a:t>
            </a:fld>
            <a:endParaRPr lang="nb-NO" dirty="0"/>
          </a:p>
        </p:txBody>
      </p:sp>
    </p:spTree>
    <p:extLst>
      <p:ext uri="{BB962C8B-B14F-4D97-AF65-F5344CB8AC3E}">
        <p14:creationId xmlns:p14="http://schemas.microsoft.com/office/powerpoint/2010/main" val="4470454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Autofit/>
          </a:bodyPr>
          <a:lstStyle/>
          <a:p>
            <a:r>
              <a:rPr lang="nb-NO" sz="3200" b="1" dirty="0"/>
              <a:t>3. Organisering av en BPA-ordning </a:t>
            </a:r>
            <a:br>
              <a:rPr lang="nb-NO" sz="3200" b="1" dirty="0"/>
            </a:br>
            <a:r>
              <a:rPr lang="nb-NO" sz="3200" b="1" dirty="0"/>
              <a:t>– roller og ansvar</a:t>
            </a:r>
          </a:p>
        </p:txBody>
      </p:sp>
      <p:sp>
        <p:nvSpPr>
          <p:cNvPr id="4" name="Plassholder for dato 3"/>
          <p:cNvSpPr>
            <a:spLocks noGrp="1"/>
          </p:cNvSpPr>
          <p:nvPr>
            <p:ph type="dt" sz="half" idx="10"/>
          </p:nvPr>
        </p:nvSpPr>
        <p:spPr/>
        <p:txBody>
          <a:bodyPr/>
          <a:lstStyle/>
          <a:p>
            <a:pPr>
              <a:defRPr/>
            </a:pPr>
            <a:fld id="{50F5482A-ADD6-4A50-BA5A-14CF619D5649}" type="datetime1">
              <a:rPr lang="nb-NO" smtClean="0"/>
              <a:t>15.05.2017</a:t>
            </a:fld>
            <a:endParaRPr lang="nb-NO" dirty="0"/>
          </a:p>
        </p:txBody>
      </p:sp>
      <p:sp>
        <p:nvSpPr>
          <p:cNvPr id="5" name="Plassholder for bunntekst 4"/>
          <p:cNvSpPr>
            <a:spLocks noGrp="1"/>
          </p:cNvSpPr>
          <p:nvPr>
            <p:ph type="ftr" sz="quarter" idx="3"/>
          </p:nvPr>
        </p:nvSpPr>
        <p:spPr/>
        <p:txBody>
          <a:bodyPr/>
          <a:lstStyle/>
          <a:p>
            <a:pPr>
              <a:defRPr/>
            </a:pPr>
            <a:endParaRPr lang="nb-NO"/>
          </a:p>
        </p:txBody>
      </p:sp>
      <p:sp>
        <p:nvSpPr>
          <p:cNvPr id="6" name="Plassholder for lysbildenummer 5"/>
          <p:cNvSpPr>
            <a:spLocks noGrp="1"/>
          </p:cNvSpPr>
          <p:nvPr>
            <p:ph type="sldNum" sz="quarter" idx="4"/>
          </p:nvPr>
        </p:nvSpPr>
        <p:spPr/>
        <p:txBody>
          <a:bodyPr/>
          <a:lstStyle/>
          <a:p>
            <a:pPr>
              <a:defRPr/>
            </a:pPr>
            <a:fld id="{2537A2A8-489A-4AB6-BF4C-D178686F870C}" type="slidenum">
              <a:rPr lang="nb-NO" smtClean="0"/>
              <a:pPr>
                <a:defRPr/>
              </a:pPr>
              <a:t>26</a:t>
            </a:fld>
            <a:endParaRPr lang="nb-NO" dirty="0"/>
          </a:p>
        </p:txBody>
      </p:sp>
    </p:spTree>
    <p:extLst>
      <p:ext uri="{BB962C8B-B14F-4D97-AF65-F5344CB8AC3E}">
        <p14:creationId xmlns:p14="http://schemas.microsoft.com/office/powerpoint/2010/main" val="26226444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Organisering – ansvar</a:t>
            </a:r>
          </a:p>
        </p:txBody>
      </p:sp>
      <p:sp>
        <p:nvSpPr>
          <p:cNvPr id="3" name="Plassholder for innhold 2"/>
          <p:cNvSpPr>
            <a:spLocks noGrp="1"/>
          </p:cNvSpPr>
          <p:nvPr>
            <p:ph idx="1"/>
          </p:nvPr>
        </p:nvSpPr>
        <p:spPr>
          <a:xfrm>
            <a:off x="467544" y="1167594"/>
            <a:ext cx="8229600" cy="2862318"/>
          </a:xfrm>
        </p:spPr>
        <p:txBody>
          <a:bodyPr>
            <a:normAutofit/>
          </a:bodyPr>
          <a:lstStyle/>
          <a:p>
            <a:pPr>
              <a:spcBef>
                <a:spcPts val="0"/>
              </a:spcBef>
              <a:spcAft>
                <a:spcPts val="600"/>
              </a:spcAft>
            </a:pPr>
            <a:r>
              <a:rPr lang="nb-NO" sz="1600" dirty="0"/>
              <a:t>Kommunen har det overordnede ansvar for at regelverket følges og at de tjenestene som ytes er forsvarlige, og kan ikke organisere seg bort fra dette ansvaret.</a:t>
            </a:r>
          </a:p>
          <a:p>
            <a:pPr>
              <a:spcBef>
                <a:spcPts val="0"/>
              </a:spcBef>
              <a:spcAft>
                <a:spcPts val="600"/>
              </a:spcAft>
            </a:pPr>
            <a:r>
              <a:rPr lang="nb-NO" sz="1600" dirty="0"/>
              <a:t>Kommunen må ha systemer og rutiner som sikrer forsvarlige tjenester og forsvarlige arbeidsforhold også der arbeidsgiveroppgavene er lagt til private tjenesteleverandører.</a:t>
            </a:r>
          </a:p>
          <a:p>
            <a:pPr>
              <a:spcBef>
                <a:spcPts val="0"/>
              </a:spcBef>
              <a:spcAft>
                <a:spcPts val="600"/>
              </a:spcAft>
            </a:pPr>
            <a:r>
              <a:rPr lang="nb-NO" sz="1600" dirty="0"/>
              <a:t>Kommunen har ansvaret for at lovkravene oppfylles. Hvis forsvarlige tjenester eller forsvarlige arbeidsforhold ikke er mulig, kan tjenestene ikke organiseres som BPA.</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27</a:t>
            </a:fld>
            <a:endParaRPr lang="nb-NO" dirty="0"/>
          </a:p>
        </p:txBody>
      </p:sp>
    </p:spTree>
    <p:extLst>
      <p:ext uri="{BB962C8B-B14F-4D97-AF65-F5344CB8AC3E}">
        <p14:creationId xmlns:p14="http://schemas.microsoft.com/office/powerpoint/2010/main" val="38389904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Roller og ansvar – generelt </a:t>
            </a:r>
          </a:p>
        </p:txBody>
      </p:sp>
      <p:sp>
        <p:nvSpPr>
          <p:cNvPr id="3" name="Plassholder for innhold 2"/>
          <p:cNvSpPr>
            <a:spLocks noGrp="1"/>
          </p:cNvSpPr>
          <p:nvPr>
            <p:ph idx="1"/>
          </p:nvPr>
        </p:nvSpPr>
        <p:spPr/>
        <p:txBody>
          <a:bodyPr>
            <a:normAutofit/>
          </a:bodyPr>
          <a:lstStyle/>
          <a:p>
            <a:pPr>
              <a:spcBef>
                <a:spcPts val="0"/>
              </a:spcBef>
              <a:spcAft>
                <a:spcPts val="600"/>
              </a:spcAft>
            </a:pPr>
            <a:r>
              <a:rPr lang="nb-NO" sz="1600" dirty="0"/>
              <a:t>Når en tjenestemottaker har fått sine tjenester organisert som BPA, skal brukeren selv, eller eventuelt en medarbeidsleder, være arbeidsleder for de assistentene som ansettes.</a:t>
            </a:r>
          </a:p>
          <a:p>
            <a:pPr>
              <a:spcBef>
                <a:spcPts val="0"/>
              </a:spcBef>
              <a:spcAft>
                <a:spcPts val="600"/>
              </a:spcAft>
            </a:pPr>
            <a:r>
              <a:rPr lang="nb-NO" sz="1600" dirty="0"/>
              <a:t>Det er viktig at arbeidslederen er kjent med ansvaret og oppgavene som det å være arbeidsleder fører med seg. </a:t>
            </a:r>
          </a:p>
          <a:p>
            <a:pPr>
              <a:spcBef>
                <a:spcPts val="0"/>
              </a:spcBef>
              <a:spcAft>
                <a:spcPts val="600"/>
              </a:spcAft>
            </a:pPr>
            <a:r>
              <a:rPr lang="nb-NO" sz="1600" dirty="0"/>
              <a:t>Arbeidslederen er også avhengig av de andre aktørene i en BPA-ordning; kommunen som forvaltningsmyndighet, arbeidsgiveren som ansvarlig for de ansattes arbeidsvilkår, og eventuelt en </a:t>
            </a:r>
            <a:r>
              <a:rPr lang="nb-NO" sz="1600" dirty="0" err="1"/>
              <a:t>medarbeidsleder</a:t>
            </a:r>
            <a:r>
              <a:rPr lang="nb-NO" sz="1600" dirty="0"/>
              <a:t> dersom tjenestemottakeren ikke kan være arbeidsleder selv. </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28</a:t>
            </a:fld>
            <a:endParaRPr lang="nb-NO" dirty="0"/>
          </a:p>
        </p:txBody>
      </p:sp>
    </p:spTree>
    <p:extLst>
      <p:ext uri="{BB962C8B-B14F-4D97-AF65-F5344CB8AC3E}">
        <p14:creationId xmlns:p14="http://schemas.microsoft.com/office/powerpoint/2010/main" val="36088628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249493"/>
            <a:ext cx="8208000" cy="525401"/>
          </a:xfrm>
        </p:spPr>
        <p:txBody>
          <a:bodyPr>
            <a:normAutofit/>
          </a:bodyPr>
          <a:lstStyle/>
          <a:p>
            <a:r>
              <a:rPr lang="nb-NO" sz="2800" b="1" dirty="0">
                <a:latin typeface="+mn-lt"/>
                <a:ea typeface="Verdana" panose="020B0604030504040204" pitchFamily="34" charset="0"/>
                <a:cs typeface="Verdana" panose="020B0604030504040204" pitchFamily="34" charset="0"/>
              </a:rPr>
              <a:t>Rolle og ansvar – kommunen</a:t>
            </a:r>
          </a:p>
        </p:txBody>
      </p:sp>
      <p:sp>
        <p:nvSpPr>
          <p:cNvPr id="3" name="Plassholder for innhold 2"/>
          <p:cNvSpPr>
            <a:spLocks noGrp="1"/>
          </p:cNvSpPr>
          <p:nvPr>
            <p:ph idx="1"/>
          </p:nvPr>
        </p:nvSpPr>
        <p:spPr>
          <a:xfrm>
            <a:off x="467544" y="1131590"/>
            <a:ext cx="8229600" cy="3600400"/>
          </a:xfrm>
        </p:spPr>
        <p:txBody>
          <a:bodyPr>
            <a:noAutofit/>
          </a:bodyPr>
          <a:lstStyle/>
          <a:p>
            <a:pPr>
              <a:spcBef>
                <a:spcPts val="0"/>
              </a:spcBef>
              <a:spcAft>
                <a:spcPts val="600"/>
              </a:spcAft>
            </a:pPr>
            <a:r>
              <a:rPr lang="nb-NO" sz="1600" dirty="0">
                <a:ea typeface="Verdana" panose="020B0604030504040204" pitchFamily="34" charset="0"/>
                <a:cs typeface="Verdana" panose="020B0604030504040204" pitchFamily="34" charset="0"/>
              </a:rPr>
              <a:t>Kommunen har det overordnet forvaltningsansvar for BPA-ordningen, og er ansvarlig for at tjenestene som tilbys og ytes er forsvarlige.</a:t>
            </a:r>
          </a:p>
          <a:p>
            <a:pPr>
              <a:spcBef>
                <a:spcPts val="0"/>
              </a:spcBef>
              <a:spcAft>
                <a:spcPts val="600"/>
              </a:spcAft>
            </a:pPr>
            <a:r>
              <a:rPr lang="nb-NO" sz="1600" dirty="0">
                <a:ea typeface="Verdana" panose="020B0604030504040204" pitchFamily="34" charset="0"/>
                <a:cs typeface="Verdana" panose="020B0604030504040204" pitchFamily="34" charset="0"/>
              </a:rPr>
              <a:t>Kommunen skal sørge for å ha tilstrekkelig informasjon om driften, og er ansvarlig for at gjeldende lovverk følges uavhengig av hvem som er arbeidsgiver.</a:t>
            </a:r>
          </a:p>
          <a:p>
            <a:pPr>
              <a:spcBef>
                <a:spcPts val="0"/>
              </a:spcBef>
              <a:spcAft>
                <a:spcPts val="600"/>
              </a:spcAft>
            </a:pPr>
            <a:r>
              <a:rPr lang="nb-NO" sz="1600" dirty="0"/>
              <a:t>Kommunen tar den endelige avgjørelsen om hvem som skal være arbeidsgiver, men kan ikke pålegge brukeren å være arbeidsgiver.</a:t>
            </a:r>
          </a:p>
          <a:p>
            <a:pPr>
              <a:spcBef>
                <a:spcPts val="0"/>
              </a:spcBef>
              <a:spcAft>
                <a:spcPts val="600"/>
              </a:spcAft>
            </a:pPr>
            <a:r>
              <a:rPr lang="nb-NO" sz="1600" dirty="0"/>
              <a:t>Kommunens beslutning om hvem som skal være arbeidsgiver kan i utgangspunktet ikke påklages.</a:t>
            </a:r>
          </a:p>
        </p:txBody>
      </p:sp>
    </p:spTree>
    <p:extLst>
      <p:ext uri="{BB962C8B-B14F-4D97-AF65-F5344CB8AC3E}">
        <p14:creationId xmlns:p14="http://schemas.microsoft.com/office/powerpoint/2010/main" val="3846633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rmAutofit fontScale="90000"/>
          </a:bodyPr>
          <a:lstStyle/>
          <a:p>
            <a:r>
              <a:rPr lang="nb-NO" sz="4000" b="1" dirty="0"/>
              <a:t/>
            </a:r>
            <a:br>
              <a:rPr lang="nb-NO" sz="4000" b="1" dirty="0"/>
            </a:br>
            <a:r>
              <a:rPr lang="nb-NO" sz="3600" b="1" dirty="0"/>
              <a:t>1. Generelt om BPA og rett til BPA</a:t>
            </a:r>
          </a:p>
        </p:txBody>
      </p:sp>
      <p:sp>
        <p:nvSpPr>
          <p:cNvPr id="10" name="Undertittel 9"/>
          <p:cNvSpPr>
            <a:spLocks noGrp="1"/>
          </p:cNvSpPr>
          <p:nvPr>
            <p:ph type="subTitle" idx="1"/>
          </p:nvPr>
        </p:nvSpPr>
        <p:spPr/>
        <p:txBody>
          <a:bodyPr/>
          <a:lstStyle/>
          <a:p>
            <a:endParaRPr lang="nb-NO"/>
          </a:p>
        </p:txBody>
      </p:sp>
      <p:sp>
        <p:nvSpPr>
          <p:cNvPr id="4" name="Plassholder for dato 3"/>
          <p:cNvSpPr>
            <a:spLocks noGrp="1"/>
          </p:cNvSpPr>
          <p:nvPr>
            <p:ph type="dt" sz="half" idx="10"/>
          </p:nvPr>
        </p:nvSpPr>
        <p:spPr/>
        <p:txBody>
          <a:bodyPr/>
          <a:lstStyle/>
          <a:p>
            <a:pPr>
              <a:defRPr/>
            </a:pPr>
            <a:fld id="{50F5482A-ADD6-4A50-BA5A-14CF619D5649}" type="datetime1">
              <a:rPr lang="nb-NO" smtClean="0"/>
              <a:t>15.05.2017</a:t>
            </a:fld>
            <a:endParaRPr lang="nb-NO" dirty="0"/>
          </a:p>
        </p:txBody>
      </p:sp>
      <p:sp>
        <p:nvSpPr>
          <p:cNvPr id="6" name="Plassholder for lysbildenummer 5"/>
          <p:cNvSpPr>
            <a:spLocks noGrp="1"/>
          </p:cNvSpPr>
          <p:nvPr>
            <p:ph type="sldNum" sz="quarter" idx="4"/>
          </p:nvPr>
        </p:nvSpPr>
        <p:spPr/>
        <p:txBody>
          <a:bodyPr/>
          <a:lstStyle/>
          <a:p>
            <a:pPr>
              <a:defRPr/>
            </a:pPr>
            <a:fld id="{2537A2A8-489A-4AB6-BF4C-D178686F870C}" type="slidenum">
              <a:rPr lang="nb-NO" smtClean="0"/>
              <a:pPr>
                <a:defRPr/>
              </a:pPr>
              <a:t>3</a:t>
            </a:fld>
            <a:endParaRPr lang="nb-NO" dirty="0"/>
          </a:p>
        </p:txBody>
      </p:sp>
    </p:spTree>
    <p:extLst>
      <p:ext uri="{BB962C8B-B14F-4D97-AF65-F5344CB8AC3E}">
        <p14:creationId xmlns:p14="http://schemas.microsoft.com/office/powerpoint/2010/main" val="42881185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395536" y="195487"/>
            <a:ext cx="8208000" cy="525401"/>
          </a:xfrm>
        </p:spPr>
        <p:txBody>
          <a:bodyPr>
            <a:normAutofit/>
          </a:bodyPr>
          <a:lstStyle/>
          <a:p>
            <a:r>
              <a:rPr lang="nb-NO" sz="2800" b="1" dirty="0">
                <a:latin typeface="+mn-lt"/>
                <a:ea typeface="Verdana" panose="020B0604030504040204" pitchFamily="34" charset="0"/>
                <a:cs typeface="Verdana" panose="020B0604030504040204" pitchFamily="34" charset="0"/>
              </a:rPr>
              <a:t>Roller og ansvar – arbeidsgiver (1)</a:t>
            </a:r>
          </a:p>
        </p:txBody>
      </p:sp>
      <p:sp>
        <p:nvSpPr>
          <p:cNvPr id="3" name="Plassholder for innhold 2"/>
          <p:cNvSpPr>
            <a:spLocks noGrp="1"/>
          </p:cNvSpPr>
          <p:nvPr>
            <p:ph idx="1"/>
          </p:nvPr>
        </p:nvSpPr>
        <p:spPr>
          <a:xfrm>
            <a:off x="467544" y="843558"/>
            <a:ext cx="8229600" cy="3618402"/>
          </a:xfrm>
        </p:spPr>
        <p:txBody>
          <a:bodyPr>
            <a:noAutofit/>
          </a:bodyPr>
          <a:lstStyle/>
          <a:p>
            <a:pPr marL="400050">
              <a:spcBef>
                <a:spcPts val="0"/>
              </a:spcBef>
              <a:spcAft>
                <a:spcPts val="600"/>
              </a:spcAft>
            </a:pPr>
            <a:r>
              <a:rPr lang="nb-NO" sz="1600" dirty="0"/>
              <a:t>Arbeidsgiveransvaret kan organiseres på tre forskjellige måter:</a:t>
            </a:r>
          </a:p>
          <a:p>
            <a:pPr lvl="2">
              <a:spcBef>
                <a:spcPts val="0"/>
              </a:spcBef>
              <a:spcAft>
                <a:spcPts val="600"/>
              </a:spcAft>
            </a:pPr>
            <a:r>
              <a:rPr lang="nb-NO" sz="1600" dirty="0"/>
              <a:t>kommunen tar arbeidsgiveransvaret selv </a:t>
            </a:r>
          </a:p>
          <a:p>
            <a:pPr lvl="2">
              <a:spcBef>
                <a:spcPts val="0"/>
              </a:spcBef>
              <a:spcAft>
                <a:spcPts val="600"/>
              </a:spcAft>
            </a:pPr>
            <a:r>
              <a:rPr lang="nb-NO" sz="1600" dirty="0"/>
              <a:t>et privat eller ideell tjenesteleverandør har arbeidsgiveransvaret </a:t>
            </a:r>
          </a:p>
          <a:p>
            <a:pPr lvl="2">
              <a:spcBef>
                <a:spcPts val="0"/>
              </a:spcBef>
              <a:spcAft>
                <a:spcPts val="600"/>
              </a:spcAft>
            </a:pPr>
            <a:r>
              <a:rPr lang="nb-NO" sz="1600" dirty="0"/>
              <a:t>bruker/arbeidsleder har selv arbeidsgiveransvaret</a:t>
            </a:r>
          </a:p>
          <a:p>
            <a:pPr>
              <a:spcBef>
                <a:spcPts val="0"/>
              </a:spcBef>
              <a:spcAft>
                <a:spcPts val="600"/>
              </a:spcAft>
            </a:pPr>
            <a:r>
              <a:rPr lang="nb-NO" sz="1600" dirty="0">
                <a:ea typeface="Verdana" panose="020B0604030504040204" pitchFamily="34" charset="0"/>
                <a:cs typeface="Verdana" panose="020B0604030504040204" pitchFamily="34" charset="0"/>
              </a:rPr>
              <a:t>Arbeidsgiver har ansvar for at lov- og avtaleverk følges.</a:t>
            </a:r>
          </a:p>
          <a:p>
            <a:pPr>
              <a:spcBef>
                <a:spcPts val="0"/>
              </a:spcBef>
              <a:spcAft>
                <a:spcPts val="600"/>
              </a:spcAft>
            </a:pPr>
            <a:r>
              <a:rPr lang="nb-NO" sz="1600" dirty="0">
                <a:ea typeface="Verdana" panose="020B0604030504040204" pitchFamily="34" charset="0"/>
                <a:cs typeface="Verdana" panose="020B0604030504040204" pitchFamily="34" charset="0"/>
              </a:rPr>
              <a:t>Arbeidsgiver har hovedansvaret for arbeidsforholdene for assistentene, herunder ansettelse, arbeidskontrakter, opplæring, lønn, ferie, sykefraværsoppfølging, evt. oppsigelse m.m.</a:t>
            </a:r>
          </a:p>
          <a:p>
            <a:pPr>
              <a:spcBef>
                <a:spcPts val="0"/>
              </a:spcBef>
              <a:spcAft>
                <a:spcPts val="600"/>
              </a:spcAft>
            </a:pPr>
            <a:r>
              <a:rPr lang="nb-NO" sz="1600" dirty="0">
                <a:ea typeface="Verdana" panose="020B0604030504040204" pitchFamily="34" charset="0"/>
                <a:cs typeface="Verdana" panose="020B0604030504040204" pitchFamily="34" charset="0"/>
              </a:rPr>
              <a:t>Arbeidsgiver er ansvarlig for opplæring av bruker i arbeidslederrollen.</a:t>
            </a:r>
          </a:p>
          <a:p>
            <a:pPr>
              <a:spcBef>
                <a:spcPts val="0"/>
              </a:spcBef>
              <a:spcAft>
                <a:spcPts val="600"/>
              </a:spcAft>
            </a:pPr>
            <a:r>
              <a:rPr lang="nb-NO" sz="1600" dirty="0">
                <a:ea typeface="Verdana" panose="020B0604030504040204" pitchFamily="34" charset="0"/>
                <a:cs typeface="Verdana" panose="020B0604030504040204" pitchFamily="34" charset="0"/>
              </a:rPr>
              <a:t>Arbeidsgiver skal sørge for at det etableres en god arbeidsfordeling mellom arbeidsgiver og arbeidsleder, gjerne i en skriftlig avtale.</a:t>
            </a:r>
            <a:endParaRPr lang="nb-NO"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248426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529568"/>
          </a:xfrm>
        </p:spPr>
        <p:txBody>
          <a:bodyPr>
            <a:normAutofit/>
          </a:bodyPr>
          <a:lstStyle/>
          <a:p>
            <a:r>
              <a:rPr lang="nb-NO" sz="2800" b="1" dirty="0"/>
              <a:t>Roller og ansvar – arbeidsgiver (2)</a:t>
            </a:r>
          </a:p>
        </p:txBody>
      </p:sp>
      <p:sp>
        <p:nvSpPr>
          <p:cNvPr id="3" name="Plassholder for innhold 2"/>
          <p:cNvSpPr>
            <a:spLocks noGrp="1"/>
          </p:cNvSpPr>
          <p:nvPr>
            <p:ph idx="1"/>
          </p:nvPr>
        </p:nvSpPr>
        <p:spPr>
          <a:xfrm>
            <a:off x="467544" y="897564"/>
            <a:ext cx="8229600" cy="3672408"/>
          </a:xfrm>
        </p:spPr>
        <p:txBody>
          <a:bodyPr>
            <a:normAutofit/>
          </a:bodyPr>
          <a:lstStyle/>
          <a:p>
            <a:pPr>
              <a:spcBef>
                <a:spcPts val="0"/>
              </a:spcBef>
              <a:spcAft>
                <a:spcPts val="600"/>
              </a:spcAft>
            </a:pPr>
            <a:r>
              <a:rPr lang="nb-NO" sz="1600" dirty="0"/>
              <a:t>Arbeidsgiver må i samarbeid med arbeidsleder sikre et godt og forsvarlig arbeidsmiljø. Ulike faktorer som kan virke inn på arbeidsmiljøet er støy, belysning, inneklima, holdninger, samarbeid, konflikter mm.</a:t>
            </a:r>
          </a:p>
          <a:p>
            <a:pPr>
              <a:spcBef>
                <a:spcPts val="0"/>
              </a:spcBef>
              <a:spcAft>
                <a:spcPts val="600"/>
              </a:spcAft>
            </a:pPr>
            <a:r>
              <a:rPr lang="nb-NO" sz="1600" dirty="0"/>
              <a:t>Arbeidsgiver har ansvar for at arbeidsleder har tilgang på et HMS – system:</a:t>
            </a:r>
          </a:p>
          <a:p>
            <a:pPr lvl="1">
              <a:spcBef>
                <a:spcPts val="0"/>
              </a:spcBef>
              <a:spcAft>
                <a:spcPts val="600"/>
              </a:spcAft>
            </a:pPr>
            <a:r>
              <a:rPr lang="nb-NO" sz="1600" dirty="0"/>
              <a:t>system for å kartlegge arbeidsplassen</a:t>
            </a:r>
          </a:p>
          <a:p>
            <a:pPr lvl="1">
              <a:spcBef>
                <a:spcPts val="0"/>
              </a:spcBef>
              <a:spcAft>
                <a:spcPts val="600"/>
              </a:spcAft>
            </a:pPr>
            <a:r>
              <a:rPr lang="nb-NO" sz="1600" dirty="0"/>
              <a:t>system som ivaretar rutiner og avviksmeldinger dersom uhell eller skader oppstår</a:t>
            </a:r>
          </a:p>
          <a:p>
            <a:pPr>
              <a:spcBef>
                <a:spcPts val="0"/>
              </a:spcBef>
              <a:spcAft>
                <a:spcPts val="600"/>
              </a:spcAft>
            </a:pPr>
            <a:r>
              <a:rPr lang="nb-NO" sz="1600" dirty="0"/>
              <a:t>Arbeidsgiver må sikre at arbeidsleder forholder seg til de rammer som gjelder for assistentens utøvelse av tjenesten. Det innebærer at arbeidsgiver må sikre at arbeidsleder ikke ber assistenten utføre oppgaver som ikke ligger til stillingen eller oppgaver assistenten ikke har nødvendig kompetanse til å utføre, f. eks. helsehjelp.</a:t>
            </a:r>
            <a:endParaRPr lang="nb-NO" sz="2000" dirty="0"/>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31</a:t>
            </a:fld>
            <a:endParaRPr lang="nb-NO" dirty="0"/>
          </a:p>
        </p:txBody>
      </p:sp>
    </p:spTree>
    <p:extLst>
      <p:ext uri="{BB962C8B-B14F-4D97-AF65-F5344CB8AC3E}">
        <p14:creationId xmlns:p14="http://schemas.microsoft.com/office/powerpoint/2010/main" val="22900437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303499"/>
            <a:ext cx="8208000" cy="525401"/>
          </a:xfrm>
        </p:spPr>
        <p:txBody>
          <a:bodyPr>
            <a:normAutofit/>
          </a:bodyPr>
          <a:lstStyle/>
          <a:p>
            <a:r>
              <a:rPr lang="nb-NO" sz="2800" b="1" dirty="0">
                <a:latin typeface="+mn-lt"/>
                <a:ea typeface="Verdana" panose="020B0604030504040204" pitchFamily="34" charset="0"/>
                <a:cs typeface="Verdana" panose="020B0604030504040204" pitchFamily="34" charset="0"/>
              </a:rPr>
              <a:t>Roller og ansvar – arbeidsleder</a:t>
            </a:r>
          </a:p>
        </p:txBody>
      </p:sp>
      <p:sp>
        <p:nvSpPr>
          <p:cNvPr id="3" name="Plassholder for innhold 2"/>
          <p:cNvSpPr>
            <a:spLocks noGrp="1"/>
          </p:cNvSpPr>
          <p:nvPr>
            <p:ph idx="1"/>
          </p:nvPr>
        </p:nvSpPr>
        <p:spPr>
          <a:xfrm>
            <a:off x="467544" y="915566"/>
            <a:ext cx="8229600" cy="3484483"/>
          </a:xfrm>
        </p:spPr>
        <p:txBody>
          <a:bodyPr>
            <a:noAutofit/>
          </a:bodyPr>
          <a:lstStyle/>
          <a:p>
            <a:pPr>
              <a:spcBef>
                <a:spcPts val="0"/>
              </a:spcBef>
              <a:spcAft>
                <a:spcPts val="600"/>
              </a:spcAft>
            </a:pPr>
            <a:r>
              <a:rPr lang="nb-NO" sz="1600" dirty="0">
                <a:ea typeface="Verdana" panose="020B0604030504040204" pitchFamily="34" charset="0"/>
                <a:cs typeface="Verdana" panose="020B0604030504040204" pitchFamily="34" charset="0"/>
              </a:rPr>
              <a:t>Arbeidsleder har ansvar for daglig drift av ordningen bl.a.:</a:t>
            </a:r>
          </a:p>
          <a:p>
            <a:pPr lvl="1">
              <a:spcBef>
                <a:spcPts val="0"/>
              </a:spcBef>
              <a:spcAft>
                <a:spcPts val="600"/>
              </a:spcAft>
            </a:pPr>
            <a:r>
              <a:rPr lang="nb-NO" sz="1600" dirty="0">
                <a:ea typeface="Verdana" panose="020B0604030504040204" pitchFamily="34" charset="0"/>
                <a:cs typeface="Verdana" panose="020B0604030504040204" pitchFamily="34" charset="0"/>
              </a:rPr>
              <a:t>gi opplæring til assistenten</a:t>
            </a:r>
          </a:p>
          <a:p>
            <a:pPr lvl="1">
              <a:spcBef>
                <a:spcPts val="0"/>
              </a:spcBef>
              <a:spcAft>
                <a:spcPts val="600"/>
              </a:spcAft>
            </a:pPr>
            <a:r>
              <a:rPr lang="nb-NO" sz="1600" dirty="0">
                <a:ea typeface="Verdana" panose="020B0604030504040204" pitchFamily="34" charset="0"/>
                <a:cs typeface="Verdana" panose="020B0604030504040204" pitchFamily="34" charset="0"/>
              </a:rPr>
              <a:t>planlegge arbeidstiden og holde regnskap med timeforbruket</a:t>
            </a:r>
          </a:p>
          <a:p>
            <a:pPr lvl="1">
              <a:spcBef>
                <a:spcPts val="0"/>
              </a:spcBef>
              <a:spcAft>
                <a:spcPts val="600"/>
              </a:spcAft>
            </a:pPr>
            <a:r>
              <a:rPr lang="nb-NO" sz="1600" dirty="0">
                <a:ea typeface="Verdana" panose="020B0604030504040204" pitchFamily="34" charset="0"/>
                <a:cs typeface="Verdana" panose="020B0604030504040204" pitchFamily="34" charset="0"/>
              </a:rPr>
              <a:t>sørge for forutsigbarhet i arbeidshverdagen</a:t>
            </a:r>
          </a:p>
          <a:p>
            <a:pPr lvl="1">
              <a:spcBef>
                <a:spcPts val="0"/>
              </a:spcBef>
              <a:spcAft>
                <a:spcPts val="600"/>
              </a:spcAft>
            </a:pPr>
            <a:r>
              <a:rPr lang="nb-NO" sz="1600" dirty="0">
                <a:ea typeface="Verdana" panose="020B0604030504040204" pitchFamily="34" charset="0"/>
                <a:cs typeface="Verdana" panose="020B0604030504040204" pitchFamily="34" charset="0"/>
              </a:rPr>
              <a:t>sørge for godt og forsvarlig arbeidsmiljø</a:t>
            </a:r>
            <a:endParaRPr lang="nb-NO" sz="1600" dirty="0"/>
          </a:p>
          <a:p>
            <a:pPr>
              <a:spcBef>
                <a:spcPts val="0"/>
              </a:spcBef>
              <a:spcAft>
                <a:spcPts val="600"/>
              </a:spcAft>
            </a:pPr>
            <a:r>
              <a:rPr lang="nb-NO" sz="1600" dirty="0">
                <a:ea typeface="Verdana" panose="020B0604030504040204" pitchFamily="34" charset="0"/>
                <a:cs typeface="Verdana" panose="020B0604030504040204" pitchFamily="34" charset="0"/>
              </a:rPr>
              <a:t>Arbeidsleder skal følge opp det som er avtalt mellom arbeidsgiver og arbeidsleder.</a:t>
            </a:r>
          </a:p>
          <a:p>
            <a:pPr>
              <a:spcBef>
                <a:spcPts val="0"/>
              </a:spcBef>
              <a:spcAft>
                <a:spcPts val="600"/>
              </a:spcAft>
            </a:pPr>
            <a:r>
              <a:rPr lang="nb-NO" sz="1600" dirty="0">
                <a:ea typeface="Verdana" panose="020B0604030504040204" pitchFamily="34" charset="0"/>
                <a:cs typeface="Verdana" panose="020B0604030504040204" pitchFamily="34" charset="0"/>
              </a:rPr>
              <a:t>Arbeidsleder skal følge lov- og avtaleverk.</a:t>
            </a:r>
          </a:p>
          <a:p>
            <a:pPr>
              <a:spcBef>
                <a:spcPts val="0"/>
              </a:spcBef>
              <a:spcAft>
                <a:spcPts val="600"/>
              </a:spcAft>
            </a:pPr>
            <a:r>
              <a:rPr lang="nb-NO" sz="1600" dirty="0"/>
              <a:t>Arbeidsleder har taushetsplikt om forhold som vedrører assistentene.</a:t>
            </a:r>
            <a:endParaRPr lang="nb-NO" sz="1600" dirty="0">
              <a:ea typeface="Verdana" panose="020B0604030504040204" pitchFamily="34" charset="0"/>
              <a:cs typeface="Verdana" panose="020B0604030504040204" pitchFamily="34" charset="0"/>
            </a:endParaRPr>
          </a:p>
          <a:p>
            <a:pPr>
              <a:spcBef>
                <a:spcPts val="0"/>
              </a:spcBef>
              <a:spcAft>
                <a:spcPts val="600"/>
              </a:spcAft>
            </a:pPr>
            <a:r>
              <a:rPr lang="nb-NO" sz="1600" dirty="0">
                <a:ea typeface="Verdana" panose="020B0604030504040204" pitchFamily="34" charset="0"/>
                <a:cs typeface="Verdana" panose="020B0604030504040204" pitchFamily="34" charset="0"/>
              </a:rPr>
              <a:t>Dersom bruker selv ikke kan ivareta arbeidslederrollen vil en medarbeidsleder kunne gjøre dette.</a:t>
            </a:r>
            <a:endParaRPr lang="nb-NO"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75663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303498"/>
            <a:ext cx="8229600" cy="637580"/>
          </a:xfrm>
        </p:spPr>
        <p:txBody>
          <a:bodyPr>
            <a:normAutofit/>
          </a:bodyPr>
          <a:lstStyle/>
          <a:p>
            <a:r>
              <a:rPr lang="nb-NO" altLang="nb-NO" sz="2800" b="1" dirty="0">
                <a:latin typeface="+mn-lt"/>
                <a:ea typeface="Verdana" pitchFamily="34" charset="0"/>
                <a:cs typeface="Verdana" pitchFamily="34" charset="0"/>
              </a:rPr>
              <a:t>Roller og ansvar – </a:t>
            </a:r>
            <a:r>
              <a:rPr lang="nb-NO" altLang="nb-NO" sz="2800" b="1" dirty="0" err="1">
                <a:latin typeface="+mn-lt"/>
                <a:ea typeface="Verdana" pitchFamily="34" charset="0"/>
                <a:cs typeface="Verdana" pitchFamily="34" charset="0"/>
              </a:rPr>
              <a:t>medarbeidsleder</a:t>
            </a:r>
            <a:r>
              <a:rPr lang="nb-NO" altLang="nb-NO" sz="2800" b="1" dirty="0">
                <a:latin typeface="+mn-lt"/>
                <a:ea typeface="Verdana" pitchFamily="34" charset="0"/>
                <a:cs typeface="Verdana" pitchFamily="34" charset="0"/>
              </a:rPr>
              <a:t> (1)</a:t>
            </a:r>
            <a:endParaRPr lang="nb-NO" sz="2800" dirty="0">
              <a:latin typeface="+mn-lt"/>
            </a:endParaRPr>
          </a:p>
        </p:txBody>
      </p:sp>
      <p:sp>
        <p:nvSpPr>
          <p:cNvPr id="3" name="Plassholder for innhold 2"/>
          <p:cNvSpPr>
            <a:spLocks noGrp="1"/>
          </p:cNvSpPr>
          <p:nvPr>
            <p:ph idx="1"/>
          </p:nvPr>
        </p:nvSpPr>
        <p:spPr>
          <a:xfrm>
            <a:off x="467544" y="1059583"/>
            <a:ext cx="8075240" cy="3747863"/>
          </a:xfrm>
        </p:spPr>
        <p:txBody>
          <a:bodyPr>
            <a:noAutofit/>
          </a:bodyPr>
          <a:lstStyle/>
          <a:p>
            <a:pPr marL="400050">
              <a:spcBef>
                <a:spcPts val="0"/>
              </a:spcBef>
              <a:spcAft>
                <a:spcPts val="600"/>
              </a:spcAft>
            </a:pPr>
            <a:r>
              <a:rPr lang="nb-NO" sz="1600" dirty="0"/>
              <a:t>Dersom tjenestemottakeren selv ikke kan være arbeidsleder, for eksempel på grunn av ung alder eller kognitive funksjonsnedsettelser, kan arbeidslederrollen ivaretas av noen som kjenner tjenestemottaker godt. Denne personen kalles en </a:t>
            </a:r>
            <a:r>
              <a:rPr lang="nb-NO" sz="1600" dirty="0" err="1"/>
              <a:t>medarbeidsleder</a:t>
            </a:r>
            <a:r>
              <a:rPr lang="nb-NO" sz="1600" dirty="0"/>
              <a:t>.</a:t>
            </a:r>
          </a:p>
          <a:p>
            <a:pPr marL="400050">
              <a:spcBef>
                <a:spcPts val="0"/>
              </a:spcBef>
              <a:spcAft>
                <a:spcPts val="600"/>
              </a:spcAft>
            </a:pPr>
            <a:r>
              <a:rPr lang="nb-NO" sz="1600" dirty="0"/>
              <a:t>Medarbeidslederen ivaretar i slike tilfeller brukerstyringen/ arbeidsledelsen sammen med eller på vegne av tjenestemottakeren.</a:t>
            </a:r>
          </a:p>
          <a:p>
            <a:pPr marL="400050">
              <a:spcBef>
                <a:spcPts val="0"/>
              </a:spcBef>
              <a:spcAft>
                <a:spcPts val="600"/>
              </a:spcAft>
            </a:pPr>
            <a:r>
              <a:rPr lang="nb-NO" altLang="nb-NO" sz="1600" dirty="0"/>
              <a:t>Arbeidsledelsen må ivaretas av en person som har en slik nærhet til den daglige tjenesteytelsen at reell brukerstyring sikres.</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33</a:t>
            </a:fld>
            <a:endParaRPr lang="nb-NO" dirty="0"/>
          </a:p>
        </p:txBody>
      </p:sp>
    </p:spTree>
    <p:extLst>
      <p:ext uri="{BB962C8B-B14F-4D97-AF65-F5344CB8AC3E}">
        <p14:creationId xmlns:p14="http://schemas.microsoft.com/office/powerpoint/2010/main" val="40779810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8000" y="593314"/>
            <a:ext cx="8208000" cy="525401"/>
          </a:xfrm>
        </p:spPr>
        <p:txBody>
          <a:bodyPr/>
          <a:lstStyle/>
          <a:p>
            <a:r>
              <a:rPr lang="nb-NO" altLang="nb-NO" sz="2800" b="1" dirty="0">
                <a:solidFill>
                  <a:prstClr val="black"/>
                </a:solidFill>
                <a:ea typeface="Verdana" pitchFamily="34" charset="0"/>
                <a:cs typeface="Verdana" pitchFamily="34" charset="0"/>
              </a:rPr>
              <a:t>Roller og ansvar – </a:t>
            </a:r>
            <a:r>
              <a:rPr lang="nb-NO" altLang="nb-NO" sz="2800" b="1" dirty="0" err="1">
                <a:solidFill>
                  <a:prstClr val="black"/>
                </a:solidFill>
                <a:ea typeface="Verdana" pitchFamily="34" charset="0"/>
                <a:cs typeface="Verdana" pitchFamily="34" charset="0"/>
              </a:rPr>
              <a:t>medarbeidsleder</a:t>
            </a:r>
            <a:r>
              <a:rPr lang="nb-NO" altLang="nb-NO" sz="2800" b="1" dirty="0">
                <a:solidFill>
                  <a:prstClr val="black"/>
                </a:solidFill>
                <a:ea typeface="Verdana" pitchFamily="34" charset="0"/>
                <a:cs typeface="Verdana" pitchFamily="34" charset="0"/>
              </a:rPr>
              <a:t> (2)</a:t>
            </a:r>
            <a:endParaRPr lang="nb-NO" sz="3200" dirty="0"/>
          </a:p>
        </p:txBody>
      </p:sp>
      <p:sp>
        <p:nvSpPr>
          <p:cNvPr id="3" name="Plassholder for innhold 2"/>
          <p:cNvSpPr>
            <a:spLocks noGrp="1"/>
          </p:cNvSpPr>
          <p:nvPr>
            <p:ph idx="1"/>
          </p:nvPr>
        </p:nvSpPr>
        <p:spPr/>
        <p:txBody>
          <a:bodyPr>
            <a:normAutofit/>
          </a:bodyPr>
          <a:lstStyle/>
          <a:p>
            <a:pPr marL="514350" lvl="0" indent="-457200">
              <a:spcBef>
                <a:spcPts val="0"/>
              </a:spcBef>
              <a:spcAft>
                <a:spcPts val="600"/>
              </a:spcAft>
            </a:pPr>
            <a:r>
              <a:rPr lang="nb-NO" altLang="nb-NO" sz="1600" dirty="0">
                <a:solidFill>
                  <a:prstClr val="black"/>
                </a:solidFill>
              </a:rPr>
              <a:t>Loven er ikke til hinder for en assistent fungerer som </a:t>
            </a:r>
            <a:r>
              <a:rPr lang="nb-NO" altLang="nb-NO" sz="1600" dirty="0" err="1">
                <a:solidFill>
                  <a:prstClr val="black"/>
                </a:solidFill>
              </a:rPr>
              <a:t>medarbeidsleder</a:t>
            </a:r>
            <a:r>
              <a:rPr lang="nb-NO" altLang="nb-NO" sz="1600" dirty="0">
                <a:solidFill>
                  <a:prstClr val="black"/>
                </a:solidFill>
              </a:rPr>
              <a:t>. Det må imidlertid sikres en reell brukerstyring, slik at rolleblanding unngås. I slike tilfeller er kommunen ikke pliktig til å lønne assistenten for utøvelsen av arbeidsledelse. </a:t>
            </a:r>
          </a:p>
          <a:p>
            <a:pPr marL="514350" lvl="0" indent="-457200">
              <a:spcBef>
                <a:spcPts val="0"/>
              </a:spcBef>
              <a:spcAft>
                <a:spcPts val="600"/>
              </a:spcAft>
            </a:pPr>
            <a:r>
              <a:rPr lang="nb-NO" altLang="nb-NO" sz="1600" dirty="0">
                <a:solidFill>
                  <a:prstClr val="black"/>
                </a:solidFill>
              </a:rPr>
              <a:t>I tilfeller der hverken bruker eller nærstående kan utføre arbeidslederrollen kan kommunen lønne en assistent for arbeidslederrollen. Slike ordninger er ikke BPA. </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34</a:t>
            </a:fld>
            <a:endParaRPr lang="nb-NO" dirty="0"/>
          </a:p>
        </p:txBody>
      </p:sp>
    </p:spTree>
    <p:extLst>
      <p:ext uri="{BB962C8B-B14F-4D97-AF65-F5344CB8AC3E}">
        <p14:creationId xmlns:p14="http://schemas.microsoft.com/office/powerpoint/2010/main" val="32898614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3200" b="1" dirty="0"/>
              <a:t>Roller og ansvar – assistent (1)</a:t>
            </a:r>
          </a:p>
        </p:txBody>
      </p:sp>
      <p:sp>
        <p:nvSpPr>
          <p:cNvPr id="3" name="Plassholder for innhold 2"/>
          <p:cNvSpPr>
            <a:spLocks noGrp="1"/>
          </p:cNvSpPr>
          <p:nvPr>
            <p:ph idx="1"/>
          </p:nvPr>
        </p:nvSpPr>
        <p:spPr/>
        <p:txBody>
          <a:bodyPr>
            <a:normAutofit fontScale="85000" lnSpcReduction="10000"/>
          </a:bodyPr>
          <a:lstStyle/>
          <a:p>
            <a:r>
              <a:rPr lang="nb-NO" sz="2000" dirty="0"/>
              <a:t>Assistenten forholder seg i det daglige til arbeidslederen, og må innrette seg etter de beslutninger arbeidslederen tar.</a:t>
            </a:r>
          </a:p>
          <a:p>
            <a:pPr marL="0" indent="0">
              <a:buNone/>
            </a:pPr>
            <a:r>
              <a:rPr lang="nb-NO" sz="2000" dirty="0"/>
              <a:t> </a:t>
            </a:r>
          </a:p>
          <a:p>
            <a:pPr>
              <a:defRPr/>
            </a:pPr>
            <a:r>
              <a:rPr lang="nb-NO" sz="2000" dirty="0"/>
              <a:t>Assistenten yter ulike former for praktisk bistand, og skal assistere ved funksjonsnedsettelse hos arbeidsleder. </a:t>
            </a:r>
          </a:p>
          <a:p>
            <a:pPr>
              <a:defRPr/>
            </a:pPr>
            <a:endParaRPr lang="nb-NO" sz="2000" dirty="0"/>
          </a:p>
          <a:p>
            <a:pPr>
              <a:defRPr/>
            </a:pPr>
            <a:r>
              <a:rPr lang="nb-NO" sz="2000" dirty="0"/>
              <a:t>Assistenten skal bidra til selvbestemmelse og samfunnsdeltakelse for arbeidslederen.</a:t>
            </a:r>
          </a:p>
          <a:p>
            <a:pPr>
              <a:defRPr/>
            </a:pPr>
            <a:endParaRPr lang="nb-NO" sz="2000" dirty="0"/>
          </a:p>
          <a:p>
            <a:pPr>
              <a:defRPr/>
            </a:pPr>
            <a:r>
              <a:rPr lang="nb-NO" sz="2000" dirty="0"/>
              <a:t>Å være assistent er å være arbeidstaker. Å være assistent er dermed annerledes enn å være venn, forelder osv. Assistenten og arbeidsleder bør derfor trekke opp klare grenser for tjenesteytingen og for forholdet dem imellom.</a:t>
            </a:r>
          </a:p>
          <a:p>
            <a:pPr>
              <a:defRPr/>
            </a:pPr>
            <a:endParaRPr lang="nb-NO" sz="2000" dirty="0"/>
          </a:p>
          <a:p>
            <a:pPr>
              <a:defRPr/>
            </a:pPr>
            <a:endParaRPr lang="nb-NO" sz="2800" dirty="0">
              <a:latin typeface="Verdana" pitchFamily="34" charset="0"/>
              <a:ea typeface="Verdana" pitchFamily="34" charset="0"/>
              <a:cs typeface="Verdana" pitchFamily="34" charset="0"/>
            </a:endParaRPr>
          </a:p>
          <a:p>
            <a:endParaRPr lang="nb-NO" dirty="0"/>
          </a:p>
          <a:p>
            <a:endParaRPr lang="nb-NO" dirty="0"/>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35</a:t>
            </a:fld>
            <a:endParaRPr lang="nb-NO" dirty="0"/>
          </a:p>
        </p:txBody>
      </p:sp>
    </p:spTree>
    <p:extLst>
      <p:ext uri="{BB962C8B-B14F-4D97-AF65-F5344CB8AC3E}">
        <p14:creationId xmlns:p14="http://schemas.microsoft.com/office/powerpoint/2010/main" val="35245884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Roller og ansvar – assistent (2)</a:t>
            </a:r>
          </a:p>
        </p:txBody>
      </p:sp>
      <p:sp>
        <p:nvSpPr>
          <p:cNvPr id="3" name="Plassholder for innhold 2"/>
          <p:cNvSpPr>
            <a:spLocks noGrp="1"/>
          </p:cNvSpPr>
          <p:nvPr>
            <p:ph idx="1"/>
          </p:nvPr>
        </p:nvSpPr>
        <p:spPr/>
        <p:txBody>
          <a:bodyPr>
            <a:normAutofit/>
          </a:bodyPr>
          <a:lstStyle/>
          <a:p>
            <a:pPr marL="360000">
              <a:spcBef>
                <a:spcPts val="0"/>
              </a:spcBef>
              <a:spcAft>
                <a:spcPts val="600"/>
              </a:spcAft>
            </a:pPr>
            <a:r>
              <a:rPr lang="nb-NO" sz="1600" dirty="0"/>
              <a:t>Assistenten har ansvar for at tjenestene utføres forsvarlig jf. bestemmelsene i </a:t>
            </a:r>
            <a:r>
              <a:rPr lang="nb-NO" sz="1600" dirty="0" err="1"/>
              <a:t>helsepersonelloven</a:t>
            </a:r>
            <a:r>
              <a:rPr lang="nb-NO" sz="1600" dirty="0"/>
              <a:t>.</a:t>
            </a:r>
          </a:p>
          <a:p>
            <a:pPr marL="360000">
              <a:spcBef>
                <a:spcPts val="0"/>
              </a:spcBef>
              <a:spcAft>
                <a:spcPts val="600"/>
              </a:spcAft>
            </a:pPr>
            <a:r>
              <a:rPr lang="nb-NO" sz="1600" dirty="0"/>
              <a:t>Hvis assistenten er i tvil om at konkret bistand kan ytes forsvarlig, må det meldes fra om dette til arbeidsgiver.</a:t>
            </a:r>
          </a:p>
          <a:p>
            <a:pPr marL="360000">
              <a:spcBef>
                <a:spcPts val="0"/>
              </a:spcBef>
              <a:spcAft>
                <a:spcPts val="600"/>
              </a:spcAft>
            </a:pPr>
            <a:r>
              <a:rPr lang="nb-NO" sz="1600" dirty="0"/>
              <a:t>Assistenten har ansvar for å utføre arbeidsoppgaver i tråd med stillingsbeskrivelsen.</a:t>
            </a:r>
          </a:p>
          <a:p>
            <a:pPr marL="360000">
              <a:spcBef>
                <a:spcPts val="0"/>
              </a:spcBef>
              <a:spcAft>
                <a:spcPts val="600"/>
              </a:spcAft>
            </a:pPr>
            <a:r>
              <a:rPr lang="nb-NO" sz="1600" dirty="0"/>
              <a:t>Assistenten har taushetsplikt om alt som gjelder brukerens/ arbeidslederens personlige forhold.</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36</a:t>
            </a:fld>
            <a:endParaRPr lang="nb-NO" dirty="0"/>
          </a:p>
        </p:txBody>
      </p:sp>
    </p:spTree>
    <p:extLst>
      <p:ext uri="{BB962C8B-B14F-4D97-AF65-F5344CB8AC3E}">
        <p14:creationId xmlns:p14="http://schemas.microsoft.com/office/powerpoint/2010/main" val="25420964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Les mer om organisering, roller og ansvar</a:t>
            </a:r>
          </a:p>
        </p:txBody>
      </p:sp>
      <p:sp>
        <p:nvSpPr>
          <p:cNvPr id="3" name="Plassholder for innhold 2"/>
          <p:cNvSpPr>
            <a:spLocks noGrp="1"/>
          </p:cNvSpPr>
          <p:nvPr>
            <p:ph idx="1"/>
          </p:nvPr>
        </p:nvSpPr>
        <p:spPr/>
        <p:txBody>
          <a:bodyPr>
            <a:normAutofit/>
          </a:bodyPr>
          <a:lstStyle/>
          <a:p>
            <a:pPr marL="0" indent="0">
              <a:spcBef>
                <a:spcPts val="0"/>
              </a:spcBef>
              <a:spcAft>
                <a:spcPts val="600"/>
              </a:spcAft>
              <a:buNone/>
            </a:pPr>
            <a:r>
              <a:rPr lang="nb-NO" altLang="nb-NO" sz="1600" i="1" dirty="0">
                <a:ea typeface="Verdana" pitchFamily="34" charset="0"/>
                <a:cs typeface="Verdana" pitchFamily="34" charset="0"/>
              </a:rPr>
              <a:t>Les mer om organisering, roller og ansvar her:</a:t>
            </a:r>
          </a:p>
          <a:p>
            <a:pPr>
              <a:spcBef>
                <a:spcPts val="0"/>
              </a:spcBef>
              <a:spcAft>
                <a:spcPts val="600"/>
              </a:spcAft>
            </a:pPr>
            <a:r>
              <a:rPr lang="nb-NO" sz="1600" i="1" dirty="0">
                <a:hlinkClick r:id="rId2"/>
              </a:rPr>
              <a:t>Rundskriv I-9/2015 Rettighetsfesting av brukerstyrt personlig assistanse (BPA)</a:t>
            </a:r>
            <a:r>
              <a:rPr lang="nb-NO" altLang="nb-NO" sz="1600" i="1" dirty="0">
                <a:ea typeface="Verdana" pitchFamily="34" charset="0"/>
                <a:cs typeface="Verdana" pitchFamily="34" charset="0"/>
              </a:rPr>
              <a:t> kapittel 3</a:t>
            </a:r>
          </a:p>
          <a:p>
            <a:pPr>
              <a:spcBef>
                <a:spcPts val="0"/>
              </a:spcBef>
              <a:spcAft>
                <a:spcPts val="600"/>
              </a:spcAft>
            </a:pPr>
            <a:r>
              <a:rPr lang="nb-NO" altLang="nb-NO" sz="1600" i="1" dirty="0">
                <a:ea typeface="Verdana" pitchFamily="34" charset="0"/>
                <a:cs typeface="Verdana" pitchFamily="34" charset="0"/>
                <a:hlinkClick r:id="rId3"/>
              </a:rPr>
              <a:t>https://helsedirektoratet.no/publikasjoner/oppleringshandbok-brukerstyrt-personlig-assistanse-bpa</a:t>
            </a:r>
            <a:r>
              <a:rPr lang="nb-NO" altLang="nb-NO" sz="1600" i="1" dirty="0">
                <a:ea typeface="Verdana" pitchFamily="34" charset="0"/>
                <a:cs typeface="Verdana" pitchFamily="34" charset="0"/>
              </a:rPr>
              <a:t> kapittel 2 og 5</a:t>
            </a:r>
          </a:p>
          <a:p>
            <a:pPr>
              <a:spcBef>
                <a:spcPts val="0"/>
              </a:spcBef>
              <a:spcAft>
                <a:spcPts val="600"/>
              </a:spcAft>
            </a:pPr>
            <a:r>
              <a:rPr lang="nb-NO" altLang="nb-NO" sz="1600" i="1" dirty="0">
                <a:ea typeface="Verdana" pitchFamily="34" charset="0"/>
                <a:cs typeface="Verdana" pitchFamily="34" charset="0"/>
                <a:hlinkClick r:id="rId4"/>
              </a:rPr>
              <a:t>Rundskriv IS-6/2010 Helsepersonells taushetsplikt</a:t>
            </a:r>
            <a:endParaRPr lang="nb-NO" altLang="nb-NO" sz="1600" i="1" dirty="0">
              <a:ea typeface="Verdana" pitchFamily="34" charset="0"/>
              <a:cs typeface="Verdana" pitchFamily="34" charset="0"/>
            </a:endParaRP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37</a:t>
            </a:fld>
            <a:endParaRPr lang="nb-NO" dirty="0"/>
          </a:p>
        </p:txBody>
      </p:sp>
    </p:spTree>
    <p:extLst>
      <p:ext uri="{BB962C8B-B14F-4D97-AF65-F5344CB8AC3E}">
        <p14:creationId xmlns:p14="http://schemas.microsoft.com/office/powerpoint/2010/main" val="18235619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Autofit/>
          </a:bodyPr>
          <a:lstStyle/>
          <a:p>
            <a:r>
              <a:rPr lang="nb-NO" sz="3200" b="1" dirty="0"/>
              <a:t>4. Daglig drift av en BPA-ordning –</a:t>
            </a:r>
            <a:br>
              <a:rPr lang="nb-NO" sz="3200" b="1" dirty="0"/>
            </a:br>
            <a:r>
              <a:rPr lang="nb-NO" sz="3200" b="1" dirty="0"/>
              <a:t>nærmere om arbeidslederrollen</a:t>
            </a:r>
          </a:p>
        </p:txBody>
      </p:sp>
      <p:sp>
        <p:nvSpPr>
          <p:cNvPr id="4" name="Plassholder for dato 3"/>
          <p:cNvSpPr>
            <a:spLocks noGrp="1"/>
          </p:cNvSpPr>
          <p:nvPr>
            <p:ph type="dt" sz="half" idx="10"/>
          </p:nvPr>
        </p:nvSpPr>
        <p:spPr/>
        <p:txBody>
          <a:bodyPr/>
          <a:lstStyle/>
          <a:p>
            <a:pPr>
              <a:defRPr/>
            </a:pPr>
            <a:fld id="{50F5482A-ADD6-4A50-BA5A-14CF619D5649}" type="datetime1">
              <a:rPr lang="nb-NO" smtClean="0"/>
              <a:t>15.05.2017</a:t>
            </a:fld>
            <a:endParaRPr lang="nb-NO" dirty="0"/>
          </a:p>
        </p:txBody>
      </p:sp>
      <p:sp>
        <p:nvSpPr>
          <p:cNvPr id="5" name="Plassholder for bunntekst 4"/>
          <p:cNvSpPr>
            <a:spLocks noGrp="1"/>
          </p:cNvSpPr>
          <p:nvPr>
            <p:ph type="ftr" sz="quarter" idx="3"/>
          </p:nvPr>
        </p:nvSpPr>
        <p:spPr/>
        <p:txBody>
          <a:bodyPr/>
          <a:lstStyle/>
          <a:p>
            <a:pPr>
              <a:defRPr/>
            </a:pPr>
            <a:endParaRPr lang="nb-NO"/>
          </a:p>
        </p:txBody>
      </p:sp>
      <p:sp>
        <p:nvSpPr>
          <p:cNvPr id="6" name="Plassholder for lysbildenummer 5"/>
          <p:cNvSpPr>
            <a:spLocks noGrp="1"/>
          </p:cNvSpPr>
          <p:nvPr>
            <p:ph type="sldNum" sz="quarter" idx="4"/>
          </p:nvPr>
        </p:nvSpPr>
        <p:spPr/>
        <p:txBody>
          <a:bodyPr/>
          <a:lstStyle/>
          <a:p>
            <a:pPr>
              <a:defRPr/>
            </a:pPr>
            <a:fld id="{2537A2A8-489A-4AB6-BF4C-D178686F870C}" type="slidenum">
              <a:rPr lang="nb-NO" smtClean="0"/>
              <a:pPr>
                <a:defRPr/>
              </a:pPr>
              <a:t>38</a:t>
            </a:fld>
            <a:endParaRPr lang="nb-NO" dirty="0"/>
          </a:p>
        </p:txBody>
      </p:sp>
    </p:spTree>
    <p:extLst>
      <p:ext uri="{BB962C8B-B14F-4D97-AF65-F5344CB8AC3E}">
        <p14:creationId xmlns:p14="http://schemas.microsoft.com/office/powerpoint/2010/main" val="2847284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249492"/>
            <a:ext cx="8229600" cy="486054"/>
          </a:xfrm>
        </p:spPr>
        <p:txBody>
          <a:bodyPr>
            <a:noAutofit/>
          </a:bodyPr>
          <a:lstStyle/>
          <a:p>
            <a:r>
              <a:rPr lang="nb-NO" sz="2800" b="1" dirty="0">
                <a:latin typeface="+mn-lt"/>
              </a:rPr>
              <a:t>Kunnskap og motivasjon for jobben</a:t>
            </a:r>
          </a:p>
        </p:txBody>
      </p:sp>
      <p:sp>
        <p:nvSpPr>
          <p:cNvPr id="3" name="Plassholder for innhold 2"/>
          <p:cNvSpPr>
            <a:spLocks noGrp="1"/>
          </p:cNvSpPr>
          <p:nvPr>
            <p:ph idx="1"/>
          </p:nvPr>
        </p:nvSpPr>
        <p:spPr>
          <a:xfrm>
            <a:off x="467544" y="951570"/>
            <a:ext cx="8229600" cy="3672408"/>
          </a:xfrm>
        </p:spPr>
        <p:txBody>
          <a:bodyPr>
            <a:normAutofit/>
          </a:bodyPr>
          <a:lstStyle/>
          <a:p>
            <a:pPr>
              <a:spcBef>
                <a:spcPts val="0"/>
              </a:spcBef>
              <a:spcAft>
                <a:spcPts val="600"/>
              </a:spcAft>
            </a:pPr>
            <a:r>
              <a:rPr lang="nb-NO" sz="1600" dirty="0"/>
              <a:t>Det krever betydelig egeninnsats å ivareta arbeidslederrollen på en god måte. Arbeidsleder må:</a:t>
            </a:r>
          </a:p>
          <a:p>
            <a:pPr lvl="1">
              <a:spcBef>
                <a:spcPts val="0"/>
              </a:spcBef>
              <a:spcAft>
                <a:spcPts val="600"/>
              </a:spcAft>
            </a:pPr>
            <a:r>
              <a:rPr lang="nb-NO" sz="1600" dirty="0"/>
              <a:t>gjennomføre egen opplæring</a:t>
            </a:r>
          </a:p>
          <a:p>
            <a:pPr lvl="1">
              <a:spcBef>
                <a:spcPts val="0"/>
              </a:spcBef>
              <a:spcAft>
                <a:spcPts val="600"/>
              </a:spcAft>
            </a:pPr>
            <a:r>
              <a:rPr lang="nb-NO" sz="1600" dirty="0"/>
              <a:t>tydelig definere egne behov og hva han/hun har behov for assistanse til.</a:t>
            </a:r>
          </a:p>
          <a:p>
            <a:pPr lvl="1">
              <a:spcBef>
                <a:spcPts val="0"/>
              </a:spcBef>
              <a:spcAft>
                <a:spcPts val="600"/>
              </a:spcAft>
            </a:pPr>
            <a:r>
              <a:rPr lang="nb-NO" sz="1600" dirty="0"/>
              <a:t>ha kjennskap til grunnleggende regler om arbeidsmiljø og ansattes rettigheter</a:t>
            </a:r>
          </a:p>
          <a:p>
            <a:pPr lvl="1">
              <a:spcBef>
                <a:spcPts val="0"/>
              </a:spcBef>
              <a:spcAft>
                <a:spcPts val="600"/>
              </a:spcAft>
            </a:pPr>
            <a:r>
              <a:rPr lang="nb-NO" sz="1600" dirty="0"/>
              <a:t>ha lyst og evne til å tilegne seg kunnskap om arbeidsledelse</a:t>
            </a:r>
          </a:p>
          <a:p>
            <a:pPr lvl="1">
              <a:spcBef>
                <a:spcPts val="0"/>
              </a:spcBef>
              <a:spcAft>
                <a:spcPts val="600"/>
              </a:spcAft>
            </a:pPr>
            <a:r>
              <a:rPr lang="nb-NO" sz="1600" dirty="0"/>
              <a:t>klare å skille mellom det profesjonelle og det personlige i relasjon til assistentene</a:t>
            </a:r>
          </a:p>
          <a:p>
            <a:pPr lvl="1">
              <a:spcBef>
                <a:spcPts val="0"/>
              </a:spcBef>
              <a:spcAft>
                <a:spcPts val="600"/>
              </a:spcAft>
            </a:pPr>
            <a:r>
              <a:rPr lang="nb-NO" sz="1600" dirty="0"/>
              <a:t>kjenne til rammene som kommunens vedtak fastsetter for ordningen</a:t>
            </a:r>
          </a:p>
          <a:p>
            <a:pPr>
              <a:spcBef>
                <a:spcPts val="0"/>
              </a:spcBef>
              <a:spcAft>
                <a:spcPts val="600"/>
              </a:spcAft>
            </a:pPr>
            <a:r>
              <a:rPr lang="nb-NO" sz="1600" dirty="0"/>
              <a:t>Arbeidsleders oppgaver vil være mer omfattende jo høyere timeantall og flere assistenter en bruker har.</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39</a:t>
            </a:fld>
            <a:endParaRPr lang="nb-NO" dirty="0"/>
          </a:p>
        </p:txBody>
      </p:sp>
    </p:spTree>
    <p:extLst>
      <p:ext uri="{BB962C8B-B14F-4D97-AF65-F5344CB8AC3E}">
        <p14:creationId xmlns:p14="http://schemas.microsoft.com/office/powerpoint/2010/main" val="1312777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tel 1"/>
          <p:cNvSpPr>
            <a:spLocks noGrp="1"/>
          </p:cNvSpPr>
          <p:nvPr>
            <p:ph type="title"/>
          </p:nvPr>
        </p:nvSpPr>
        <p:spPr>
          <a:xfrm>
            <a:off x="467544" y="249493"/>
            <a:ext cx="8229600" cy="525401"/>
          </a:xfrm>
        </p:spPr>
        <p:txBody>
          <a:bodyPr>
            <a:noAutofit/>
          </a:bodyPr>
          <a:lstStyle/>
          <a:p>
            <a:r>
              <a:rPr lang="nb-NO" altLang="nb-NO" sz="2800" b="1" dirty="0">
                <a:ea typeface="Verdana" panose="020B0604030504040204" pitchFamily="34" charset="0"/>
                <a:cs typeface="Verdana" panose="020B0604030504040204" pitchFamily="34" charset="0"/>
              </a:rPr>
              <a:t>Generelt om BPA </a:t>
            </a:r>
            <a:endParaRPr lang="nb-NO" altLang="nb-NO" sz="2800" b="1" dirty="0"/>
          </a:p>
        </p:txBody>
      </p:sp>
      <p:sp>
        <p:nvSpPr>
          <p:cNvPr id="4" name="Plassholder for innhold 2"/>
          <p:cNvSpPr>
            <a:spLocks noGrp="1"/>
          </p:cNvSpPr>
          <p:nvPr>
            <p:ph idx="1"/>
          </p:nvPr>
        </p:nvSpPr>
        <p:spPr>
          <a:xfrm>
            <a:off x="467544" y="897565"/>
            <a:ext cx="8229600" cy="3394472"/>
          </a:xfrm>
        </p:spPr>
        <p:txBody>
          <a:bodyPr>
            <a:normAutofit/>
          </a:bodyPr>
          <a:lstStyle/>
          <a:p>
            <a:pPr>
              <a:spcBef>
                <a:spcPts val="0"/>
              </a:spcBef>
              <a:spcAft>
                <a:spcPts val="600"/>
              </a:spcAft>
              <a:defRPr/>
            </a:pPr>
            <a:r>
              <a:rPr lang="nb-NO" sz="1600" dirty="0"/>
              <a:t>BPA er en alternativ organisering av tjenesten personlig assistanse (praktisk og personrettet bistand, støttekontakt og opplæring i dagliglivets gjøremål) for personer med nedsatt funksjonsevne og behov for bistand i dagliglivet.</a:t>
            </a:r>
          </a:p>
          <a:p>
            <a:pPr>
              <a:spcAft>
                <a:spcPts val="600"/>
              </a:spcAft>
            </a:pPr>
            <a:r>
              <a:rPr lang="nb-NO" sz="1600" dirty="0"/>
              <a:t>Brukeren har rollen som arbeidsleder, eventuelt med bistand, og påtar seg ansvar for organisering og innhold ut fra egne behov. </a:t>
            </a:r>
          </a:p>
          <a:p>
            <a:pPr>
              <a:spcAft>
                <a:spcPts val="600"/>
              </a:spcAft>
            </a:pPr>
            <a:r>
              <a:rPr lang="nb-NO" sz="1600" dirty="0"/>
              <a:t>Innenfor de rammer som kommunens vedtak angir, kan brukeren styre hva assistentene skal gjøre og til hvilke tider assistansen skal gis. </a:t>
            </a:r>
          </a:p>
          <a:p>
            <a:pPr>
              <a:spcAft>
                <a:spcPts val="600"/>
              </a:spcAft>
            </a:pPr>
            <a:r>
              <a:rPr lang="nb-NO" sz="1600" dirty="0"/>
              <a:t>BPA og arbeidslederrollen skal gi brukeren innflytelse over egen livssituasjon. </a:t>
            </a:r>
          </a:p>
        </p:txBody>
      </p:sp>
    </p:spTree>
    <p:extLst>
      <p:ext uri="{BB962C8B-B14F-4D97-AF65-F5344CB8AC3E}">
        <p14:creationId xmlns:p14="http://schemas.microsoft.com/office/powerpoint/2010/main" val="21471484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249493"/>
            <a:ext cx="8208000" cy="525401"/>
          </a:xfrm>
        </p:spPr>
        <p:txBody>
          <a:bodyPr>
            <a:normAutofit/>
          </a:bodyPr>
          <a:lstStyle/>
          <a:p>
            <a:r>
              <a:rPr lang="nb-NO" sz="2800" b="1" dirty="0">
                <a:latin typeface="+mn-lt"/>
                <a:ea typeface="Verdana" panose="020B0604030504040204" pitchFamily="34" charset="0"/>
                <a:cs typeface="Verdana" panose="020B0604030504040204" pitchFamily="34" charset="0"/>
              </a:rPr>
              <a:t>Nærmere om innholdet i arbeidslederrollen</a:t>
            </a:r>
          </a:p>
        </p:txBody>
      </p:sp>
      <p:sp>
        <p:nvSpPr>
          <p:cNvPr id="3" name="Plassholder for innhold 2"/>
          <p:cNvSpPr>
            <a:spLocks noGrp="1"/>
          </p:cNvSpPr>
          <p:nvPr>
            <p:ph idx="1"/>
          </p:nvPr>
        </p:nvSpPr>
        <p:spPr>
          <a:xfrm>
            <a:off x="467544" y="1059582"/>
            <a:ext cx="8229600" cy="3456384"/>
          </a:xfrm>
        </p:spPr>
        <p:txBody>
          <a:bodyPr>
            <a:normAutofit lnSpcReduction="10000"/>
          </a:bodyPr>
          <a:lstStyle/>
          <a:p>
            <a:pPr>
              <a:spcBef>
                <a:spcPts val="0"/>
              </a:spcBef>
              <a:spcAft>
                <a:spcPts val="600"/>
              </a:spcAft>
            </a:pPr>
            <a:r>
              <a:rPr lang="nb-NO" sz="1600" dirty="0">
                <a:ea typeface="Verdana" panose="020B0604030504040204" pitchFamily="34" charset="0"/>
                <a:cs typeface="Verdana" panose="020B0604030504040204" pitchFamily="34" charset="0"/>
              </a:rPr>
              <a:t>Arbeidsleder har ansvar for organisering og daglig drift, herunder for å:</a:t>
            </a:r>
          </a:p>
          <a:p>
            <a:pPr lvl="1">
              <a:spcBef>
                <a:spcPts val="0"/>
              </a:spcBef>
              <a:spcAft>
                <a:spcPts val="600"/>
              </a:spcAft>
            </a:pPr>
            <a:r>
              <a:rPr lang="nb-NO" sz="1600" dirty="0">
                <a:ea typeface="Verdana" panose="020B0604030504040204" pitchFamily="34" charset="0"/>
                <a:cs typeface="Verdana" panose="020B0604030504040204" pitchFamily="34" charset="0"/>
              </a:rPr>
              <a:t>medvirke ved valg av assistenter</a:t>
            </a:r>
          </a:p>
          <a:p>
            <a:pPr lvl="1">
              <a:spcBef>
                <a:spcPts val="0"/>
              </a:spcBef>
              <a:spcAft>
                <a:spcPts val="600"/>
              </a:spcAft>
            </a:pPr>
            <a:r>
              <a:rPr lang="nb-NO" sz="1600" dirty="0">
                <a:ea typeface="Verdana" panose="020B0604030504040204" pitchFamily="34" charset="0"/>
                <a:cs typeface="Verdana" panose="020B0604030504040204" pitchFamily="34" charset="0"/>
              </a:rPr>
              <a:t>definere egne behov innenfor rammene av vedtaket</a:t>
            </a:r>
          </a:p>
          <a:p>
            <a:pPr lvl="1">
              <a:spcBef>
                <a:spcPts val="0"/>
              </a:spcBef>
              <a:spcAft>
                <a:spcPts val="600"/>
              </a:spcAft>
            </a:pPr>
            <a:r>
              <a:rPr lang="nb-NO" sz="1600" dirty="0">
                <a:ea typeface="Verdana" panose="020B0604030504040204" pitchFamily="34" charset="0"/>
                <a:cs typeface="Verdana" panose="020B0604030504040204" pitchFamily="34" charset="0"/>
              </a:rPr>
              <a:t>lære opp og veilede assistenten i daglige gjøremål</a:t>
            </a:r>
          </a:p>
          <a:p>
            <a:pPr lvl="1">
              <a:spcBef>
                <a:spcPts val="0"/>
              </a:spcBef>
              <a:spcAft>
                <a:spcPts val="600"/>
              </a:spcAft>
            </a:pPr>
            <a:r>
              <a:rPr lang="nb-NO" sz="1600" dirty="0">
                <a:ea typeface="Verdana" panose="020B0604030504040204" pitchFamily="34" charset="0"/>
                <a:cs typeface="Verdana" panose="020B0604030504040204" pitchFamily="34" charset="0"/>
              </a:rPr>
              <a:t>planlegge arbeidstiden og holde regnskap med timeforbruket</a:t>
            </a:r>
          </a:p>
          <a:p>
            <a:pPr lvl="1">
              <a:spcBef>
                <a:spcPts val="0"/>
              </a:spcBef>
              <a:spcAft>
                <a:spcPts val="600"/>
              </a:spcAft>
            </a:pPr>
            <a:r>
              <a:rPr lang="nb-NO" sz="1600" dirty="0">
                <a:ea typeface="Verdana" panose="020B0604030504040204" pitchFamily="34" charset="0"/>
                <a:cs typeface="Verdana" panose="020B0604030504040204" pitchFamily="34" charset="0"/>
              </a:rPr>
              <a:t>sette opp arbeidsplaner og turnus og sørge for forutsigbarhet i arbeidshverdagen</a:t>
            </a:r>
          </a:p>
          <a:p>
            <a:pPr lvl="1">
              <a:spcBef>
                <a:spcPts val="0"/>
              </a:spcBef>
              <a:spcAft>
                <a:spcPts val="600"/>
              </a:spcAft>
            </a:pPr>
            <a:r>
              <a:rPr lang="nb-NO" sz="1600" dirty="0">
                <a:ea typeface="Verdana" panose="020B0604030504040204" pitchFamily="34" charset="0"/>
                <a:cs typeface="Verdana" panose="020B0604030504040204" pitchFamily="34" charset="0"/>
              </a:rPr>
              <a:t>følge opp og bidra til et godt og forsvarlig arbeidsmiljø</a:t>
            </a:r>
            <a:endParaRPr lang="nb-NO" sz="1600" dirty="0"/>
          </a:p>
          <a:p>
            <a:pPr lvl="1">
              <a:spcBef>
                <a:spcPts val="0"/>
              </a:spcBef>
              <a:spcAft>
                <a:spcPts val="600"/>
              </a:spcAft>
            </a:pPr>
            <a:r>
              <a:rPr lang="nb-NO" sz="1600" dirty="0">
                <a:ea typeface="Verdana" panose="020B0604030504040204" pitchFamily="34" charset="0"/>
                <a:cs typeface="Verdana" panose="020B0604030504040204" pitchFamily="34" charset="0"/>
              </a:rPr>
              <a:t>tilkalle vikarer ved sykdom og planlegge for ferieavvikling</a:t>
            </a:r>
          </a:p>
          <a:p>
            <a:pPr lvl="1">
              <a:spcBef>
                <a:spcPts val="0"/>
              </a:spcBef>
              <a:spcAft>
                <a:spcPts val="600"/>
              </a:spcAft>
            </a:pPr>
            <a:r>
              <a:rPr lang="nb-NO" sz="1600" dirty="0">
                <a:ea typeface="Verdana" panose="020B0604030504040204" pitchFamily="34" charset="0"/>
                <a:cs typeface="Verdana" panose="020B0604030504040204" pitchFamily="34" charset="0"/>
              </a:rPr>
              <a:t>følge opp det som er avtalt mellom arbeidsgiver og arbeidsleder</a:t>
            </a:r>
          </a:p>
          <a:p>
            <a:pPr lvl="0">
              <a:spcBef>
                <a:spcPts val="0"/>
              </a:spcBef>
              <a:spcAft>
                <a:spcPts val="600"/>
              </a:spcAft>
            </a:pPr>
            <a:r>
              <a:rPr lang="nb-NO" sz="1600" dirty="0">
                <a:solidFill>
                  <a:prstClr val="black"/>
                </a:solidFill>
              </a:rPr>
              <a:t>Den som skal være arbeidsleder må være motivert, kunne motta tilstrekkelig opplæring og kunne ivareta arbeidslederoppgavene.</a:t>
            </a:r>
          </a:p>
        </p:txBody>
      </p:sp>
    </p:spTree>
    <p:extLst>
      <p:ext uri="{BB962C8B-B14F-4D97-AF65-F5344CB8AC3E}">
        <p14:creationId xmlns:p14="http://schemas.microsoft.com/office/powerpoint/2010/main" val="6337563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691586"/>
          </a:xfrm>
        </p:spPr>
        <p:txBody>
          <a:bodyPr>
            <a:normAutofit/>
          </a:bodyPr>
          <a:lstStyle/>
          <a:p>
            <a:r>
              <a:rPr lang="nb-NO" sz="2800" b="1" dirty="0"/>
              <a:t>Disponering av BPA-timene</a:t>
            </a:r>
          </a:p>
        </p:txBody>
      </p:sp>
      <p:sp>
        <p:nvSpPr>
          <p:cNvPr id="3" name="Plassholder for innhold 2"/>
          <p:cNvSpPr>
            <a:spLocks noGrp="1"/>
          </p:cNvSpPr>
          <p:nvPr>
            <p:ph idx="1"/>
          </p:nvPr>
        </p:nvSpPr>
        <p:spPr/>
        <p:txBody>
          <a:bodyPr>
            <a:normAutofit/>
          </a:bodyPr>
          <a:lstStyle/>
          <a:p>
            <a:pPr marL="360000" indent="-360000">
              <a:spcBef>
                <a:spcPts val="0"/>
              </a:spcBef>
              <a:spcAft>
                <a:spcPts val="600"/>
              </a:spcAft>
            </a:pPr>
            <a:r>
              <a:rPr lang="nb-NO" sz="1600" dirty="0"/>
              <a:t>Arbeidsleder står fritt innenfor rammene av vedtaket å avgjøre hvilke oppgaver assistenten skal utføre.</a:t>
            </a:r>
          </a:p>
          <a:p>
            <a:pPr marL="360000" indent="-360000">
              <a:spcBef>
                <a:spcPts val="0"/>
              </a:spcBef>
              <a:spcAft>
                <a:spcPts val="600"/>
              </a:spcAft>
            </a:pPr>
            <a:r>
              <a:rPr lang="nb-NO" sz="1600" dirty="0"/>
              <a:t>Arbeidsleder disponerer timene på den måten som best ivaretar hans/hennes behov.</a:t>
            </a:r>
          </a:p>
          <a:p>
            <a:pPr marL="360000" indent="-360000">
              <a:spcBef>
                <a:spcPts val="0"/>
              </a:spcBef>
              <a:spcAft>
                <a:spcPts val="600"/>
              </a:spcAft>
            </a:pPr>
            <a:r>
              <a:rPr lang="nb-NO" sz="1600" dirty="0"/>
              <a:t>Arbeidsleder står i utgangspunktet fritt til å velge når de ulike assistanseoppgavene skal utføres, men det stilles krav til å regulere dette gjennom en arbeidsplan/turnus.</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41</a:t>
            </a:fld>
            <a:endParaRPr lang="nb-NO" dirty="0"/>
          </a:p>
        </p:txBody>
      </p:sp>
    </p:spTree>
    <p:extLst>
      <p:ext uri="{BB962C8B-B14F-4D97-AF65-F5344CB8AC3E}">
        <p14:creationId xmlns:p14="http://schemas.microsoft.com/office/powerpoint/2010/main" val="20594122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529568"/>
          </a:xfrm>
        </p:spPr>
        <p:txBody>
          <a:bodyPr>
            <a:normAutofit/>
          </a:bodyPr>
          <a:lstStyle/>
          <a:p>
            <a:r>
              <a:rPr lang="nb-NO" sz="2800" b="1" dirty="0">
                <a:latin typeface="+mn-lt"/>
              </a:rPr>
              <a:t>Assistentens rettigheter </a:t>
            </a:r>
          </a:p>
        </p:txBody>
      </p:sp>
      <p:sp>
        <p:nvSpPr>
          <p:cNvPr id="3" name="Plassholder for innhold 2"/>
          <p:cNvSpPr>
            <a:spLocks noGrp="1"/>
          </p:cNvSpPr>
          <p:nvPr>
            <p:ph idx="1"/>
          </p:nvPr>
        </p:nvSpPr>
        <p:spPr>
          <a:xfrm>
            <a:off x="467544" y="789553"/>
            <a:ext cx="8229600" cy="3942437"/>
          </a:xfrm>
        </p:spPr>
        <p:txBody>
          <a:bodyPr>
            <a:normAutofit/>
          </a:bodyPr>
          <a:lstStyle/>
          <a:p>
            <a:r>
              <a:rPr lang="nb-NO" altLang="nb-NO" sz="1600" dirty="0"/>
              <a:t>Assistenter i en BPA-ordning har rettigheter  og plikter som arbeidstaker, herunder:</a:t>
            </a:r>
          </a:p>
          <a:p>
            <a:pPr lvl="1"/>
            <a:r>
              <a:rPr lang="nb-NO" altLang="nb-NO" sz="1600" dirty="0"/>
              <a:t>rett til arbeidsavtale og en stillingsbeskrivelse.</a:t>
            </a:r>
          </a:p>
          <a:p>
            <a:pPr lvl="1"/>
            <a:r>
              <a:rPr lang="nb-NO" altLang="nb-NO" sz="1600" dirty="0"/>
              <a:t>rett til å vite i god tid (min. 14 dager) når man skal være på jobb og når man har fri</a:t>
            </a:r>
          </a:p>
          <a:p>
            <a:pPr lvl="1"/>
            <a:r>
              <a:rPr lang="nb-NO" altLang="nb-NO" sz="1600" dirty="0"/>
              <a:t>rett til sykepenger, og egenmelding , og å bli fulgt opp ved langtids sykefravær.</a:t>
            </a:r>
          </a:p>
          <a:p>
            <a:pPr lvl="1"/>
            <a:r>
              <a:rPr lang="nb-NO" altLang="nb-NO" sz="1600" dirty="0"/>
              <a:t>arbeidsmiljøloven og eventuelle tariffavtaler må følges</a:t>
            </a:r>
          </a:p>
          <a:p>
            <a:pPr lvl="1"/>
            <a:r>
              <a:rPr lang="nb-NO" altLang="nb-NO" sz="1600" dirty="0"/>
              <a:t>rett til ferie i henhold til ferieloven og eventuelle tariffavtaler.</a:t>
            </a:r>
          </a:p>
          <a:p>
            <a:pPr lvl="1"/>
            <a:r>
              <a:rPr lang="nb-NO" altLang="nb-NO" sz="1600" dirty="0"/>
              <a:t>rett til permisjon etter gjeldende regelverk</a:t>
            </a:r>
          </a:p>
          <a:p>
            <a:pPr lvl="1"/>
            <a:r>
              <a:rPr lang="nb-NO" altLang="nb-NO" sz="1600" dirty="0"/>
              <a:t>lønn og feriepenger til rett tid</a:t>
            </a:r>
          </a:p>
          <a:p>
            <a:pPr lvl="1"/>
            <a:r>
              <a:rPr lang="nb-NO" altLang="nb-NO" sz="1600" dirty="0"/>
              <a:t>lovpålagte forsikringer og pensjonsordning  </a:t>
            </a:r>
          </a:p>
          <a:p>
            <a:r>
              <a:rPr lang="nb-NO" altLang="nb-NO" sz="1600" dirty="0"/>
              <a:t>Det er arbeidsgiver som har ansvaret for at den ansattes rettigheter etter arbeidsmiljøloven og ferieloven ivaretas.</a:t>
            </a:r>
            <a:endParaRPr lang="nb-NO" altLang="nb-NO" sz="1600" dirty="0">
              <a:ea typeface="Verdana" pitchFamily="34" charset="0"/>
              <a:cs typeface="Verdana" pitchFamily="34" charset="0"/>
            </a:endParaRP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42</a:t>
            </a:fld>
            <a:endParaRPr lang="nb-NO" dirty="0"/>
          </a:p>
        </p:txBody>
      </p:sp>
    </p:spTree>
    <p:extLst>
      <p:ext uri="{BB962C8B-B14F-4D97-AF65-F5344CB8AC3E}">
        <p14:creationId xmlns:p14="http://schemas.microsoft.com/office/powerpoint/2010/main" val="21551136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475562"/>
          </a:xfrm>
        </p:spPr>
        <p:txBody>
          <a:bodyPr>
            <a:noAutofit/>
          </a:bodyPr>
          <a:lstStyle/>
          <a:p>
            <a:r>
              <a:rPr lang="nb-NO" sz="2800" b="1" dirty="0"/>
              <a:t>Assistentens taushetsplikt</a:t>
            </a:r>
          </a:p>
        </p:txBody>
      </p:sp>
      <p:sp>
        <p:nvSpPr>
          <p:cNvPr id="3" name="Plassholder for innhold 2"/>
          <p:cNvSpPr>
            <a:spLocks noGrp="1"/>
          </p:cNvSpPr>
          <p:nvPr>
            <p:ph idx="1"/>
          </p:nvPr>
        </p:nvSpPr>
        <p:spPr>
          <a:xfrm>
            <a:off x="467544" y="789552"/>
            <a:ext cx="8229600" cy="3780420"/>
          </a:xfrm>
        </p:spPr>
        <p:txBody>
          <a:bodyPr>
            <a:noAutofit/>
          </a:bodyPr>
          <a:lstStyle/>
          <a:p>
            <a:pPr>
              <a:spcBef>
                <a:spcPts val="0"/>
              </a:spcBef>
              <a:spcAft>
                <a:spcPts val="600"/>
              </a:spcAft>
            </a:pPr>
            <a:r>
              <a:rPr lang="nb-NO" sz="1600" dirty="0"/>
              <a:t>Alle assistenter er underlagt helsepersonellovens taushetspliktbestemmelser. Det betyr at assistenten skal hindre at utenforstående får adgang eller kjennskap til opplysninger om personlige forhold som de får vite om i egenskap av å være assistent.</a:t>
            </a:r>
          </a:p>
          <a:p>
            <a:pPr>
              <a:spcBef>
                <a:spcPts val="0"/>
              </a:spcBef>
              <a:spcAft>
                <a:spcPts val="600"/>
              </a:spcAft>
            </a:pPr>
            <a:r>
              <a:rPr lang="nb-NO" sz="1600" dirty="0"/>
              <a:t>Det er viktig at arbeidsleder og assistent har en felles forståelse av hva man kan si og ikke når man er ute sammen og møter på bekjente mv. </a:t>
            </a:r>
          </a:p>
          <a:p>
            <a:pPr>
              <a:spcBef>
                <a:spcPts val="0"/>
              </a:spcBef>
              <a:spcAft>
                <a:spcPts val="600"/>
              </a:spcAft>
            </a:pPr>
            <a:r>
              <a:rPr lang="nb-NO" sz="1600" dirty="0"/>
              <a:t>Arbeidsleder og assistent bør gjøre en konkret avtale om hva som kan deles av informasjon, og med hvem. </a:t>
            </a:r>
          </a:p>
          <a:p>
            <a:pPr>
              <a:spcBef>
                <a:spcPts val="0"/>
              </a:spcBef>
              <a:spcAft>
                <a:spcPts val="600"/>
              </a:spcAft>
            </a:pPr>
            <a:r>
              <a:rPr lang="nb-NO" sz="1600" dirty="0"/>
              <a:t>Les mer om helsepersonells taushetsplikt her: </a:t>
            </a:r>
            <a:r>
              <a:rPr lang="nb-NO" sz="1600" dirty="0">
                <a:hlinkClick r:id="rId2"/>
              </a:rPr>
              <a:t>https://helsedirektoratet.no/Lists/Publikasjoner/Attachments/209/Helsepersonells-taushetsplikt-vern-av-pasientens-integritet-i-helsepersonells-samtaler-med-pasienten-IS-6-2010.pdf</a:t>
            </a:r>
            <a:endParaRPr lang="nb-NO" sz="1600" dirty="0"/>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43</a:t>
            </a:fld>
            <a:endParaRPr lang="nb-NO" dirty="0"/>
          </a:p>
        </p:txBody>
      </p:sp>
    </p:spTree>
    <p:extLst>
      <p:ext uri="{BB962C8B-B14F-4D97-AF65-F5344CB8AC3E}">
        <p14:creationId xmlns:p14="http://schemas.microsoft.com/office/powerpoint/2010/main" val="38088495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691586"/>
          </a:xfrm>
        </p:spPr>
        <p:txBody>
          <a:bodyPr>
            <a:normAutofit/>
          </a:bodyPr>
          <a:lstStyle/>
          <a:p>
            <a:r>
              <a:rPr lang="nb-NO" sz="2800" b="1" dirty="0"/>
              <a:t>Opplæring og veiledning av assistenter</a:t>
            </a:r>
          </a:p>
        </p:txBody>
      </p:sp>
      <p:sp>
        <p:nvSpPr>
          <p:cNvPr id="3" name="Plassholder for innhold 2"/>
          <p:cNvSpPr>
            <a:spLocks noGrp="1"/>
          </p:cNvSpPr>
          <p:nvPr>
            <p:ph idx="1"/>
          </p:nvPr>
        </p:nvSpPr>
        <p:spPr>
          <a:xfrm>
            <a:off x="467544" y="1059582"/>
            <a:ext cx="8229600" cy="3672408"/>
          </a:xfrm>
        </p:spPr>
        <p:txBody>
          <a:bodyPr>
            <a:noAutofit/>
          </a:bodyPr>
          <a:lstStyle/>
          <a:p>
            <a:pPr>
              <a:spcBef>
                <a:spcPts val="0"/>
              </a:spcBef>
              <a:spcAft>
                <a:spcPts val="600"/>
              </a:spcAft>
            </a:pPr>
            <a:r>
              <a:rPr lang="nb-NO" sz="1600" dirty="0"/>
              <a:t>Arbeidsgiver har hovedansvaret for å gi opplæring til assistenten om for eksempel HMS, taushetsplikt og annet som er nødvendig for utførelse av arbeidet. </a:t>
            </a:r>
          </a:p>
          <a:p>
            <a:pPr>
              <a:spcBef>
                <a:spcPts val="0"/>
              </a:spcBef>
              <a:spcAft>
                <a:spcPts val="600"/>
              </a:spcAft>
            </a:pPr>
            <a:r>
              <a:rPr lang="nb-NO" sz="1600" dirty="0"/>
              <a:t>I særskilte tilfeller kan </a:t>
            </a:r>
            <a:r>
              <a:rPr lang="nb-NO" sz="1600" i="1" dirty="0"/>
              <a:t>kommunen</a:t>
            </a:r>
            <a:r>
              <a:rPr lang="nb-NO" sz="1600" dirty="0"/>
              <a:t> ha ansvar for at assistene har tilstrekkelig kompetanse, for eksempel dersom det skal benyttes tvang etter hol. kapittel 9.</a:t>
            </a:r>
          </a:p>
          <a:p>
            <a:pPr>
              <a:spcBef>
                <a:spcPts val="0"/>
              </a:spcBef>
              <a:spcAft>
                <a:spcPts val="600"/>
              </a:spcAft>
            </a:pPr>
            <a:r>
              <a:rPr lang="nb-NO" sz="1600" dirty="0"/>
              <a:t>Arbeidsleder har ansvaret for opplæring av assistenten i de daglige gjøremålene.</a:t>
            </a:r>
          </a:p>
          <a:p>
            <a:pPr>
              <a:spcBef>
                <a:spcPts val="0"/>
              </a:spcBef>
              <a:spcAft>
                <a:spcPts val="600"/>
              </a:spcAft>
            </a:pPr>
            <a:r>
              <a:rPr lang="nb-NO" sz="1600" dirty="0"/>
              <a:t>God opplæring er avgjørende for kvaliteten på assistansen og en god investering for alle.</a:t>
            </a:r>
          </a:p>
          <a:p>
            <a:pPr marL="342900" lvl="1" indent="-342900">
              <a:spcBef>
                <a:spcPts val="0"/>
              </a:spcBef>
              <a:spcAft>
                <a:spcPts val="600"/>
              </a:spcAft>
              <a:buFont typeface="Arial" panose="020B0604020202020204" pitchFamily="34" charset="0"/>
              <a:buChar char="•"/>
            </a:pPr>
            <a:r>
              <a:rPr lang="nb-NO" sz="1600" dirty="0"/>
              <a:t>Arbeidsleder må sørge for en god dialog, og gi tilbakemelding til assistenten i det daglige. Assistenten må kunne stille spørsmål.</a:t>
            </a:r>
          </a:p>
          <a:p>
            <a:pPr>
              <a:spcBef>
                <a:spcPts val="0"/>
              </a:spcBef>
              <a:spcAft>
                <a:spcPts val="600"/>
              </a:spcAft>
            </a:pPr>
            <a:r>
              <a:rPr lang="nb-NO" sz="1600" dirty="0"/>
              <a:t>Assistenten har ansvar for egen læring, og for å si i fra til arbeidsgiver dersom han/hun er usikker på noe.</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44</a:t>
            </a:fld>
            <a:endParaRPr lang="nb-NO" dirty="0"/>
          </a:p>
        </p:txBody>
      </p:sp>
    </p:spTree>
    <p:extLst>
      <p:ext uri="{BB962C8B-B14F-4D97-AF65-F5344CB8AC3E}">
        <p14:creationId xmlns:p14="http://schemas.microsoft.com/office/powerpoint/2010/main" val="34083892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637580"/>
          </a:xfrm>
        </p:spPr>
        <p:txBody>
          <a:bodyPr>
            <a:normAutofit/>
          </a:bodyPr>
          <a:lstStyle/>
          <a:p>
            <a:r>
              <a:rPr lang="nb-NO" sz="2800" b="1" dirty="0"/>
              <a:t>Arbeidsplanlegging – arbeidsplan</a:t>
            </a:r>
          </a:p>
        </p:txBody>
      </p:sp>
      <p:sp>
        <p:nvSpPr>
          <p:cNvPr id="3" name="Plassholder for innhold 2"/>
          <p:cNvSpPr>
            <a:spLocks noGrp="1"/>
          </p:cNvSpPr>
          <p:nvPr>
            <p:ph idx="1"/>
          </p:nvPr>
        </p:nvSpPr>
        <p:spPr>
          <a:xfrm>
            <a:off x="467544" y="1059582"/>
            <a:ext cx="8229600" cy="3394472"/>
          </a:xfrm>
        </p:spPr>
        <p:txBody>
          <a:bodyPr>
            <a:noAutofit/>
          </a:bodyPr>
          <a:lstStyle/>
          <a:p>
            <a:pPr>
              <a:spcBef>
                <a:spcPts val="0"/>
              </a:spcBef>
              <a:spcAft>
                <a:spcPts val="600"/>
              </a:spcAft>
            </a:pPr>
            <a:r>
              <a:rPr lang="nb-NO" sz="1600" dirty="0"/>
              <a:t>En arbeidsplan viser når assistenten skal være på jobb. Arbeidsgiver har ansvar for at det lages en arbeidsplan, og at denne er i tråd med arbeidstidsreglene i arbeidsmiljøloven kapittel 10.</a:t>
            </a:r>
          </a:p>
          <a:p>
            <a:pPr>
              <a:spcBef>
                <a:spcPts val="0"/>
              </a:spcBef>
              <a:spcAft>
                <a:spcPts val="600"/>
              </a:spcAft>
            </a:pPr>
            <a:r>
              <a:rPr lang="nb-NO" sz="1600" dirty="0"/>
              <a:t>Arbeidsplanen skal utarbeides i samarbeid med assistenten eller tillitsvalgte senest to uker før den tar til å gjelde.</a:t>
            </a:r>
          </a:p>
          <a:p>
            <a:pPr>
              <a:spcBef>
                <a:spcPts val="0"/>
              </a:spcBef>
              <a:spcAft>
                <a:spcPts val="600"/>
              </a:spcAft>
            </a:pPr>
            <a:r>
              <a:rPr lang="nb-NO" sz="1600" dirty="0"/>
              <a:t>Arbeidsplanen kan f. eks. strekke seg over 4, 8 eller 12 uker. </a:t>
            </a:r>
          </a:p>
          <a:p>
            <a:pPr>
              <a:spcBef>
                <a:spcPts val="0"/>
              </a:spcBef>
              <a:spcAft>
                <a:spcPts val="600"/>
              </a:spcAft>
            </a:pPr>
            <a:r>
              <a:rPr lang="nb-NO" sz="1600" dirty="0"/>
              <a:t>En årsplan vil være nyttig for å gi en oversikt over f.eks. ferier og helligdager, og for annen langsiktig planlegging.</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45</a:t>
            </a:fld>
            <a:endParaRPr lang="nb-NO" dirty="0"/>
          </a:p>
        </p:txBody>
      </p:sp>
    </p:spTree>
    <p:extLst>
      <p:ext uri="{BB962C8B-B14F-4D97-AF65-F5344CB8AC3E}">
        <p14:creationId xmlns:p14="http://schemas.microsoft.com/office/powerpoint/2010/main" val="32142255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637580"/>
          </a:xfrm>
        </p:spPr>
        <p:txBody>
          <a:bodyPr>
            <a:normAutofit/>
          </a:bodyPr>
          <a:lstStyle/>
          <a:p>
            <a:r>
              <a:rPr lang="nb-NO" sz="2800" b="1" dirty="0"/>
              <a:t>Arbeidsplanlegging – arbeidstid</a:t>
            </a:r>
          </a:p>
        </p:txBody>
      </p:sp>
      <p:sp>
        <p:nvSpPr>
          <p:cNvPr id="3" name="Plassholder for innhold 2"/>
          <p:cNvSpPr>
            <a:spLocks noGrp="1"/>
          </p:cNvSpPr>
          <p:nvPr>
            <p:ph idx="1"/>
          </p:nvPr>
        </p:nvSpPr>
        <p:spPr>
          <a:xfrm>
            <a:off x="539552" y="1113589"/>
            <a:ext cx="8229600" cy="3394472"/>
          </a:xfrm>
        </p:spPr>
        <p:txBody>
          <a:bodyPr>
            <a:normAutofit/>
          </a:bodyPr>
          <a:lstStyle/>
          <a:p>
            <a:pPr>
              <a:spcBef>
                <a:spcPts val="0"/>
              </a:spcBef>
              <a:spcAft>
                <a:spcPts val="600"/>
              </a:spcAft>
            </a:pPr>
            <a:r>
              <a:rPr lang="nb-NO" sz="1600" dirty="0"/>
              <a:t>Arbeidsgiver har ansvar for å påse at arbeidstids- og hviletidsbestemmelsene i arbeidsmiljøloven overholdes.</a:t>
            </a:r>
          </a:p>
          <a:p>
            <a:pPr>
              <a:spcBef>
                <a:spcPts val="0"/>
              </a:spcBef>
              <a:spcAft>
                <a:spcPts val="600"/>
              </a:spcAft>
            </a:pPr>
            <a:r>
              <a:rPr lang="nb-NO" sz="1600" dirty="0"/>
              <a:t>Arbeidsleder bør få avklart hvordan dette ansvaret ivaretas og hvilke rutiner som gjelder hos arbeidsgiveren.</a:t>
            </a:r>
          </a:p>
          <a:p>
            <a:pPr>
              <a:spcBef>
                <a:spcPts val="0"/>
              </a:spcBef>
              <a:spcAft>
                <a:spcPts val="600"/>
              </a:spcAft>
            </a:pPr>
            <a:r>
              <a:rPr lang="nb-NO" sz="1600" dirty="0"/>
              <a:t>Arbeidsmiljøloven kapittel 10 angir minstekrav for arbeidstidsbestemmelser.</a:t>
            </a:r>
          </a:p>
          <a:p>
            <a:pPr>
              <a:spcBef>
                <a:spcPts val="0"/>
              </a:spcBef>
              <a:spcAft>
                <a:spcPts val="600"/>
              </a:spcAft>
            </a:pPr>
            <a:r>
              <a:rPr lang="nb-NO" sz="1600" dirty="0"/>
              <a:t>Bruk av overtid skal som hovedregel unngås. Rutiner for bruk av overtid avklares med arbeidsgiver.</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46</a:t>
            </a:fld>
            <a:endParaRPr lang="nb-NO" dirty="0"/>
          </a:p>
        </p:txBody>
      </p:sp>
    </p:spTree>
    <p:extLst>
      <p:ext uri="{BB962C8B-B14F-4D97-AF65-F5344CB8AC3E}">
        <p14:creationId xmlns:p14="http://schemas.microsoft.com/office/powerpoint/2010/main" val="15756754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691586"/>
          </a:xfrm>
        </p:spPr>
        <p:txBody>
          <a:bodyPr>
            <a:normAutofit/>
          </a:bodyPr>
          <a:lstStyle/>
          <a:p>
            <a:r>
              <a:rPr lang="nb-NO" sz="2800" b="1" dirty="0"/>
              <a:t>Timekonto og fleksibilitet</a:t>
            </a:r>
          </a:p>
        </p:txBody>
      </p:sp>
      <p:sp>
        <p:nvSpPr>
          <p:cNvPr id="3" name="Plassholder for innhold 2"/>
          <p:cNvSpPr>
            <a:spLocks noGrp="1"/>
          </p:cNvSpPr>
          <p:nvPr>
            <p:ph idx="1"/>
          </p:nvPr>
        </p:nvSpPr>
        <p:spPr>
          <a:xfrm>
            <a:off x="467544" y="1059582"/>
            <a:ext cx="8229600" cy="3394472"/>
          </a:xfrm>
        </p:spPr>
        <p:txBody>
          <a:bodyPr>
            <a:normAutofit/>
          </a:bodyPr>
          <a:lstStyle/>
          <a:p>
            <a:r>
              <a:rPr lang="nb-NO" sz="1600" dirty="0"/>
              <a:t>Det er mulig å spare timer dersom tjenestemottakeren ønsker det.</a:t>
            </a:r>
          </a:p>
          <a:p>
            <a:r>
              <a:rPr lang="nb-NO" sz="1600" dirty="0"/>
              <a:t>Ved varierende behov gjennom året kan timetallet </a:t>
            </a:r>
            <a:r>
              <a:rPr lang="nb-NO" sz="1600" dirty="0" err="1"/>
              <a:t>gjennomsnittsberegnes</a:t>
            </a:r>
            <a:r>
              <a:rPr lang="nb-NO" sz="1600" dirty="0"/>
              <a:t> og gi større fleksibilitet.</a:t>
            </a:r>
          </a:p>
          <a:p>
            <a:r>
              <a:rPr lang="nb-NO" sz="1600" dirty="0"/>
              <a:t>Det skal føres timeregnskap. Arbeidsleder må ha oversikt over ubrukte timer.</a:t>
            </a:r>
          </a:p>
          <a:p>
            <a:r>
              <a:rPr lang="nb-NO" sz="1600" dirty="0"/>
              <a:t>Arbeidsleder og arbeidsgiver bør avtale hvordan en timekonto skal administreres.</a:t>
            </a:r>
          </a:p>
          <a:p>
            <a:r>
              <a:rPr lang="nb-NO" sz="1600" dirty="0"/>
              <a:t>Ved sparing av timer må det sikres at assistentenes arbeidstidsordning er forsvarlig og forutsigbar.</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47</a:t>
            </a:fld>
            <a:endParaRPr lang="nb-NO" dirty="0"/>
          </a:p>
        </p:txBody>
      </p:sp>
    </p:spTree>
    <p:extLst>
      <p:ext uri="{BB962C8B-B14F-4D97-AF65-F5344CB8AC3E}">
        <p14:creationId xmlns:p14="http://schemas.microsoft.com/office/powerpoint/2010/main" val="40280387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249492"/>
            <a:ext cx="8229600" cy="529568"/>
          </a:xfrm>
        </p:spPr>
        <p:txBody>
          <a:bodyPr>
            <a:normAutofit/>
          </a:bodyPr>
          <a:lstStyle/>
          <a:p>
            <a:r>
              <a:rPr lang="nb-NO" sz="2800" b="1" dirty="0"/>
              <a:t>BPA på reise</a:t>
            </a:r>
          </a:p>
        </p:txBody>
      </p:sp>
      <p:sp>
        <p:nvSpPr>
          <p:cNvPr id="3" name="Plassholder for innhold 2"/>
          <p:cNvSpPr>
            <a:spLocks noGrp="1"/>
          </p:cNvSpPr>
          <p:nvPr>
            <p:ph idx="1"/>
          </p:nvPr>
        </p:nvSpPr>
        <p:spPr>
          <a:xfrm>
            <a:off x="467544" y="843558"/>
            <a:ext cx="8352928" cy="3672408"/>
          </a:xfrm>
        </p:spPr>
        <p:txBody>
          <a:bodyPr>
            <a:noAutofit/>
          </a:bodyPr>
          <a:lstStyle/>
          <a:p>
            <a:pPr>
              <a:spcBef>
                <a:spcPts val="0"/>
              </a:spcBef>
              <a:spcAft>
                <a:spcPts val="600"/>
              </a:spcAft>
            </a:pPr>
            <a:r>
              <a:rPr lang="nb-NO" sz="1600" dirty="0"/>
              <a:t>Innenfor de regler som ellers gjelder (arbeidstidsbestemmelser mv.) kan BPA kan benyttes på reiser utenfor kommunen. </a:t>
            </a:r>
          </a:p>
          <a:p>
            <a:pPr>
              <a:spcBef>
                <a:spcPts val="0"/>
              </a:spcBef>
              <a:spcAft>
                <a:spcPts val="600"/>
              </a:spcAft>
            </a:pPr>
            <a:r>
              <a:rPr lang="nb-NO" sz="1600" dirty="0"/>
              <a:t>Reiser ut av Norge:</a:t>
            </a:r>
          </a:p>
          <a:p>
            <a:pPr lvl="1">
              <a:spcBef>
                <a:spcPts val="0"/>
              </a:spcBef>
              <a:spcAft>
                <a:spcPts val="600"/>
              </a:spcAft>
            </a:pPr>
            <a:r>
              <a:rPr lang="nb-NO" sz="1600" dirty="0"/>
              <a:t>Kommunen har ikke plikt til å yte tjenester utenfor Norge. Reiser til utlandet må derfor godkjennes av kommunen på forhånd. </a:t>
            </a:r>
          </a:p>
          <a:p>
            <a:pPr lvl="1">
              <a:spcBef>
                <a:spcPts val="0"/>
              </a:spcBef>
              <a:spcAft>
                <a:spcPts val="600"/>
              </a:spcAft>
            </a:pPr>
            <a:r>
              <a:rPr lang="nb-NO" sz="1600" dirty="0"/>
              <a:t>Hvis kommunen godkjenner reisen, må reisen avtales nærmere med arbeidsgiver og assistenter.</a:t>
            </a:r>
          </a:p>
          <a:p>
            <a:pPr lvl="1">
              <a:spcBef>
                <a:spcPts val="0"/>
              </a:spcBef>
              <a:spcAft>
                <a:spcPts val="600"/>
              </a:spcAft>
            </a:pPr>
            <a:r>
              <a:rPr lang="nb-NO" sz="1600" dirty="0"/>
              <a:t>Arbeidsgiver har ansvar for at arbeidsmiljølovens bestemmelser også overholdes på reise</a:t>
            </a:r>
          </a:p>
          <a:p>
            <a:pPr lvl="1">
              <a:spcBef>
                <a:spcPts val="0"/>
              </a:spcBef>
              <a:spcAft>
                <a:spcPts val="600"/>
              </a:spcAft>
            </a:pPr>
            <a:r>
              <a:rPr lang="nb-NO" sz="1600" dirty="0"/>
              <a:t>Arbeidsgiver har ansvar for nødvendige forsikringer for assistenten/e. </a:t>
            </a:r>
          </a:p>
          <a:p>
            <a:pPr marL="342900" lvl="1" indent="-342900">
              <a:spcBef>
                <a:spcPts val="0"/>
              </a:spcBef>
              <a:spcAft>
                <a:spcPts val="600"/>
              </a:spcAft>
              <a:buFont typeface="Arial" panose="020B0604020202020204" pitchFamily="34" charset="0"/>
              <a:buChar char="•"/>
            </a:pPr>
            <a:r>
              <a:rPr lang="nb-NO" sz="1600" dirty="0"/>
              <a:t>Lengre opphold utenfor kommunen/landet må avklares med hjemkommunen mht. forsvarlighet og kontroll av BPA-ordningen.</a:t>
            </a:r>
          </a:p>
          <a:p>
            <a:pPr>
              <a:spcBef>
                <a:spcPts val="0"/>
              </a:spcBef>
              <a:spcAft>
                <a:spcPts val="600"/>
              </a:spcAft>
            </a:pPr>
            <a:r>
              <a:rPr lang="nb-NO" sz="1600" dirty="0"/>
              <a:t>Det må inngås skriftlige arbeidsavtaler med assistentene om hvilken arbeidstid, avlønning og andre arbeidsvilkår  som skal gjelde på reisen.</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48</a:t>
            </a:fld>
            <a:endParaRPr lang="nb-NO" dirty="0"/>
          </a:p>
        </p:txBody>
      </p:sp>
    </p:spTree>
    <p:extLst>
      <p:ext uri="{BB962C8B-B14F-4D97-AF65-F5344CB8AC3E}">
        <p14:creationId xmlns:p14="http://schemas.microsoft.com/office/powerpoint/2010/main" val="15940997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637580"/>
          </a:xfrm>
        </p:spPr>
        <p:txBody>
          <a:bodyPr>
            <a:normAutofit/>
          </a:bodyPr>
          <a:lstStyle/>
          <a:p>
            <a:r>
              <a:rPr lang="nb-NO" sz="2800" b="1" dirty="0"/>
              <a:t>Helse, miljø og sikkerhet (HMS) </a:t>
            </a:r>
          </a:p>
        </p:txBody>
      </p:sp>
      <p:sp>
        <p:nvSpPr>
          <p:cNvPr id="3" name="Plassholder for innhold 2"/>
          <p:cNvSpPr>
            <a:spLocks noGrp="1"/>
          </p:cNvSpPr>
          <p:nvPr>
            <p:ph idx="1"/>
          </p:nvPr>
        </p:nvSpPr>
        <p:spPr/>
        <p:txBody>
          <a:bodyPr>
            <a:noAutofit/>
          </a:bodyPr>
          <a:lstStyle/>
          <a:p>
            <a:pPr>
              <a:spcBef>
                <a:spcPts val="0"/>
              </a:spcBef>
              <a:spcAft>
                <a:spcPts val="600"/>
              </a:spcAft>
            </a:pPr>
            <a:r>
              <a:rPr lang="nb-NO" sz="1600" dirty="0"/>
              <a:t>Arbeidsleder må sørge for et godt og forsvarlig arbeidsmiljø.</a:t>
            </a:r>
          </a:p>
          <a:p>
            <a:pPr>
              <a:spcBef>
                <a:spcPts val="0"/>
              </a:spcBef>
              <a:spcAft>
                <a:spcPts val="600"/>
              </a:spcAft>
            </a:pPr>
            <a:r>
              <a:rPr lang="nb-NO" sz="1600" dirty="0"/>
              <a:t>Arbeidsleder og assistent skal ha tilgang på et HMS-system. </a:t>
            </a:r>
          </a:p>
          <a:p>
            <a:pPr>
              <a:spcBef>
                <a:spcPts val="0"/>
              </a:spcBef>
              <a:spcAft>
                <a:spcPts val="600"/>
              </a:spcAft>
            </a:pPr>
            <a:r>
              <a:rPr lang="nb-NO" sz="1600" dirty="0"/>
              <a:t>Arbeidsgiver må sørge for kartlegging av arbeidsplassen, samt følge opp rutiner og avviksmeldinger dersom uhell eller skader oppstår. Arbeidsleder og assistent skal være kjent med disse rutinene.</a:t>
            </a:r>
          </a:p>
          <a:p>
            <a:pPr>
              <a:spcBef>
                <a:spcPts val="0"/>
              </a:spcBef>
              <a:spcAft>
                <a:spcPts val="600"/>
              </a:spcAft>
            </a:pPr>
            <a:r>
              <a:rPr lang="nb-NO" sz="1600" dirty="0"/>
              <a:t>Arbeidsleder kan ikke be assistenten om å utføre oppgaver som kan sette assistenten i fare.</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49</a:t>
            </a:fld>
            <a:endParaRPr lang="nb-NO" dirty="0"/>
          </a:p>
        </p:txBody>
      </p:sp>
    </p:spTree>
    <p:extLst>
      <p:ext uri="{BB962C8B-B14F-4D97-AF65-F5344CB8AC3E}">
        <p14:creationId xmlns:p14="http://schemas.microsoft.com/office/powerpoint/2010/main" val="155610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tel 1"/>
          <p:cNvSpPr>
            <a:spLocks noGrp="1"/>
          </p:cNvSpPr>
          <p:nvPr>
            <p:ph type="title"/>
          </p:nvPr>
        </p:nvSpPr>
        <p:spPr>
          <a:xfrm>
            <a:off x="467544" y="249493"/>
            <a:ext cx="8229600" cy="525401"/>
          </a:xfrm>
        </p:spPr>
        <p:txBody>
          <a:bodyPr>
            <a:noAutofit/>
          </a:bodyPr>
          <a:lstStyle/>
          <a:p>
            <a:r>
              <a:rPr lang="nb-NO" altLang="nb-NO" sz="2800" b="1" dirty="0">
                <a:ea typeface="Verdana" panose="020B0604030504040204" pitchFamily="34" charset="0"/>
                <a:cs typeface="Verdana" panose="020B0604030504040204" pitchFamily="34" charset="0"/>
              </a:rPr>
              <a:t>Intensjonen med BPA</a:t>
            </a:r>
            <a:r>
              <a:rPr lang="nb-NO" altLang="nb-NO" sz="2800" b="1" dirty="0">
                <a:latin typeface="+mn-lt"/>
                <a:ea typeface="Verdana" pitchFamily="34" charset="0"/>
                <a:cs typeface="Verdana" pitchFamily="34" charset="0"/>
              </a:rPr>
              <a:t> </a:t>
            </a:r>
            <a:endParaRPr lang="nb-NO" altLang="nb-NO" sz="2800" b="1" dirty="0">
              <a:latin typeface="+mn-lt"/>
            </a:endParaRPr>
          </a:p>
        </p:txBody>
      </p:sp>
      <p:sp>
        <p:nvSpPr>
          <p:cNvPr id="4" name="Plassholder for innhold 2"/>
          <p:cNvSpPr>
            <a:spLocks noGrp="1"/>
          </p:cNvSpPr>
          <p:nvPr>
            <p:ph idx="1"/>
          </p:nvPr>
        </p:nvSpPr>
        <p:spPr>
          <a:xfrm>
            <a:off x="467544" y="897564"/>
            <a:ext cx="8229600" cy="3690409"/>
          </a:xfrm>
        </p:spPr>
        <p:txBody>
          <a:bodyPr>
            <a:normAutofit/>
          </a:bodyPr>
          <a:lstStyle/>
          <a:p>
            <a:pPr>
              <a:spcBef>
                <a:spcPts val="0"/>
              </a:spcBef>
              <a:spcAft>
                <a:spcPts val="600"/>
              </a:spcAft>
              <a:defRPr/>
            </a:pPr>
            <a:r>
              <a:rPr lang="nb-NO" sz="1600" dirty="0">
                <a:ea typeface="Verdana" panose="020B0604030504040204" pitchFamily="34" charset="0"/>
                <a:cs typeface="Verdana" panose="020B0604030504040204" pitchFamily="34" charset="0"/>
              </a:rPr>
              <a:t>BPA </a:t>
            </a:r>
            <a:r>
              <a:rPr lang="nb-NO" sz="1600" dirty="0"/>
              <a:t>skal bidra til likeverd, likestilling og samfunnsdeltakelse og gi brukerne muligheten til yrkesdeltakelse, utdanning og et aktivt og selvstendig liv.</a:t>
            </a:r>
            <a:endParaRPr lang="nb-NO" sz="1600" dirty="0">
              <a:ea typeface="Verdana" panose="020B0604030504040204" pitchFamily="34" charset="0"/>
              <a:cs typeface="Verdana" panose="020B0604030504040204" pitchFamily="34" charset="0"/>
            </a:endParaRPr>
          </a:p>
          <a:p>
            <a:pPr>
              <a:spcBef>
                <a:spcPts val="0"/>
              </a:spcBef>
              <a:spcAft>
                <a:spcPts val="600"/>
              </a:spcAft>
              <a:defRPr/>
            </a:pPr>
            <a:r>
              <a:rPr lang="nb-NO" sz="1600" dirty="0"/>
              <a:t>BPA skal bidra til å gi mennesker med assistansebehov mulighet til å leve et aktivt og mest mulig uavhengig liv til tross for sin funksjonsnedsettelse.</a:t>
            </a:r>
          </a:p>
          <a:p>
            <a:pPr>
              <a:spcBef>
                <a:spcPts val="0"/>
              </a:spcBef>
              <a:spcAft>
                <a:spcPts val="600"/>
              </a:spcAft>
              <a:defRPr/>
            </a:pPr>
            <a:r>
              <a:rPr lang="nb-NO" sz="1600" dirty="0"/>
              <a:t>Med BPA skal man i størst mulig grad kunne ivareta plikter, interesser, behov og ønsker som alle andre samfunnsborgere.</a:t>
            </a:r>
          </a:p>
          <a:p>
            <a:pPr>
              <a:spcBef>
                <a:spcPts val="0"/>
              </a:spcBef>
              <a:spcAft>
                <a:spcPts val="600"/>
              </a:spcAft>
              <a:defRPr/>
            </a:pPr>
            <a:r>
              <a:rPr lang="nb-NO" sz="1600" dirty="0">
                <a:ea typeface="Verdana" panose="020B0604030504040204" pitchFamily="34" charset="0"/>
                <a:cs typeface="Verdana" panose="020B0604030504040204" pitchFamily="34" charset="0"/>
              </a:rPr>
              <a:t>Kjernen i BPA er brukerstyringen, og kjernen i brukerstyringen er arbeidslederrollen. </a:t>
            </a:r>
            <a:endParaRPr lang="nb-NO" sz="2400" dirty="0"/>
          </a:p>
        </p:txBody>
      </p:sp>
    </p:spTree>
    <p:extLst>
      <p:ext uri="{BB962C8B-B14F-4D97-AF65-F5344CB8AC3E}">
        <p14:creationId xmlns:p14="http://schemas.microsoft.com/office/powerpoint/2010/main" val="23704472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583574"/>
          </a:xfrm>
        </p:spPr>
        <p:txBody>
          <a:bodyPr>
            <a:normAutofit/>
          </a:bodyPr>
          <a:lstStyle/>
          <a:p>
            <a:r>
              <a:rPr lang="nb-NO" sz="2800" b="1" dirty="0"/>
              <a:t>Medarbeidersamtale</a:t>
            </a:r>
          </a:p>
        </p:txBody>
      </p:sp>
      <p:sp>
        <p:nvSpPr>
          <p:cNvPr id="3" name="Plassholder for innhold 2"/>
          <p:cNvSpPr>
            <a:spLocks noGrp="1"/>
          </p:cNvSpPr>
          <p:nvPr>
            <p:ph idx="1"/>
          </p:nvPr>
        </p:nvSpPr>
        <p:spPr>
          <a:xfrm>
            <a:off x="467544" y="843558"/>
            <a:ext cx="8229600" cy="3672408"/>
          </a:xfrm>
        </p:spPr>
        <p:txBody>
          <a:bodyPr>
            <a:noAutofit/>
          </a:bodyPr>
          <a:lstStyle/>
          <a:p>
            <a:pPr>
              <a:spcBef>
                <a:spcPts val="0"/>
              </a:spcBef>
              <a:spcAft>
                <a:spcPts val="600"/>
              </a:spcAft>
            </a:pPr>
            <a:r>
              <a:rPr lang="nb-NO" sz="1600" dirty="0"/>
              <a:t>En medarbeidersamtale er organisert samtale mellom assistent og arbeidsgiver.</a:t>
            </a:r>
          </a:p>
          <a:p>
            <a:pPr>
              <a:spcBef>
                <a:spcPts val="0"/>
              </a:spcBef>
              <a:spcAft>
                <a:spcPts val="600"/>
              </a:spcAft>
            </a:pPr>
            <a:r>
              <a:rPr lang="nb-NO" sz="1600" dirty="0"/>
              <a:t>Det bør gjennomføres medarbeidersamtale én gang i året, eller oftere ved behov.</a:t>
            </a:r>
          </a:p>
          <a:p>
            <a:pPr>
              <a:spcBef>
                <a:spcPts val="0"/>
              </a:spcBef>
              <a:spcAft>
                <a:spcPts val="600"/>
              </a:spcAft>
            </a:pPr>
            <a:r>
              <a:rPr lang="nb-NO" sz="1600" dirty="0"/>
              <a:t>Medarbeidersamtalen kan inneholde dialog om</a:t>
            </a:r>
          </a:p>
          <a:p>
            <a:pPr lvl="1">
              <a:spcBef>
                <a:spcPts val="0"/>
              </a:spcBef>
              <a:spcAft>
                <a:spcPts val="600"/>
              </a:spcAft>
            </a:pPr>
            <a:r>
              <a:rPr lang="nb-NO" sz="1600" dirty="0"/>
              <a:t>arbeidsoppgaver</a:t>
            </a:r>
          </a:p>
          <a:p>
            <a:pPr lvl="1">
              <a:spcBef>
                <a:spcPts val="0"/>
              </a:spcBef>
              <a:spcAft>
                <a:spcPts val="600"/>
              </a:spcAft>
            </a:pPr>
            <a:r>
              <a:rPr lang="nb-NO" sz="1600" dirty="0"/>
              <a:t>resultater</a:t>
            </a:r>
          </a:p>
          <a:p>
            <a:pPr lvl="1">
              <a:spcBef>
                <a:spcPts val="0"/>
              </a:spcBef>
              <a:spcAft>
                <a:spcPts val="600"/>
              </a:spcAft>
            </a:pPr>
            <a:r>
              <a:rPr lang="nb-NO" sz="1600" dirty="0"/>
              <a:t>arbeidsprosess</a:t>
            </a:r>
          </a:p>
          <a:p>
            <a:pPr lvl="1">
              <a:spcBef>
                <a:spcPts val="0"/>
              </a:spcBef>
              <a:spcAft>
                <a:spcPts val="600"/>
              </a:spcAft>
            </a:pPr>
            <a:r>
              <a:rPr lang="nb-NO" sz="1600" dirty="0"/>
              <a:t>samarbeidsforhold</a:t>
            </a:r>
          </a:p>
          <a:p>
            <a:pPr lvl="1">
              <a:spcBef>
                <a:spcPts val="0"/>
              </a:spcBef>
              <a:spcAft>
                <a:spcPts val="600"/>
              </a:spcAft>
            </a:pPr>
            <a:r>
              <a:rPr lang="nb-NO" sz="1600" dirty="0"/>
              <a:t>assistentens faglige og personlige utvikling</a:t>
            </a:r>
          </a:p>
          <a:p>
            <a:pPr>
              <a:spcBef>
                <a:spcPts val="0"/>
              </a:spcBef>
              <a:spcAft>
                <a:spcPts val="600"/>
              </a:spcAft>
            </a:pPr>
            <a:r>
              <a:rPr lang="nb-NO" sz="1600" dirty="0"/>
              <a:t>Arbeidsleder og arbeidsgiver bør samarbeide om gjennomføring av medarbeidersamtalen.</a:t>
            </a:r>
          </a:p>
          <a:p>
            <a:pPr>
              <a:spcBef>
                <a:spcPts val="0"/>
              </a:spcBef>
              <a:spcAft>
                <a:spcPts val="600"/>
              </a:spcAft>
            </a:pPr>
            <a:r>
              <a:rPr lang="nb-NO" sz="1600" dirty="0"/>
              <a:t>Medarbeidersamtale erstatter ikke løpende dialog og tilbakemelding til assistenten.</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50</a:t>
            </a:fld>
            <a:endParaRPr lang="nb-NO" dirty="0"/>
          </a:p>
        </p:txBody>
      </p:sp>
    </p:spTree>
    <p:extLst>
      <p:ext uri="{BB962C8B-B14F-4D97-AF65-F5344CB8AC3E}">
        <p14:creationId xmlns:p14="http://schemas.microsoft.com/office/powerpoint/2010/main" val="12879534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303498"/>
            <a:ext cx="8229600" cy="486054"/>
          </a:xfrm>
        </p:spPr>
        <p:txBody>
          <a:bodyPr>
            <a:noAutofit/>
          </a:bodyPr>
          <a:lstStyle/>
          <a:p>
            <a:r>
              <a:rPr lang="nb-NO" sz="2800" b="1" dirty="0"/>
              <a:t>Assistenters sykefravær</a:t>
            </a:r>
          </a:p>
        </p:txBody>
      </p:sp>
      <p:sp>
        <p:nvSpPr>
          <p:cNvPr id="3" name="Plassholder for innhold 2"/>
          <p:cNvSpPr>
            <a:spLocks noGrp="1"/>
          </p:cNvSpPr>
          <p:nvPr>
            <p:ph idx="1"/>
          </p:nvPr>
        </p:nvSpPr>
        <p:spPr>
          <a:xfrm>
            <a:off x="467544" y="897564"/>
            <a:ext cx="8229600" cy="3402378"/>
          </a:xfrm>
        </p:spPr>
        <p:txBody>
          <a:bodyPr>
            <a:noAutofit/>
          </a:bodyPr>
          <a:lstStyle/>
          <a:p>
            <a:pPr>
              <a:spcBef>
                <a:spcPts val="0"/>
              </a:spcBef>
              <a:spcAft>
                <a:spcPts val="600"/>
              </a:spcAft>
            </a:pPr>
            <a:r>
              <a:rPr lang="nb-NO" sz="1600" dirty="0"/>
              <a:t>Arbeidslederen må kjenne til hvilke regler som gjelder ved sykefravær, herunder rett til egenmelding.</a:t>
            </a:r>
          </a:p>
          <a:p>
            <a:pPr>
              <a:spcBef>
                <a:spcPts val="0"/>
              </a:spcBef>
              <a:spcAft>
                <a:spcPts val="600"/>
              </a:spcAft>
            </a:pPr>
            <a:r>
              <a:rPr lang="nb-NO" sz="1600" dirty="0"/>
              <a:t>Assistenten må gi melding om sykefravær så raskt som mulig til både arbeidsleder og arbeidsgiver.</a:t>
            </a:r>
          </a:p>
          <a:p>
            <a:pPr>
              <a:spcBef>
                <a:spcPts val="0"/>
              </a:spcBef>
              <a:spcAft>
                <a:spcPts val="600"/>
              </a:spcAft>
            </a:pPr>
            <a:r>
              <a:rPr lang="nb-NO" sz="1600" dirty="0"/>
              <a:t>Arbeidsgiver har ansvaret for sykefraværsoppfølging.</a:t>
            </a:r>
          </a:p>
          <a:p>
            <a:pPr>
              <a:spcBef>
                <a:spcPts val="0"/>
              </a:spcBef>
              <a:spcAft>
                <a:spcPts val="600"/>
              </a:spcAft>
            </a:pPr>
            <a:r>
              <a:rPr lang="nb-NO" sz="1600" dirty="0"/>
              <a:t>Hvis arbeidsgiver er en inkluderende arbeidslivsbedrift, gjelder egne regler om bl.a. bruk av egenmelding.</a:t>
            </a:r>
          </a:p>
          <a:p>
            <a:pPr>
              <a:spcBef>
                <a:spcPts val="0"/>
              </a:spcBef>
              <a:spcAft>
                <a:spcPts val="600"/>
              </a:spcAft>
            </a:pPr>
            <a:r>
              <a:rPr lang="nb-NO" sz="1600" dirty="0"/>
              <a:t>Arbeidslederen har ansvar for å tilkalle vikar.</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51</a:t>
            </a:fld>
            <a:endParaRPr lang="nb-NO" dirty="0"/>
          </a:p>
        </p:txBody>
      </p:sp>
    </p:spTree>
    <p:extLst>
      <p:ext uri="{BB962C8B-B14F-4D97-AF65-F5344CB8AC3E}">
        <p14:creationId xmlns:p14="http://schemas.microsoft.com/office/powerpoint/2010/main" val="12452469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691586"/>
          </a:xfrm>
        </p:spPr>
        <p:txBody>
          <a:bodyPr>
            <a:normAutofit/>
          </a:bodyPr>
          <a:lstStyle/>
          <a:p>
            <a:r>
              <a:rPr lang="nb-NO" sz="2800" b="1" dirty="0"/>
              <a:t>Assistenters ferie</a:t>
            </a:r>
          </a:p>
        </p:txBody>
      </p:sp>
      <p:sp>
        <p:nvSpPr>
          <p:cNvPr id="3" name="Plassholder for innhold 2"/>
          <p:cNvSpPr>
            <a:spLocks noGrp="1"/>
          </p:cNvSpPr>
          <p:nvPr>
            <p:ph idx="1"/>
          </p:nvPr>
        </p:nvSpPr>
        <p:spPr>
          <a:xfrm>
            <a:off x="467544" y="1005577"/>
            <a:ext cx="8229600" cy="3394472"/>
          </a:xfrm>
        </p:spPr>
        <p:txBody>
          <a:bodyPr>
            <a:normAutofit/>
          </a:bodyPr>
          <a:lstStyle/>
          <a:p>
            <a:pPr>
              <a:spcBef>
                <a:spcPts val="0"/>
              </a:spcBef>
              <a:spcAft>
                <a:spcPts val="600"/>
              </a:spcAft>
            </a:pPr>
            <a:r>
              <a:rPr lang="nb-NO" sz="1600" dirty="0"/>
              <a:t>Ferieloven gjelder alle arbeidsforhold og gir rett til feriepenger.</a:t>
            </a:r>
          </a:p>
          <a:p>
            <a:pPr>
              <a:spcBef>
                <a:spcPts val="0"/>
              </a:spcBef>
              <a:spcAft>
                <a:spcPts val="600"/>
              </a:spcAft>
            </a:pPr>
            <a:r>
              <a:rPr lang="nb-NO" sz="1600" dirty="0"/>
              <a:t>Assistenten skal ha minimum 25 virkedagers ferie hvert år og ytterligere 6 dager fra fylte 60 år.</a:t>
            </a:r>
          </a:p>
          <a:p>
            <a:pPr>
              <a:spcBef>
                <a:spcPts val="0"/>
              </a:spcBef>
              <a:spcAft>
                <a:spcPts val="600"/>
              </a:spcAft>
            </a:pPr>
            <a:r>
              <a:rPr lang="nb-NO" sz="1600" dirty="0"/>
              <a:t>Assistentene har rett og plikt til å avvikle full ferie. Arbeidsgiver må sørge for at assistentene avvikler ferie.</a:t>
            </a:r>
          </a:p>
          <a:p>
            <a:pPr marL="342900" lvl="1" indent="-342900">
              <a:spcBef>
                <a:spcPts val="0"/>
              </a:spcBef>
              <a:spcAft>
                <a:spcPts val="600"/>
              </a:spcAft>
              <a:buFont typeface="Arial" panose="020B0604020202020204" pitchFamily="34" charset="0"/>
              <a:buChar char="•"/>
            </a:pPr>
            <a:r>
              <a:rPr lang="nb-NO" sz="1600" dirty="0"/>
              <a:t>Arbeidsleder og/eller arbeidsgiver må drøfte ferie og ferieliste med assistentene i god tid før ferieavvikling. Ferieavvikling skal skje i tråd med ferieloven.</a:t>
            </a:r>
          </a:p>
          <a:p>
            <a:pPr>
              <a:spcBef>
                <a:spcPts val="0"/>
              </a:spcBef>
              <a:spcAft>
                <a:spcPts val="600"/>
              </a:spcAft>
            </a:pPr>
            <a:r>
              <a:rPr lang="nb-NO" sz="1600" dirty="0"/>
              <a:t>Ferietidspunkt skal avklares senest to mnd. før ferieavvikling.</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52</a:t>
            </a:fld>
            <a:endParaRPr lang="nb-NO" dirty="0"/>
          </a:p>
        </p:txBody>
      </p:sp>
    </p:spTree>
    <p:extLst>
      <p:ext uri="{BB962C8B-B14F-4D97-AF65-F5344CB8AC3E}">
        <p14:creationId xmlns:p14="http://schemas.microsoft.com/office/powerpoint/2010/main" val="7343966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249492"/>
            <a:ext cx="8229600" cy="540060"/>
          </a:xfrm>
        </p:spPr>
        <p:txBody>
          <a:bodyPr>
            <a:normAutofit/>
          </a:bodyPr>
          <a:lstStyle/>
          <a:p>
            <a:r>
              <a:rPr lang="nb-NO" sz="2800" b="1" dirty="0"/>
              <a:t>Uoverensstemmelser og konflikter</a:t>
            </a:r>
          </a:p>
        </p:txBody>
      </p:sp>
      <p:sp>
        <p:nvSpPr>
          <p:cNvPr id="3" name="Plassholder for innhold 2"/>
          <p:cNvSpPr>
            <a:spLocks noGrp="1"/>
          </p:cNvSpPr>
          <p:nvPr>
            <p:ph idx="1"/>
          </p:nvPr>
        </p:nvSpPr>
        <p:spPr>
          <a:xfrm>
            <a:off x="467544" y="1005577"/>
            <a:ext cx="8229600" cy="3394472"/>
          </a:xfrm>
        </p:spPr>
        <p:txBody>
          <a:bodyPr>
            <a:normAutofit/>
          </a:bodyPr>
          <a:lstStyle/>
          <a:p>
            <a:pPr>
              <a:spcBef>
                <a:spcPts val="0"/>
              </a:spcBef>
              <a:spcAft>
                <a:spcPts val="600"/>
              </a:spcAft>
            </a:pPr>
            <a:r>
              <a:rPr lang="nb-NO" sz="1600" dirty="0"/>
              <a:t>Arbeidsledelse handler blant annet om å bygge relasjoner, og å få det til å fungere greit mellom mennesker.</a:t>
            </a:r>
          </a:p>
          <a:p>
            <a:pPr>
              <a:spcBef>
                <a:spcPts val="0"/>
              </a:spcBef>
              <a:spcAft>
                <a:spcPts val="600"/>
              </a:spcAft>
            </a:pPr>
            <a:r>
              <a:rPr lang="nb-NO" sz="1600" dirty="0"/>
              <a:t>I en BPA-ordning innebærer god arbeidsledelse å få til en god fungering mellom arbeidsleder og assistent, og mellom assistentene.</a:t>
            </a:r>
          </a:p>
          <a:p>
            <a:pPr>
              <a:spcBef>
                <a:spcPts val="0"/>
              </a:spcBef>
              <a:spcAft>
                <a:spcPts val="600"/>
              </a:spcAft>
            </a:pPr>
            <a:r>
              <a:rPr lang="nb-NO" sz="1600" dirty="0"/>
              <a:t>Arbeidsleder har ansvar for å løse opp i evt. konflikter som måtte oppstå ved å:</a:t>
            </a:r>
          </a:p>
          <a:p>
            <a:pPr lvl="1">
              <a:spcBef>
                <a:spcPts val="0"/>
              </a:spcBef>
              <a:spcAft>
                <a:spcPts val="600"/>
              </a:spcAft>
            </a:pPr>
            <a:r>
              <a:rPr lang="nb-NO" sz="1600" dirty="0"/>
              <a:t>invitere til samtale med assistenten(e)</a:t>
            </a:r>
          </a:p>
          <a:p>
            <a:pPr lvl="1">
              <a:spcBef>
                <a:spcPts val="0"/>
              </a:spcBef>
              <a:spcAft>
                <a:spcPts val="600"/>
              </a:spcAft>
            </a:pPr>
            <a:r>
              <a:rPr lang="nb-NO" sz="1600" dirty="0"/>
              <a:t>ta opp det som er vanskelig og forebygge at det utvikler seg til større konflikter</a:t>
            </a:r>
          </a:p>
          <a:p>
            <a:pPr lvl="1">
              <a:spcBef>
                <a:spcPts val="0"/>
              </a:spcBef>
              <a:spcAft>
                <a:spcPts val="600"/>
              </a:spcAft>
            </a:pPr>
            <a:r>
              <a:rPr lang="nb-NO" sz="1600" dirty="0"/>
              <a:t>evt. søke råd hos arbeidsgiver, for eksempel ved HMS rådgiver</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53</a:t>
            </a:fld>
            <a:endParaRPr lang="nb-NO" dirty="0"/>
          </a:p>
        </p:txBody>
      </p:sp>
    </p:spTree>
    <p:extLst>
      <p:ext uri="{BB962C8B-B14F-4D97-AF65-F5344CB8AC3E}">
        <p14:creationId xmlns:p14="http://schemas.microsoft.com/office/powerpoint/2010/main" val="2438493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637580"/>
          </a:xfrm>
        </p:spPr>
        <p:txBody>
          <a:bodyPr>
            <a:normAutofit/>
          </a:bodyPr>
          <a:lstStyle/>
          <a:p>
            <a:r>
              <a:rPr lang="nb-NO" sz="2800" b="1" dirty="0"/>
              <a:t>Oppsigelse av arbeidsforhold</a:t>
            </a:r>
          </a:p>
        </p:txBody>
      </p:sp>
      <p:sp>
        <p:nvSpPr>
          <p:cNvPr id="3" name="Plassholder for innhold 2"/>
          <p:cNvSpPr>
            <a:spLocks noGrp="1"/>
          </p:cNvSpPr>
          <p:nvPr>
            <p:ph idx="1"/>
          </p:nvPr>
        </p:nvSpPr>
        <p:spPr>
          <a:xfrm>
            <a:off x="467544" y="951570"/>
            <a:ext cx="8229600" cy="3564396"/>
          </a:xfrm>
        </p:spPr>
        <p:txBody>
          <a:bodyPr>
            <a:noAutofit/>
          </a:bodyPr>
          <a:lstStyle/>
          <a:p>
            <a:pPr>
              <a:spcBef>
                <a:spcPts val="0"/>
              </a:spcBef>
              <a:spcAft>
                <a:spcPts val="600"/>
              </a:spcAft>
            </a:pPr>
            <a:r>
              <a:rPr lang="nb-NO" sz="1600" dirty="0"/>
              <a:t>Det følger av arbeidsmiljøloven at arbeidstaker ikke kan sies opp uten at det er saklig begrunnet i virksomhetens, arbeidsgivers eller arbeidstakerens forhold.</a:t>
            </a:r>
          </a:p>
          <a:p>
            <a:pPr>
              <a:spcBef>
                <a:spcPts val="0"/>
              </a:spcBef>
              <a:spcAft>
                <a:spcPts val="600"/>
              </a:spcAft>
            </a:pPr>
            <a:r>
              <a:rPr lang="nb-NO" sz="1600" dirty="0"/>
              <a:t>Arbeidsgiver er ansvarlig for ansettelsesforholdet og også ansvarlig for en evt. oppsigelse.</a:t>
            </a:r>
          </a:p>
          <a:p>
            <a:pPr>
              <a:spcBef>
                <a:spcPts val="0"/>
              </a:spcBef>
              <a:spcAft>
                <a:spcPts val="600"/>
              </a:spcAft>
            </a:pPr>
            <a:r>
              <a:rPr lang="nb-NO" sz="1600" dirty="0"/>
              <a:t>Arbeidstakere/assistenter har et sterkt stillingsvern og det skal mye til før man kan gå til en oppsigelse.</a:t>
            </a:r>
          </a:p>
          <a:p>
            <a:pPr>
              <a:spcBef>
                <a:spcPts val="0"/>
              </a:spcBef>
              <a:spcAft>
                <a:spcPts val="600"/>
              </a:spcAft>
            </a:pPr>
            <a:r>
              <a:rPr lang="nb-NO" sz="1600" dirty="0"/>
              <a:t>Oppsigelse begrunnet i manglende kjemi mellom assisten og arbeidsleder vil som regel være ugyldig.</a:t>
            </a:r>
          </a:p>
          <a:p>
            <a:pPr>
              <a:spcBef>
                <a:spcPts val="0"/>
              </a:spcBef>
              <a:spcAft>
                <a:spcPts val="600"/>
              </a:spcAft>
            </a:pPr>
            <a:r>
              <a:rPr lang="nb-NO" sz="1600" dirty="0"/>
              <a:t>Arbeidsleder må så raskt som mulig ta kontakt med arbeidsgiver dersom det er forhold som er vanskelige og få hjelp til å løse problemene.</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54</a:t>
            </a:fld>
            <a:endParaRPr lang="nb-NO" dirty="0"/>
          </a:p>
        </p:txBody>
      </p:sp>
    </p:spTree>
    <p:extLst>
      <p:ext uri="{BB962C8B-B14F-4D97-AF65-F5344CB8AC3E}">
        <p14:creationId xmlns:p14="http://schemas.microsoft.com/office/powerpoint/2010/main" val="16362232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Attest ved fratreden</a:t>
            </a:r>
          </a:p>
        </p:txBody>
      </p:sp>
      <p:sp>
        <p:nvSpPr>
          <p:cNvPr id="3" name="Plassholder for innhold 2"/>
          <p:cNvSpPr>
            <a:spLocks noGrp="1"/>
          </p:cNvSpPr>
          <p:nvPr>
            <p:ph idx="1"/>
          </p:nvPr>
        </p:nvSpPr>
        <p:spPr/>
        <p:txBody>
          <a:bodyPr>
            <a:normAutofit/>
          </a:bodyPr>
          <a:lstStyle/>
          <a:p>
            <a:pPr>
              <a:spcBef>
                <a:spcPts val="0"/>
              </a:spcBef>
              <a:spcAft>
                <a:spcPts val="600"/>
              </a:spcAft>
            </a:pPr>
            <a:r>
              <a:rPr lang="nb-NO" sz="1600" dirty="0"/>
              <a:t>En assistent som fratrer fra stillingen har rett til skriftlig attest fra arbeidsgiver.</a:t>
            </a:r>
          </a:p>
          <a:p>
            <a:pPr>
              <a:spcBef>
                <a:spcPts val="0"/>
              </a:spcBef>
              <a:spcAft>
                <a:spcPts val="600"/>
              </a:spcAft>
            </a:pPr>
            <a:r>
              <a:rPr lang="nb-NO" sz="1600" dirty="0"/>
              <a:t>Attesten skal minimum inneholde navn på assistenten, fødselsdato, hva arbeidet har bestått av og varighet på arbeidsforholdet. </a:t>
            </a:r>
          </a:p>
          <a:p>
            <a:pPr>
              <a:spcBef>
                <a:spcPts val="0"/>
              </a:spcBef>
              <a:spcAft>
                <a:spcPts val="600"/>
              </a:spcAft>
            </a:pPr>
            <a:r>
              <a:rPr lang="nb-NO" sz="1600" dirty="0"/>
              <a:t>En assistent som blir sagt opp har også krav på attest.</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55</a:t>
            </a:fld>
            <a:endParaRPr lang="nb-NO" dirty="0"/>
          </a:p>
        </p:txBody>
      </p:sp>
    </p:spTree>
    <p:extLst>
      <p:ext uri="{BB962C8B-B14F-4D97-AF65-F5344CB8AC3E}">
        <p14:creationId xmlns:p14="http://schemas.microsoft.com/office/powerpoint/2010/main" val="134417511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395536" y="411510"/>
            <a:ext cx="8229600" cy="529568"/>
          </a:xfrm>
        </p:spPr>
        <p:txBody>
          <a:bodyPr>
            <a:noAutofit/>
          </a:bodyPr>
          <a:lstStyle/>
          <a:p>
            <a:r>
              <a:rPr lang="nb-NO" sz="2800" b="1" dirty="0"/>
              <a:t/>
            </a:r>
            <a:br>
              <a:rPr lang="nb-NO" sz="2800" b="1" dirty="0"/>
            </a:br>
            <a:r>
              <a:rPr lang="nb-NO" sz="2800" b="1" dirty="0"/>
              <a:t/>
            </a:r>
            <a:br>
              <a:rPr lang="nb-NO" sz="2800" b="1" dirty="0"/>
            </a:br>
            <a:r>
              <a:rPr lang="nb-NO" sz="2800" b="1" dirty="0"/>
              <a:t/>
            </a:r>
            <a:br>
              <a:rPr lang="nb-NO" sz="2800" b="1" dirty="0"/>
            </a:br>
            <a:r>
              <a:rPr lang="nb-NO" sz="2800" b="1" dirty="0"/>
              <a:t>Les mer om arbeidsledelse og daglig drift</a:t>
            </a:r>
          </a:p>
        </p:txBody>
      </p:sp>
      <p:sp>
        <p:nvSpPr>
          <p:cNvPr id="3" name="Plassholder for innhold 2"/>
          <p:cNvSpPr>
            <a:spLocks noGrp="1"/>
          </p:cNvSpPr>
          <p:nvPr>
            <p:ph idx="1"/>
          </p:nvPr>
        </p:nvSpPr>
        <p:spPr/>
        <p:txBody>
          <a:bodyPr>
            <a:normAutofit/>
          </a:bodyPr>
          <a:lstStyle/>
          <a:p>
            <a:pPr marL="0" indent="0">
              <a:spcBef>
                <a:spcPts val="0"/>
              </a:spcBef>
              <a:spcAft>
                <a:spcPts val="600"/>
              </a:spcAft>
              <a:buNone/>
            </a:pPr>
            <a:r>
              <a:rPr lang="nb-NO" sz="1600" i="1" dirty="0"/>
              <a:t>Les mer om arbeidsledelse og daglig drift her:</a:t>
            </a:r>
          </a:p>
          <a:p>
            <a:pPr>
              <a:spcBef>
                <a:spcPts val="0"/>
              </a:spcBef>
              <a:spcAft>
                <a:spcPts val="600"/>
              </a:spcAft>
            </a:pPr>
            <a:r>
              <a:rPr lang="nb-NO" sz="1600" i="1" dirty="0"/>
              <a:t>Opplæringshåndboka kapittel 4</a:t>
            </a:r>
          </a:p>
          <a:p>
            <a:pPr>
              <a:spcBef>
                <a:spcPts val="0"/>
              </a:spcBef>
              <a:spcAft>
                <a:spcPts val="600"/>
              </a:spcAft>
            </a:pPr>
            <a:r>
              <a:rPr lang="nb-NO" sz="1600" i="1" dirty="0"/>
              <a:t>Rundskriv I-9/2015,spesielt kapittel 3.3, 3.4 og kapittel 4.</a:t>
            </a:r>
          </a:p>
          <a:p>
            <a:pPr>
              <a:spcBef>
                <a:spcPts val="0"/>
              </a:spcBef>
              <a:spcAft>
                <a:spcPts val="600"/>
              </a:spcAft>
            </a:pPr>
            <a:r>
              <a:rPr lang="nb-NO" sz="1600" i="1" dirty="0"/>
              <a:t>Arbeidsmiljøloven på  </a:t>
            </a:r>
            <a:r>
              <a:rPr lang="nb-NO" sz="1600" i="1" dirty="0">
                <a:hlinkClick r:id="rId2"/>
              </a:rPr>
              <a:t>https://lovdata.no/dokument/NL/lov/2005-06-17-62</a:t>
            </a:r>
            <a:endParaRPr lang="nb-NO" sz="1600" i="1" dirty="0"/>
          </a:p>
          <a:p>
            <a:pPr>
              <a:spcBef>
                <a:spcPts val="0"/>
              </a:spcBef>
              <a:spcAft>
                <a:spcPts val="600"/>
              </a:spcAft>
            </a:pPr>
            <a:r>
              <a:rPr lang="nb-NO" sz="1600" i="1" dirty="0"/>
              <a:t>www.arbeidstilsynet.no</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56</a:t>
            </a:fld>
            <a:endParaRPr lang="nb-NO" dirty="0"/>
          </a:p>
        </p:txBody>
      </p:sp>
    </p:spTree>
    <p:extLst>
      <p:ext uri="{BB962C8B-B14F-4D97-AF65-F5344CB8AC3E}">
        <p14:creationId xmlns:p14="http://schemas.microsoft.com/office/powerpoint/2010/main" val="35224112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Autofit/>
          </a:bodyPr>
          <a:lstStyle/>
          <a:p>
            <a:r>
              <a:rPr lang="nb-NO" sz="3200" b="1" dirty="0"/>
              <a:t>5. Rekruttering og ansettelser i en BPA-ordning</a:t>
            </a:r>
          </a:p>
        </p:txBody>
      </p:sp>
      <p:sp>
        <p:nvSpPr>
          <p:cNvPr id="4" name="Plassholder for dato 3"/>
          <p:cNvSpPr>
            <a:spLocks noGrp="1"/>
          </p:cNvSpPr>
          <p:nvPr>
            <p:ph type="dt" sz="half" idx="10"/>
          </p:nvPr>
        </p:nvSpPr>
        <p:spPr/>
        <p:txBody>
          <a:bodyPr/>
          <a:lstStyle/>
          <a:p>
            <a:pPr>
              <a:defRPr/>
            </a:pPr>
            <a:fld id="{50F5482A-ADD6-4A50-BA5A-14CF619D5649}" type="datetime1">
              <a:rPr lang="nb-NO" smtClean="0"/>
              <a:t>15.05.2017</a:t>
            </a:fld>
            <a:endParaRPr lang="nb-NO" dirty="0"/>
          </a:p>
        </p:txBody>
      </p:sp>
      <p:sp>
        <p:nvSpPr>
          <p:cNvPr id="6" name="Plassholder for lysbildenummer 5"/>
          <p:cNvSpPr>
            <a:spLocks noGrp="1"/>
          </p:cNvSpPr>
          <p:nvPr>
            <p:ph type="sldNum" sz="quarter" idx="4"/>
          </p:nvPr>
        </p:nvSpPr>
        <p:spPr/>
        <p:txBody>
          <a:bodyPr/>
          <a:lstStyle/>
          <a:p>
            <a:pPr>
              <a:defRPr/>
            </a:pPr>
            <a:fld id="{2537A2A8-489A-4AB6-BF4C-D178686F870C}" type="slidenum">
              <a:rPr lang="nb-NO" smtClean="0"/>
              <a:pPr>
                <a:defRPr/>
              </a:pPr>
              <a:t>57</a:t>
            </a:fld>
            <a:endParaRPr lang="nb-NO" dirty="0"/>
          </a:p>
        </p:txBody>
      </p:sp>
    </p:spTree>
    <p:extLst>
      <p:ext uri="{BB962C8B-B14F-4D97-AF65-F5344CB8AC3E}">
        <p14:creationId xmlns:p14="http://schemas.microsoft.com/office/powerpoint/2010/main" val="10369924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Rekruttering og utlysning </a:t>
            </a:r>
          </a:p>
        </p:txBody>
      </p:sp>
      <p:sp>
        <p:nvSpPr>
          <p:cNvPr id="3" name="Plassholder for innhold 2"/>
          <p:cNvSpPr>
            <a:spLocks noGrp="1"/>
          </p:cNvSpPr>
          <p:nvPr>
            <p:ph idx="1"/>
          </p:nvPr>
        </p:nvSpPr>
        <p:spPr/>
        <p:txBody>
          <a:bodyPr>
            <a:noAutofit/>
          </a:bodyPr>
          <a:lstStyle/>
          <a:p>
            <a:pPr>
              <a:spcBef>
                <a:spcPts val="0"/>
              </a:spcBef>
              <a:spcAft>
                <a:spcPts val="600"/>
              </a:spcAft>
            </a:pPr>
            <a:r>
              <a:rPr lang="nb-NO" sz="1600" dirty="0"/>
              <a:t>Arbeidsgiver har ansvaret for ansettelser, og har det siste ordet når det gjelder hvem som skal ansettes.</a:t>
            </a:r>
          </a:p>
          <a:p>
            <a:pPr marL="342900" lvl="1" indent="-342900">
              <a:spcBef>
                <a:spcPts val="0"/>
              </a:spcBef>
              <a:spcAft>
                <a:spcPts val="600"/>
              </a:spcAft>
              <a:buFont typeface="Arial" panose="020B0604020202020204" pitchFamily="34" charset="0"/>
              <a:buChar char="•"/>
            </a:pPr>
            <a:r>
              <a:rPr lang="nb-NO" sz="1600" dirty="0">
                <a:ea typeface="Verdana" panose="020B0604030504040204" pitchFamily="34" charset="0"/>
                <a:cs typeface="Verdana" panose="020B0604030504040204" pitchFamily="34" charset="0"/>
              </a:rPr>
              <a:t>Arbeidsleder skal kunne medvirke ved valg av assistenter før ansettelse, og bør samtykke til ansettelser.</a:t>
            </a:r>
            <a:endParaRPr lang="nb-NO" sz="1600" dirty="0"/>
          </a:p>
          <a:p>
            <a:pPr>
              <a:spcBef>
                <a:spcPts val="0"/>
              </a:spcBef>
              <a:spcAft>
                <a:spcPts val="600"/>
              </a:spcAft>
            </a:pPr>
            <a:r>
              <a:rPr lang="nb-NO" sz="1600" dirty="0"/>
              <a:t>Det er viktig med samarbeid mellom arbeidsgiver og arbeidsleder for å sikre god brukerstyring og ivaretakelsen av intensjonen med BPA. </a:t>
            </a:r>
          </a:p>
          <a:p>
            <a:pPr>
              <a:spcBef>
                <a:spcPts val="0"/>
              </a:spcBef>
              <a:spcAft>
                <a:spcPts val="600"/>
              </a:spcAft>
            </a:pPr>
            <a:r>
              <a:rPr lang="nb-NO" sz="1600" dirty="0"/>
              <a:t>Det bør utarbeides stillingsbeskrivelse før utlysning, der forventninger og krav til assistenten er beskrevet.</a:t>
            </a:r>
          </a:p>
          <a:p>
            <a:pPr>
              <a:spcBef>
                <a:spcPts val="0"/>
              </a:spcBef>
              <a:spcAft>
                <a:spcPts val="600"/>
              </a:spcAft>
            </a:pPr>
            <a:r>
              <a:rPr lang="nb-NO" sz="1600" dirty="0"/>
              <a:t>Arbeidsmiljøloven og evt. tariffavtaler gir viktige føringer og rammer for prosessen.</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58</a:t>
            </a:fld>
            <a:endParaRPr lang="nb-NO" dirty="0"/>
          </a:p>
        </p:txBody>
      </p:sp>
    </p:spTree>
    <p:extLst>
      <p:ext uri="{BB962C8B-B14F-4D97-AF65-F5344CB8AC3E}">
        <p14:creationId xmlns:p14="http://schemas.microsoft.com/office/powerpoint/2010/main" val="343193683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Nærmere om stillingsbeskrivelsen</a:t>
            </a:r>
          </a:p>
        </p:txBody>
      </p:sp>
      <p:sp>
        <p:nvSpPr>
          <p:cNvPr id="3" name="Plassholder for innhold 2"/>
          <p:cNvSpPr>
            <a:spLocks noGrp="1"/>
          </p:cNvSpPr>
          <p:nvPr>
            <p:ph idx="1"/>
          </p:nvPr>
        </p:nvSpPr>
        <p:spPr/>
        <p:txBody>
          <a:bodyPr>
            <a:normAutofit/>
          </a:bodyPr>
          <a:lstStyle/>
          <a:p>
            <a:pPr>
              <a:spcBef>
                <a:spcPts val="0"/>
              </a:spcBef>
              <a:spcAft>
                <a:spcPts val="600"/>
              </a:spcAft>
            </a:pPr>
            <a:r>
              <a:rPr lang="nb-NO" sz="1600" dirty="0"/>
              <a:t>Stillingsbeskrivelsen skal angi av hvilke ansvarsområder og oppgaver som ligger til stillingen, hva som er forventet av assistenten og hvilken kompetanse som kreves.</a:t>
            </a:r>
          </a:p>
          <a:p>
            <a:pPr>
              <a:spcBef>
                <a:spcPts val="0"/>
              </a:spcBef>
              <a:spcAft>
                <a:spcPts val="600"/>
              </a:spcAft>
            </a:pPr>
            <a:r>
              <a:rPr lang="nb-NO" sz="1600" dirty="0"/>
              <a:t>Stillingsbeskrivelsen skal bidra til en klar og forutsigbar hverdag for både arbeidslederen og assistenten.</a:t>
            </a:r>
          </a:p>
          <a:p>
            <a:pPr>
              <a:spcBef>
                <a:spcPts val="0"/>
              </a:spcBef>
              <a:spcAft>
                <a:spcPts val="600"/>
              </a:spcAft>
            </a:pPr>
            <a:r>
              <a:rPr lang="nb-NO" sz="1600" dirty="0"/>
              <a:t>Rammen for stillingsbeskrivelsen er det kommunale vedtaket samt arbeidslederens/brukerens ønsker og behov.</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59</a:t>
            </a:fld>
            <a:endParaRPr lang="nb-NO" dirty="0"/>
          </a:p>
        </p:txBody>
      </p:sp>
    </p:spTree>
    <p:extLst>
      <p:ext uri="{BB962C8B-B14F-4D97-AF65-F5344CB8AC3E}">
        <p14:creationId xmlns:p14="http://schemas.microsoft.com/office/powerpoint/2010/main" val="304412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583574"/>
          </a:xfrm>
        </p:spPr>
        <p:txBody>
          <a:bodyPr>
            <a:normAutofit/>
          </a:bodyPr>
          <a:lstStyle/>
          <a:p>
            <a:r>
              <a:rPr lang="nb-NO" sz="2800" b="1" dirty="0">
                <a:latin typeface="+mn-lt"/>
                <a:ea typeface="Verdana" panose="020B0604030504040204" pitchFamily="34" charset="0"/>
                <a:cs typeface="Verdana" panose="020B0604030504040204" pitchFamily="34" charset="0"/>
              </a:rPr>
              <a:t>Rett til BPA – hvem omfattes</a:t>
            </a:r>
          </a:p>
        </p:txBody>
      </p:sp>
      <p:sp>
        <p:nvSpPr>
          <p:cNvPr id="3" name="Plassholder for innhold 2"/>
          <p:cNvSpPr>
            <a:spLocks noGrp="1"/>
          </p:cNvSpPr>
          <p:nvPr>
            <p:ph idx="1"/>
          </p:nvPr>
        </p:nvSpPr>
        <p:spPr>
          <a:xfrm>
            <a:off x="467544" y="951570"/>
            <a:ext cx="8229600" cy="3924435"/>
          </a:xfrm>
        </p:spPr>
        <p:txBody>
          <a:bodyPr>
            <a:noAutofit/>
          </a:bodyPr>
          <a:lstStyle/>
          <a:p>
            <a:pPr>
              <a:spcBef>
                <a:spcPts val="0"/>
              </a:spcBef>
              <a:spcAft>
                <a:spcPts val="600"/>
              </a:spcAft>
            </a:pPr>
            <a:r>
              <a:rPr lang="nb-NO" sz="1600" dirty="0"/>
              <a:t>Etter pasient- og brukerrettighetsloven § 2-1d (rettighetsbestemmelsen) har personer under 67 år med langvarig og stort behov for personlig assistanse rett til å få rett til å få tjenestene organisert som BPA.</a:t>
            </a:r>
          </a:p>
          <a:p>
            <a:pPr>
              <a:spcBef>
                <a:spcPts val="0"/>
              </a:spcBef>
              <a:spcAft>
                <a:spcPts val="600"/>
              </a:spcAft>
            </a:pPr>
            <a:r>
              <a:rPr lang="nb-NO" sz="1600" dirty="0"/>
              <a:t>Retten omfatter også avlastningstiltak for personer med foreldreansvar for hjemmeboende barn under 18 år. </a:t>
            </a:r>
          </a:p>
          <a:p>
            <a:pPr>
              <a:spcBef>
                <a:spcPts val="0"/>
              </a:spcBef>
              <a:spcAft>
                <a:spcPts val="600"/>
              </a:spcAft>
            </a:pPr>
            <a:r>
              <a:rPr lang="nb-NO" sz="1600" dirty="0"/>
              <a:t>Helsetjenester, f.eks. hjemmesykepleie, kan ikke kreves organisert som BPA. Imidlertid kan kommunen velge å legge enkle helsetjenester inn i ordningen hvis det er hensiktsmessig og forsvarlig.</a:t>
            </a:r>
          </a:p>
          <a:p>
            <a:pPr>
              <a:spcBef>
                <a:spcPts val="0"/>
              </a:spcBef>
              <a:spcAft>
                <a:spcPts val="600"/>
              </a:spcAft>
            </a:pPr>
            <a:r>
              <a:rPr lang="nb-NO" sz="1600" dirty="0"/>
              <a:t>Personer som ikke kan ivareta arbeidslederrollen selv, har også rett til BPA dersom vilkårene i rettighetsbestemmelsen er oppfylt. Arbeidslederrollen ivaretas da av en medarbeidsleder. </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6</a:t>
            </a:fld>
            <a:endParaRPr lang="nb-NO" dirty="0"/>
          </a:p>
        </p:txBody>
      </p:sp>
    </p:spTree>
    <p:extLst>
      <p:ext uri="{BB962C8B-B14F-4D97-AF65-F5344CB8AC3E}">
        <p14:creationId xmlns:p14="http://schemas.microsoft.com/office/powerpoint/2010/main" val="357743887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05978"/>
            <a:ext cx="8229600" cy="529568"/>
          </a:xfrm>
        </p:spPr>
        <p:txBody>
          <a:bodyPr>
            <a:normAutofit/>
          </a:bodyPr>
          <a:lstStyle/>
          <a:p>
            <a:r>
              <a:rPr lang="nb-NO" sz="2800" b="1" dirty="0"/>
              <a:t>Intervju</a:t>
            </a:r>
          </a:p>
        </p:txBody>
      </p:sp>
      <p:sp>
        <p:nvSpPr>
          <p:cNvPr id="3" name="Plassholder for innhold 2"/>
          <p:cNvSpPr>
            <a:spLocks noGrp="1"/>
          </p:cNvSpPr>
          <p:nvPr>
            <p:ph idx="1"/>
          </p:nvPr>
        </p:nvSpPr>
        <p:spPr>
          <a:xfrm>
            <a:off x="457200" y="750428"/>
            <a:ext cx="8291264" cy="3909553"/>
          </a:xfrm>
        </p:spPr>
        <p:txBody>
          <a:bodyPr>
            <a:noAutofit/>
          </a:bodyPr>
          <a:lstStyle/>
          <a:p>
            <a:pPr>
              <a:spcBef>
                <a:spcPts val="0"/>
              </a:spcBef>
              <a:spcAft>
                <a:spcPts val="600"/>
              </a:spcAft>
            </a:pPr>
            <a:r>
              <a:rPr lang="nb-NO" sz="1600" dirty="0"/>
              <a:t>Aktuelle søkere bør innkalles til intervju. Forberedelse av intervjuene er viktig.</a:t>
            </a:r>
          </a:p>
          <a:p>
            <a:pPr marL="342900" lvl="1" indent="-342900">
              <a:spcBef>
                <a:spcPts val="0"/>
              </a:spcBef>
              <a:spcAft>
                <a:spcPts val="600"/>
              </a:spcAft>
              <a:buFont typeface="Arial" panose="020B0604020202020204" pitchFamily="34" charset="0"/>
              <a:buChar char="•"/>
            </a:pPr>
            <a:r>
              <a:rPr lang="nb-NO" sz="1600" dirty="0"/>
              <a:t>Arbeidsgiver har ansvaret for ansettelsesprosessen.</a:t>
            </a:r>
          </a:p>
          <a:p>
            <a:pPr>
              <a:spcBef>
                <a:spcPts val="0"/>
              </a:spcBef>
              <a:spcAft>
                <a:spcPts val="600"/>
              </a:spcAft>
            </a:pPr>
            <a:r>
              <a:rPr lang="nb-NO" sz="1600" dirty="0"/>
              <a:t>På intervjuet kan arbeidslederen/brukeren:</a:t>
            </a:r>
          </a:p>
          <a:p>
            <a:pPr lvl="1">
              <a:spcBef>
                <a:spcPts val="0"/>
              </a:spcBef>
              <a:spcAft>
                <a:spcPts val="600"/>
              </a:spcAft>
            </a:pPr>
            <a:r>
              <a:rPr lang="nb-NO" sz="1600" dirty="0"/>
              <a:t>presentere selv og sitt assistansebehov</a:t>
            </a:r>
          </a:p>
          <a:p>
            <a:pPr lvl="1">
              <a:spcBef>
                <a:spcPts val="0"/>
              </a:spcBef>
              <a:spcAft>
                <a:spcPts val="600"/>
              </a:spcAft>
            </a:pPr>
            <a:r>
              <a:rPr lang="nb-NO" sz="1600" dirty="0"/>
              <a:t>presentere arbeidsoppgavene og særlige forventninger og forhold av betydning</a:t>
            </a:r>
          </a:p>
          <a:p>
            <a:pPr lvl="1">
              <a:spcBef>
                <a:spcPts val="0"/>
              </a:spcBef>
              <a:spcAft>
                <a:spcPts val="600"/>
              </a:spcAft>
            </a:pPr>
            <a:r>
              <a:rPr lang="nb-NO" sz="1600" dirty="0"/>
              <a:t>stille spørsmål til søkeren</a:t>
            </a:r>
          </a:p>
          <a:p>
            <a:pPr lvl="1">
              <a:spcBef>
                <a:spcPts val="0"/>
              </a:spcBef>
              <a:spcAft>
                <a:spcPts val="600"/>
              </a:spcAft>
            </a:pPr>
            <a:r>
              <a:rPr lang="nb-NO" sz="1600" dirty="0"/>
              <a:t>gi søkeren mulighet til selv å stille spørsmål</a:t>
            </a:r>
          </a:p>
          <a:p>
            <a:pPr lvl="1">
              <a:spcBef>
                <a:spcPts val="0"/>
              </a:spcBef>
              <a:spcAft>
                <a:spcPts val="600"/>
              </a:spcAft>
            </a:pPr>
            <a:r>
              <a:rPr lang="nb-NO" sz="1600" dirty="0"/>
              <a:t>orientere om videre prosess</a:t>
            </a:r>
          </a:p>
          <a:p>
            <a:pPr>
              <a:spcBef>
                <a:spcPts val="0"/>
              </a:spcBef>
              <a:spcAft>
                <a:spcPts val="600"/>
              </a:spcAft>
            </a:pPr>
            <a:r>
              <a:rPr lang="nb-NO" sz="1600" dirty="0"/>
              <a:t>Ved ansettelse bør arbeidsgiver legge stor vekt på «kjemien» mellom søker og arbeidsleder.</a:t>
            </a:r>
          </a:p>
          <a:p>
            <a:pPr>
              <a:spcBef>
                <a:spcPts val="0"/>
              </a:spcBef>
              <a:spcAft>
                <a:spcPts val="600"/>
              </a:spcAft>
            </a:pPr>
            <a:r>
              <a:rPr lang="nb-NO" sz="1600" dirty="0"/>
              <a:t>I forkant av intervjuet kan det søkes råd hos andre med erfaring.</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60</a:t>
            </a:fld>
            <a:endParaRPr lang="nb-NO" dirty="0"/>
          </a:p>
        </p:txBody>
      </p:sp>
    </p:spTree>
    <p:extLst>
      <p:ext uri="{BB962C8B-B14F-4D97-AF65-F5344CB8AC3E}">
        <p14:creationId xmlns:p14="http://schemas.microsoft.com/office/powerpoint/2010/main" val="301235491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303498"/>
            <a:ext cx="8229600" cy="475562"/>
          </a:xfrm>
        </p:spPr>
        <p:txBody>
          <a:bodyPr>
            <a:normAutofit fontScale="90000"/>
          </a:bodyPr>
          <a:lstStyle/>
          <a:p>
            <a:r>
              <a:rPr lang="nb-NO" sz="3100" b="1" dirty="0"/>
              <a:t>Utvelgelse</a:t>
            </a:r>
            <a:endParaRPr lang="nb-NO" sz="3200" b="1" dirty="0"/>
          </a:p>
        </p:txBody>
      </p:sp>
      <p:sp>
        <p:nvSpPr>
          <p:cNvPr id="3" name="Plassholder for innhold 2"/>
          <p:cNvSpPr>
            <a:spLocks noGrp="1"/>
          </p:cNvSpPr>
          <p:nvPr>
            <p:ph idx="1"/>
          </p:nvPr>
        </p:nvSpPr>
        <p:spPr>
          <a:xfrm>
            <a:off x="467544" y="1005577"/>
            <a:ext cx="8229600" cy="3394472"/>
          </a:xfrm>
        </p:spPr>
        <p:txBody>
          <a:bodyPr>
            <a:normAutofit/>
          </a:bodyPr>
          <a:lstStyle/>
          <a:p>
            <a:pPr>
              <a:spcBef>
                <a:spcPts val="0"/>
              </a:spcBef>
              <a:spcAft>
                <a:spcPts val="600"/>
              </a:spcAft>
            </a:pPr>
            <a:r>
              <a:rPr lang="nb-NO" sz="1600" dirty="0"/>
              <a:t>Det stilles i utgangspunktet ingen formelle krav til hvem som kan være assistent i en BPA-ordning. Det som er viktig er at assistenten kan imøtekomme brukernes ønsker og behov.</a:t>
            </a:r>
          </a:p>
          <a:p>
            <a:pPr>
              <a:spcBef>
                <a:spcPts val="0"/>
              </a:spcBef>
              <a:spcAft>
                <a:spcPts val="600"/>
              </a:spcAft>
            </a:pPr>
            <a:r>
              <a:rPr lang="nb-NO" sz="1600" dirty="0"/>
              <a:t>Personlige egenskaper, interesser, behov for førerkort mm. bør vurderes ved valg av assistent. Det må tenkes grundig gjennom hvilke egenskaper og kvalifikasjoner som skal veie tyngst.</a:t>
            </a:r>
          </a:p>
          <a:p>
            <a:pPr>
              <a:spcBef>
                <a:spcPts val="0"/>
              </a:spcBef>
              <a:spcAft>
                <a:spcPts val="600"/>
              </a:spcAft>
            </a:pPr>
            <a:r>
              <a:rPr lang="nb-NO" sz="1600" dirty="0"/>
              <a:t>Det bør innhentes referanse på aktuelle kandidater.</a:t>
            </a:r>
          </a:p>
          <a:p>
            <a:pPr>
              <a:spcBef>
                <a:spcPts val="0"/>
              </a:spcBef>
              <a:spcAft>
                <a:spcPts val="600"/>
              </a:spcAft>
            </a:pPr>
            <a:r>
              <a:rPr lang="nb-NO" sz="1600" dirty="0"/>
              <a:t>Spesielle ferdigheter kan være nødvendig for at tjenesteytingen skal være forsvarlig, og det er arbeidsgiver som har ansvaret for å sikre dette.</a:t>
            </a:r>
          </a:p>
          <a:p>
            <a:pPr>
              <a:spcBef>
                <a:spcPts val="0"/>
              </a:spcBef>
              <a:spcAft>
                <a:spcPts val="600"/>
              </a:spcAft>
            </a:pPr>
            <a:r>
              <a:rPr lang="nb-NO" sz="1600" dirty="0"/>
              <a:t>Det er viktig å finne riktig person. Ved mangel på gode kandidater bør ny utlysning vurderes.</a:t>
            </a:r>
          </a:p>
          <a:p>
            <a:pPr>
              <a:spcBef>
                <a:spcPts val="0"/>
              </a:spcBef>
              <a:spcAft>
                <a:spcPts val="600"/>
              </a:spcAft>
            </a:pPr>
            <a:r>
              <a:rPr lang="nb-NO" sz="1600" dirty="0"/>
              <a:t>Ved ny utlysning bør det finnes en midlertidig løsning i samarbeid med arbeidsgiver.</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61</a:t>
            </a:fld>
            <a:endParaRPr lang="nb-NO" dirty="0"/>
          </a:p>
        </p:txBody>
      </p:sp>
    </p:spTree>
    <p:extLst>
      <p:ext uri="{BB962C8B-B14F-4D97-AF65-F5344CB8AC3E}">
        <p14:creationId xmlns:p14="http://schemas.microsoft.com/office/powerpoint/2010/main" val="38612312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249492"/>
            <a:ext cx="8229600" cy="583574"/>
          </a:xfrm>
        </p:spPr>
        <p:txBody>
          <a:bodyPr>
            <a:normAutofit/>
          </a:bodyPr>
          <a:lstStyle/>
          <a:p>
            <a:r>
              <a:rPr lang="nb-NO" sz="2800" b="1" dirty="0"/>
              <a:t>Ansettelse (1)</a:t>
            </a:r>
          </a:p>
        </p:txBody>
      </p:sp>
      <p:sp>
        <p:nvSpPr>
          <p:cNvPr id="3" name="Plassholder for innhold 2"/>
          <p:cNvSpPr>
            <a:spLocks noGrp="1"/>
          </p:cNvSpPr>
          <p:nvPr>
            <p:ph idx="1"/>
          </p:nvPr>
        </p:nvSpPr>
        <p:spPr>
          <a:xfrm>
            <a:off x="467544" y="897565"/>
            <a:ext cx="8229600" cy="3394472"/>
          </a:xfrm>
        </p:spPr>
        <p:txBody>
          <a:bodyPr>
            <a:normAutofit/>
          </a:bodyPr>
          <a:lstStyle/>
          <a:p>
            <a:pPr>
              <a:spcBef>
                <a:spcPts val="0"/>
              </a:spcBef>
              <a:spcAft>
                <a:spcPts val="600"/>
              </a:spcAft>
            </a:pPr>
            <a:r>
              <a:rPr lang="nb-NO" sz="1600" dirty="0"/>
              <a:t>Arbeidsgiver har det formelle ansvaret for ansettelser men arbeidsleder skal medvirke ved valg av assistent.</a:t>
            </a:r>
          </a:p>
          <a:p>
            <a:pPr>
              <a:spcBef>
                <a:spcPts val="0"/>
              </a:spcBef>
              <a:spcAft>
                <a:spcPts val="600"/>
              </a:spcAft>
            </a:pPr>
            <a:r>
              <a:rPr lang="nb-NO" sz="1600" dirty="0"/>
              <a:t>Arbeidsgivers ansvar at ansettelsen gjøres i tråd med gjeldende regelverk:</a:t>
            </a:r>
          </a:p>
          <a:p>
            <a:pPr lvl="1">
              <a:spcBef>
                <a:spcPts val="0"/>
              </a:spcBef>
              <a:spcAft>
                <a:spcPts val="600"/>
              </a:spcAft>
            </a:pPr>
            <a:r>
              <a:rPr lang="nb-NO" sz="1600" dirty="0"/>
              <a:t>skriftlig avtale jf. krav i arbeidsmiljøloven § 14 -5</a:t>
            </a:r>
          </a:p>
          <a:p>
            <a:pPr lvl="1">
              <a:spcBef>
                <a:spcPts val="0"/>
              </a:spcBef>
              <a:spcAft>
                <a:spcPts val="600"/>
              </a:spcAft>
            </a:pPr>
            <a:r>
              <a:rPr lang="nb-NO" sz="1600" dirty="0"/>
              <a:t>som hovedregel fast ansettelse uten tidsbegrensning</a:t>
            </a:r>
          </a:p>
          <a:p>
            <a:pPr lvl="1">
              <a:spcBef>
                <a:spcPts val="0"/>
              </a:spcBef>
              <a:spcAft>
                <a:spcPts val="600"/>
              </a:spcAft>
            </a:pPr>
            <a:r>
              <a:rPr lang="nb-NO" sz="1600" dirty="0"/>
              <a:t>merk forbudet mot diskriminering jf. arbeidsmiljølovens kapittel 13</a:t>
            </a:r>
          </a:p>
          <a:p>
            <a:pPr lvl="1">
              <a:spcBef>
                <a:spcPts val="0"/>
              </a:spcBef>
              <a:spcAft>
                <a:spcPts val="600"/>
              </a:spcAft>
            </a:pPr>
            <a:r>
              <a:rPr lang="nb-NO" sz="1600" dirty="0"/>
              <a:t>det skal innhente politiattest der tjenestemottaker er mindreårig eller har en psykisk utviklingshemming.</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62</a:t>
            </a:fld>
            <a:endParaRPr lang="nb-NO" dirty="0"/>
          </a:p>
        </p:txBody>
      </p:sp>
    </p:spTree>
    <p:extLst>
      <p:ext uri="{BB962C8B-B14F-4D97-AF65-F5344CB8AC3E}">
        <p14:creationId xmlns:p14="http://schemas.microsoft.com/office/powerpoint/2010/main" val="423368021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8000" y="593314"/>
            <a:ext cx="8208000" cy="525401"/>
          </a:xfrm>
        </p:spPr>
        <p:txBody>
          <a:bodyPr/>
          <a:lstStyle/>
          <a:p>
            <a:r>
              <a:rPr lang="nb-NO" sz="2800" b="1" dirty="0">
                <a:solidFill>
                  <a:prstClr val="black"/>
                </a:solidFill>
              </a:rPr>
              <a:t>Ansettelse (2)</a:t>
            </a:r>
            <a:endParaRPr lang="nb-NO" sz="3200" dirty="0"/>
          </a:p>
        </p:txBody>
      </p:sp>
      <p:sp>
        <p:nvSpPr>
          <p:cNvPr id="3" name="Plassholder for innhold 2"/>
          <p:cNvSpPr>
            <a:spLocks noGrp="1"/>
          </p:cNvSpPr>
          <p:nvPr>
            <p:ph idx="1"/>
          </p:nvPr>
        </p:nvSpPr>
        <p:spPr>
          <a:xfrm>
            <a:off x="467544" y="1167595"/>
            <a:ext cx="8229600" cy="3394472"/>
          </a:xfrm>
        </p:spPr>
        <p:txBody>
          <a:bodyPr>
            <a:normAutofit/>
          </a:bodyPr>
          <a:lstStyle/>
          <a:p>
            <a:pPr>
              <a:spcBef>
                <a:spcPts val="0"/>
              </a:spcBef>
              <a:spcAft>
                <a:spcPts val="600"/>
              </a:spcAft>
            </a:pPr>
            <a:r>
              <a:rPr lang="nb-NO" sz="1600" dirty="0"/>
              <a:t>Familie og andre nærstående av bruker/arbeidsleder skal som hovedregel ikke ansettes som assistenter. Dette kan gi uklarhet i roller, og gjøre det vanskelig for arbeidsgiver å sette assistenten til andre oppgaver ved varig eller midlertidig opphør av brukerens assistansebehov.</a:t>
            </a:r>
          </a:p>
          <a:p>
            <a:pPr>
              <a:spcBef>
                <a:spcPts val="0"/>
              </a:spcBef>
              <a:spcAft>
                <a:spcPts val="600"/>
              </a:spcAft>
            </a:pPr>
            <a:r>
              <a:rPr lang="nb-NO" sz="1600" dirty="0"/>
              <a:t>Hvis det er hensiktsmessig, kan nærstående ansettes som tilkallingsvikar. </a:t>
            </a:r>
            <a:endParaRPr lang="nb-NO" sz="1800" dirty="0"/>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63</a:t>
            </a:fld>
            <a:endParaRPr lang="nb-NO" dirty="0"/>
          </a:p>
        </p:txBody>
      </p:sp>
    </p:spTree>
    <p:extLst>
      <p:ext uri="{BB962C8B-B14F-4D97-AF65-F5344CB8AC3E}">
        <p14:creationId xmlns:p14="http://schemas.microsoft.com/office/powerpoint/2010/main" val="255048840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Les mer om rekruttering og ansettelser</a:t>
            </a:r>
          </a:p>
        </p:txBody>
      </p:sp>
      <p:sp>
        <p:nvSpPr>
          <p:cNvPr id="3" name="Plassholder for innhold 2"/>
          <p:cNvSpPr>
            <a:spLocks noGrp="1"/>
          </p:cNvSpPr>
          <p:nvPr>
            <p:ph idx="1"/>
          </p:nvPr>
        </p:nvSpPr>
        <p:spPr/>
        <p:txBody>
          <a:bodyPr>
            <a:normAutofit/>
          </a:bodyPr>
          <a:lstStyle/>
          <a:p>
            <a:pPr marL="0" indent="0">
              <a:spcBef>
                <a:spcPts val="0"/>
              </a:spcBef>
              <a:spcAft>
                <a:spcPts val="600"/>
              </a:spcAft>
              <a:buNone/>
            </a:pPr>
            <a:r>
              <a:rPr lang="nb-NO" sz="1600" i="1" dirty="0"/>
              <a:t>Les mer om rekruttering og ansettelse av assistenter her:</a:t>
            </a:r>
          </a:p>
          <a:p>
            <a:pPr>
              <a:spcBef>
                <a:spcPts val="0"/>
              </a:spcBef>
              <a:spcAft>
                <a:spcPts val="600"/>
              </a:spcAft>
            </a:pPr>
            <a:r>
              <a:rPr lang="nb-NO" altLang="nb-NO" sz="1600" i="1" dirty="0">
                <a:ea typeface="Verdana" pitchFamily="34" charset="0"/>
                <a:cs typeface="Verdana" pitchFamily="34" charset="0"/>
                <a:hlinkClick r:id="rId2"/>
              </a:rPr>
              <a:t>https://helsedirektoratet.no/publikasjoner/oppleringshandbok-brukerstyrt-personlig-assistanse-bpa</a:t>
            </a:r>
            <a:r>
              <a:rPr lang="nb-NO" altLang="nb-NO" sz="1600" i="1" dirty="0">
                <a:ea typeface="Verdana" pitchFamily="34" charset="0"/>
                <a:cs typeface="Verdana" pitchFamily="34" charset="0"/>
              </a:rPr>
              <a:t> </a:t>
            </a:r>
            <a:r>
              <a:rPr lang="nb-NO" sz="1600" i="1" dirty="0"/>
              <a:t>kapittel 3</a:t>
            </a:r>
            <a:endParaRPr lang="nb-NO" sz="1600" i="1" dirty="0">
              <a:hlinkClick r:id="rId3"/>
            </a:endParaRPr>
          </a:p>
          <a:p>
            <a:pPr>
              <a:spcBef>
                <a:spcPts val="0"/>
              </a:spcBef>
              <a:spcAft>
                <a:spcPts val="600"/>
              </a:spcAft>
            </a:pPr>
            <a:r>
              <a:rPr lang="nb-NO" sz="1600" i="1" dirty="0">
                <a:hlinkClick r:id="rId3"/>
              </a:rPr>
              <a:t>Rundskriv I-9/2015 Rettighetsfesting av brukerstyrt personlig assistanse (BPA)</a:t>
            </a:r>
            <a:r>
              <a:rPr lang="nb-NO" sz="1600" i="1" dirty="0"/>
              <a:t> kapittel 3.3 og 3.4</a:t>
            </a:r>
          </a:p>
          <a:p>
            <a:pPr>
              <a:spcBef>
                <a:spcPts val="0"/>
              </a:spcBef>
              <a:spcAft>
                <a:spcPts val="600"/>
              </a:spcAft>
            </a:pPr>
            <a:r>
              <a:rPr lang="nb-NO" sz="1600" i="1" dirty="0">
                <a:hlinkClick r:id="rId4"/>
              </a:rPr>
              <a:t>www.arbeidstilsynet.no</a:t>
            </a:r>
            <a:endParaRPr lang="nb-NO" sz="1600" i="1" dirty="0"/>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64</a:t>
            </a:fld>
            <a:endParaRPr lang="nb-NO" dirty="0"/>
          </a:p>
        </p:txBody>
      </p:sp>
    </p:spTree>
    <p:extLst>
      <p:ext uri="{BB962C8B-B14F-4D97-AF65-F5344CB8AC3E}">
        <p14:creationId xmlns:p14="http://schemas.microsoft.com/office/powerpoint/2010/main" val="722340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Rett til BPA – stort behov for tjenester</a:t>
            </a:r>
          </a:p>
        </p:txBody>
      </p:sp>
      <p:sp>
        <p:nvSpPr>
          <p:cNvPr id="3" name="Plassholder for innhold 2"/>
          <p:cNvSpPr>
            <a:spLocks noGrp="1"/>
          </p:cNvSpPr>
          <p:nvPr>
            <p:ph idx="1"/>
          </p:nvPr>
        </p:nvSpPr>
        <p:spPr>
          <a:xfrm>
            <a:off x="457200" y="1200151"/>
            <a:ext cx="8229600" cy="3585845"/>
          </a:xfrm>
        </p:spPr>
        <p:txBody>
          <a:bodyPr>
            <a:noAutofit/>
          </a:bodyPr>
          <a:lstStyle/>
          <a:p>
            <a:pPr>
              <a:spcBef>
                <a:spcPts val="0"/>
              </a:spcBef>
              <a:spcAft>
                <a:spcPts val="600"/>
              </a:spcAft>
            </a:pPr>
            <a:r>
              <a:rPr lang="nb-NO" sz="1600" dirty="0"/>
              <a:t>Med </a:t>
            </a:r>
            <a:r>
              <a:rPr lang="nb-NO" sz="1600" i="1" dirty="0"/>
              <a:t>stort behov for tjenester</a:t>
            </a:r>
            <a:r>
              <a:rPr lang="nb-NO" sz="1600" dirty="0"/>
              <a:t> menes et behov på 32 timer eller mer pr. uke.</a:t>
            </a:r>
          </a:p>
          <a:p>
            <a:pPr>
              <a:spcBef>
                <a:spcPts val="0"/>
              </a:spcBef>
              <a:spcAft>
                <a:spcPts val="600"/>
              </a:spcAft>
            </a:pPr>
            <a:r>
              <a:rPr lang="nb-NO" sz="1600" dirty="0"/>
              <a:t>Brukere med tjenestebehov på mellom 25 og 32 timer pr. uke omfattes også av rettigheten med mindre kommunen kan dokumentere at BPA vil medføre vesentlig økt kostnad for kommunen.</a:t>
            </a:r>
          </a:p>
          <a:p>
            <a:pPr>
              <a:spcBef>
                <a:spcPts val="0"/>
              </a:spcBef>
              <a:spcAft>
                <a:spcPts val="600"/>
              </a:spcAft>
            </a:pPr>
            <a:r>
              <a:rPr lang="nb-NO" sz="1600" dirty="0"/>
              <a:t>Det er kostnadene ved et individuelt utformet tjenestetilbud som må legges til grunn ved sammenligningen. Kommunen må gjøre rede for hvordan den har kommet frem til at BPA-organisering vil medføre vesentlig økt kostnad for kommunen.</a:t>
            </a:r>
          </a:p>
          <a:p>
            <a:pPr>
              <a:spcBef>
                <a:spcPts val="0"/>
              </a:spcBef>
              <a:spcAft>
                <a:spcPts val="600"/>
              </a:spcAft>
            </a:pPr>
            <a:r>
              <a:rPr lang="nb-NO" sz="1600" i="1" dirty="0"/>
              <a:t>Les mer her: </a:t>
            </a:r>
            <a:r>
              <a:rPr lang="nb-NO" sz="1600" i="1" dirty="0">
                <a:hlinkClick r:id="rId2"/>
              </a:rPr>
              <a:t>Rundskriv I-9/2015 Rettighetsfesting av brukerstyrt personlig assistanse (BPA)</a:t>
            </a:r>
            <a:r>
              <a:rPr lang="nb-NO" sz="1600" i="1" dirty="0"/>
              <a:t> kapittel 2</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7</a:t>
            </a:fld>
            <a:endParaRPr lang="nb-NO" dirty="0"/>
          </a:p>
        </p:txBody>
      </p:sp>
    </p:spTree>
    <p:extLst>
      <p:ext uri="{BB962C8B-B14F-4D97-AF65-F5344CB8AC3E}">
        <p14:creationId xmlns:p14="http://schemas.microsoft.com/office/powerpoint/2010/main" val="304563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Rett til BPA – langvarig behov for tjenester</a:t>
            </a:r>
          </a:p>
        </p:txBody>
      </p:sp>
      <p:sp>
        <p:nvSpPr>
          <p:cNvPr id="3" name="Plassholder for innhold 2"/>
          <p:cNvSpPr>
            <a:spLocks noGrp="1"/>
          </p:cNvSpPr>
          <p:nvPr>
            <p:ph idx="1"/>
          </p:nvPr>
        </p:nvSpPr>
        <p:spPr/>
        <p:txBody>
          <a:bodyPr>
            <a:normAutofit/>
          </a:bodyPr>
          <a:lstStyle/>
          <a:p>
            <a:pPr lvl="0">
              <a:spcBef>
                <a:spcPts val="0"/>
              </a:spcBef>
              <a:spcAft>
                <a:spcPts val="600"/>
              </a:spcAft>
            </a:pPr>
            <a:r>
              <a:rPr lang="nb-NO" sz="1600" dirty="0">
                <a:solidFill>
                  <a:prstClr val="black"/>
                </a:solidFill>
              </a:rPr>
              <a:t>Med </a:t>
            </a:r>
            <a:r>
              <a:rPr lang="nb-NO" sz="1600" i="1" dirty="0">
                <a:solidFill>
                  <a:prstClr val="black"/>
                </a:solidFill>
              </a:rPr>
              <a:t>langvarig behov for tjenester</a:t>
            </a:r>
            <a:r>
              <a:rPr lang="nb-NO" sz="1600" dirty="0">
                <a:solidFill>
                  <a:prstClr val="black"/>
                </a:solidFill>
              </a:rPr>
              <a:t> menes en varighet på minst to år.</a:t>
            </a:r>
          </a:p>
          <a:p>
            <a:pPr lvl="0">
              <a:spcBef>
                <a:spcPts val="0"/>
              </a:spcBef>
              <a:spcAft>
                <a:spcPts val="600"/>
              </a:spcAft>
            </a:pPr>
            <a:r>
              <a:rPr lang="nb-NO" sz="1600" dirty="0">
                <a:solidFill>
                  <a:prstClr val="black"/>
                </a:solidFill>
              </a:rPr>
              <a:t>Ved usikkerhet om varigheten, skal behovet anses som langvarig med mindre en varighet lengre enn to år er usannsynlig.</a:t>
            </a:r>
          </a:p>
          <a:p>
            <a:pPr lvl="0">
              <a:spcBef>
                <a:spcPts val="0"/>
              </a:spcBef>
              <a:spcAft>
                <a:spcPts val="600"/>
              </a:spcAft>
            </a:pPr>
            <a:r>
              <a:rPr lang="nb-NO" sz="1600" dirty="0">
                <a:solidFill>
                  <a:prstClr val="black"/>
                </a:solidFill>
              </a:rPr>
              <a:t>Et behov som må forventes å vare ut brukerens levetid bør som hovedregel anses som langvarig.</a:t>
            </a: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8</a:t>
            </a:fld>
            <a:endParaRPr lang="nb-NO" dirty="0"/>
          </a:p>
        </p:txBody>
      </p:sp>
    </p:spTree>
    <p:extLst>
      <p:ext uri="{BB962C8B-B14F-4D97-AF65-F5344CB8AC3E}">
        <p14:creationId xmlns:p14="http://schemas.microsoft.com/office/powerpoint/2010/main" val="2400934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2800" b="1" dirty="0"/>
              <a:t>Personer som ikke har rett til BPA (1)</a:t>
            </a:r>
          </a:p>
        </p:txBody>
      </p:sp>
      <p:sp>
        <p:nvSpPr>
          <p:cNvPr id="3" name="Plassholder for innhold 2"/>
          <p:cNvSpPr>
            <a:spLocks noGrp="1"/>
          </p:cNvSpPr>
          <p:nvPr>
            <p:ph idx="1"/>
          </p:nvPr>
        </p:nvSpPr>
        <p:spPr/>
        <p:txBody>
          <a:bodyPr>
            <a:normAutofit/>
          </a:bodyPr>
          <a:lstStyle/>
          <a:p>
            <a:pPr>
              <a:spcBef>
                <a:spcPts val="0"/>
              </a:spcBef>
              <a:spcAft>
                <a:spcPts val="600"/>
              </a:spcAft>
            </a:pPr>
            <a:r>
              <a:rPr lang="nb-NO" sz="1600" dirty="0">
                <a:solidFill>
                  <a:prstClr val="black"/>
                </a:solidFill>
              </a:rPr>
              <a:t>Personer som ikke fyller vilkårene i rettighetsbestemmelsen, f.eks. fordi de har et assistansebehov som er mindre enn 25 timer i uken, har i utgangspunktet ikke rett til å få tjenestene organisert som BPA.</a:t>
            </a:r>
          </a:p>
          <a:p>
            <a:pPr>
              <a:spcBef>
                <a:spcPts val="0"/>
              </a:spcBef>
              <a:spcAft>
                <a:spcPts val="600"/>
              </a:spcAft>
            </a:pPr>
            <a:r>
              <a:rPr lang="nb-NO" sz="1600" dirty="0">
                <a:solidFill>
                  <a:prstClr val="black"/>
                </a:solidFill>
              </a:rPr>
              <a:t>Kommunen har imidlertid en plikt til å ha et tilbud om BPA også til personer som ikke faller inn under rettighetsbestemmelsen.</a:t>
            </a:r>
          </a:p>
          <a:p>
            <a:pPr>
              <a:spcBef>
                <a:spcPts val="0"/>
              </a:spcBef>
              <a:spcAft>
                <a:spcPts val="600"/>
              </a:spcAft>
            </a:pPr>
            <a:r>
              <a:rPr lang="nb-NO" sz="1600" dirty="0">
                <a:solidFill>
                  <a:prstClr val="black"/>
                </a:solidFill>
              </a:rPr>
              <a:t>Det innebærer at kommunen må vurdere om også brukere over 67 år eller som andre grunner faller utenfor rettighetsbestemmelsen skal få tjenestene organisert som BPA. </a:t>
            </a:r>
            <a:endParaRPr lang="nb-NO" sz="2000" dirty="0">
              <a:solidFill>
                <a:srgbClr val="FF0000"/>
              </a:solidFill>
            </a:endParaRPr>
          </a:p>
        </p:txBody>
      </p:sp>
      <p:sp>
        <p:nvSpPr>
          <p:cNvPr id="4" name="Plassholder for lysbildenummer 3"/>
          <p:cNvSpPr>
            <a:spLocks noGrp="1"/>
          </p:cNvSpPr>
          <p:nvPr>
            <p:ph type="sldNum" sz="quarter" idx="4294967295"/>
          </p:nvPr>
        </p:nvSpPr>
        <p:spPr>
          <a:xfrm>
            <a:off x="6553200" y="4767263"/>
            <a:ext cx="2133600" cy="273844"/>
          </a:xfrm>
          <a:prstGeom prst="rect">
            <a:avLst/>
          </a:prstGeom>
        </p:spPr>
        <p:txBody>
          <a:bodyPr/>
          <a:lstStyle/>
          <a:p>
            <a:fld id="{C2D49156-6A6D-40BE-88AA-3D754FF5B23A}" type="slidenum">
              <a:rPr lang="nb-NO" smtClean="0"/>
              <a:t>9</a:t>
            </a:fld>
            <a:endParaRPr lang="nb-NO" dirty="0"/>
          </a:p>
        </p:txBody>
      </p:sp>
    </p:spTree>
    <p:extLst>
      <p:ext uri="{BB962C8B-B14F-4D97-AF65-F5344CB8AC3E}">
        <p14:creationId xmlns:p14="http://schemas.microsoft.com/office/powerpoint/2010/main" val="3195285886"/>
      </p:ext>
    </p:extLst>
  </p:cSld>
  <p:clrMapOvr>
    <a:masterClrMapping/>
  </p:clrMapOvr>
</p:sld>
</file>

<file path=ppt/theme/theme1.xml><?xml version="1.0" encoding="utf-8"?>
<a:theme xmlns:a="http://schemas.openxmlformats.org/drawingml/2006/main" name="blank">
  <a:themeElements>
    <a:clrScheme name="Helsedir">
      <a:dk1>
        <a:sysClr val="windowText" lastClr="000000"/>
      </a:dk1>
      <a:lt1>
        <a:sysClr val="window" lastClr="FFFFFF"/>
      </a:lt1>
      <a:dk2>
        <a:srgbClr val="00546E"/>
      </a:dk2>
      <a:lt2>
        <a:srgbClr val="EEECE1"/>
      </a:lt2>
      <a:accent1>
        <a:srgbClr val="43BCBA"/>
      </a:accent1>
      <a:accent2>
        <a:srgbClr val="92C431"/>
      </a:accent2>
      <a:accent3>
        <a:srgbClr val="FCD004"/>
      </a:accent3>
      <a:accent4>
        <a:srgbClr val="F19B07"/>
      </a:accent4>
      <a:accent5>
        <a:srgbClr val="E63C28"/>
      </a:accent5>
      <a:accent6>
        <a:srgbClr val="E64B79"/>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pplæringsmateriell BPA [Skrivebeskyttet]" id="{C7299774-2F88-4800-A7E3-7A71A3BC5180}" vid="{03AA6836-C90A-445F-AD6A-10A4CC54FE92}"/>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5E1FE3683731FC4698A7CE6B8DF426FB" ma:contentTypeVersion="1" ma:contentTypeDescription="Opprett et nytt dokument." ma:contentTypeScope="" ma:versionID="1aa839f3bdcca6d6c4cf788e53094610">
  <xsd:schema xmlns:xsd="http://www.w3.org/2001/XMLSchema" xmlns:xs="http://www.w3.org/2001/XMLSchema" xmlns:p="http://schemas.microsoft.com/office/2006/metadata/properties" xmlns:ns1="http://schemas.microsoft.com/sharepoint/v3" targetNamespace="http://schemas.microsoft.com/office/2006/metadata/properties" ma:root="true" ma:fieldsID="90c0180eee9ee720d3a6c588d300bb74"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Planlagt startdato" ma:description="Planlagt startdato er en områdekolonne som opprettes av publiseringsfunksjonen. Den brukes til å angi dato og klokkeslett for når denne siden vises for første gang for besøkende på området." ma:hidden="true" ma:internalName="PublishingStartDate">
      <xsd:simpleType>
        <xsd:restriction base="dms:Unknown"/>
      </xsd:simpleType>
    </xsd:element>
    <xsd:element name="PublishingExpirationDate" ma:index="9" nillable="true" ma:displayName="Planlagt utløpsdato" ma:description="Planlagt sluttdato er en områdekolonne som opprettes av publiseringsfunksjonen. Den brukes til å angi dato og klokkeslett for når denne siden ikke lenger vises for besøkende på området."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B41B7D-096F-4857-BBD6-F5966CB28194}">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3FCC12C9-06FC-4825-8A9D-8F0157EE766E}"/>
</file>

<file path=customXml/itemProps3.xml><?xml version="1.0" encoding="utf-8"?>
<ds:datastoreItem xmlns:ds="http://schemas.openxmlformats.org/officeDocument/2006/customXml" ds:itemID="{A00A4B40-AB21-473C-84CE-27645C8D64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Opplæringsmateriell BPA</Template>
  <TotalTime>290</TotalTime>
  <Words>4971</Words>
  <Application>Microsoft Office PowerPoint</Application>
  <PresentationFormat>Skjermfremvisning (16:9)</PresentationFormat>
  <Paragraphs>421</Paragraphs>
  <Slides>64</Slides>
  <Notes>15</Notes>
  <HiddenSlides>0</HiddenSlides>
  <MMClips>0</MMClips>
  <ScaleCrop>false</ScaleCrop>
  <HeadingPairs>
    <vt:vector size="4" baseType="variant">
      <vt:variant>
        <vt:lpstr>Tema</vt:lpstr>
      </vt:variant>
      <vt:variant>
        <vt:i4>1</vt:i4>
      </vt:variant>
      <vt:variant>
        <vt:lpstr>Lysbildetitler</vt:lpstr>
      </vt:variant>
      <vt:variant>
        <vt:i4>64</vt:i4>
      </vt:variant>
    </vt:vector>
  </HeadingPairs>
  <TitlesOfParts>
    <vt:vector size="65" baseType="lpstr">
      <vt:lpstr>blank</vt:lpstr>
      <vt:lpstr>     Opplæring brukerstyrt personlig assistanse (BPA) </vt:lpstr>
      <vt:lpstr>Tema</vt:lpstr>
      <vt:lpstr> 1. Generelt om BPA og rett til BPA</vt:lpstr>
      <vt:lpstr>Generelt om BPA </vt:lpstr>
      <vt:lpstr>Intensjonen med BPA </vt:lpstr>
      <vt:lpstr>Rett til BPA – hvem omfattes</vt:lpstr>
      <vt:lpstr>Rett til BPA – stort behov for tjenester</vt:lpstr>
      <vt:lpstr>Rett til BPA – langvarig behov for tjenester</vt:lpstr>
      <vt:lpstr>Personer som ikke har rett til BPA (1)</vt:lpstr>
      <vt:lpstr>Personer som ikke har rett til BPA (2)</vt:lpstr>
      <vt:lpstr>Personlig assistanse - bistand som omfattes</vt:lpstr>
      <vt:lpstr>Bistandsbehov som ikke omfattes av retten til BPA</vt:lpstr>
      <vt:lpstr>Forholdet til annet regelverk - pasient- og brukerrettighetsloven </vt:lpstr>
      <vt:lpstr>Forholdet til annet regelverk  - helsepersonelloven </vt:lpstr>
      <vt:lpstr>Forholdet til annet regelverk  - arbeidsmiljøloven (1)  </vt:lpstr>
      <vt:lpstr>Forholdet til annet regelverk  - arbeidsmiljøloven (2) </vt:lpstr>
      <vt:lpstr>2. Vurdering, saksbehandling og tildeling av BPA</vt:lpstr>
      <vt:lpstr>Saksbehandling og vurdering av behov</vt:lpstr>
      <vt:lpstr>   Saksbehandling og vurdering av behov – forutsetninger for BPA</vt:lpstr>
      <vt:lpstr>Saksbehandling og vurdering av behov – omfang av timer (1)</vt:lpstr>
      <vt:lpstr>Saksbehandling og vurdering av behov – omfang av timer (2)</vt:lpstr>
      <vt:lpstr>Saksbehandling og vurdering av behov – personer som ikke har rett til BPA</vt:lpstr>
      <vt:lpstr>Saksbehandling og vurdering av behov - egenbetaling</vt:lpstr>
      <vt:lpstr>Saksbehandling og vurdering av behov – utgiftsdekning i BPA-ordningen</vt:lpstr>
      <vt:lpstr>Les mer om saksbehandling og vurdering av behov</vt:lpstr>
      <vt:lpstr>3. Organisering av en BPA-ordning  – roller og ansvar</vt:lpstr>
      <vt:lpstr>Organisering – ansvar</vt:lpstr>
      <vt:lpstr>Roller og ansvar – generelt </vt:lpstr>
      <vt:lpstr>Rolle og ansvar – kommunen</vt:lpstr>
      <vt:lpstr>Roller og ansvar – arbeidsgiver (1)</vt:lpstr>
      <vt:lpstr>Roller og ansvar – arbeidsgiver (2)</vt:lpstr>
      <vt:lpstr>Roller og ansvar – arbeidsleder</vt:lpstr>
      <vt:lpstr>Roller og ansvar – medarbeidsleder (1)</vt:lpstr>
      <vt:lpstr>Roller og ansvar – medarbeidsleder (2)</vt:lpstr>
      <vt:lpstr>Roller og ansvar – assistent (1)</vt:lpstr>
      <vt:lpstr>Roller og ansvar – assistent (2)</vt:lpstr>
      <vt:lpstr>Les mer om organisering, roller og ansvar</vt:lpstr>
      <vt:lpstr>4. Daglig drift av en BPA-ordning – nærmere om arbeidslederrollen</vt:lpstr>
      <vt:lpstr>Kunnskap og motivasjon for jobben</vt:lpstr>
      <vt:lpstr>Nærmere om innholdet i arbeidslederrollen</vt:lpstr>
      <vt:lpstr>Disponering av BPA-timene</vt:lpstr>
      <vt:lpstr>Assistentens rettigheter </vt:lpstr>
      <vt:lpstr>Assistentens taushetsplikt</vt:lpstr>
      <vt:lpstr>Opplæring og veiledning av assistenter</vt:lpstr>
      <vt:lpstr>Arbeidsplanlegging – arbeidsplan</vt:lpstr>
      <vt:lpstr>Arbeidsplanlegging – arbeidstid</vt:lpstr>
      <vt:lpstr>Timekonto og fleksibilitet</vt:lpstr>
      <vt:lpstr>BPA på reise</vt:lpstr>
      <vt:lpstr>Helse, miljø og sikkerhet (HMS) </vt:lpstr>
      <vt:lpstr>Medarbeidersamtale</vt:lpstr>
      <vt:lpstr>Assistenters sykefravær</vt:lpstr>
      <vt:lpstr>Assistenters ferie</vt:lpstr>
      <vt:lpstr>Uoverensstemmelser og konflikter</vt:lpstr>
      <vt:lpstr>Oppsigelse av arbeidsforhold</vt:lpstr>
      <vt:lpstr>Attest ved fratreden</vt:lpstr>
      <vt:lpstr>   Les mer om arbeidsledelse og daglig drift</vt:lpstr>
      <vt:lpstr>5. Rekruttering og ansettelser i en BPA-ordning</vt:lpstr>
      <vt:lpstr>Rekruttering og utlysning </vt:lpstr>
      <vt:lpstr>Nærmere om stillingsbeskrivelsen</vt:lpstr>
      <vt:lpstr>Intervju</vt:lpstr>
      <vt:lpstr>Utvelgelse</vt:lpstr>
      <vt:lpstr>Ansettelse (1)</vt:lpstr>
      <vt:lpstr>Ansettelse (2)</vt:lpstr>
      <vt:lpstr>Les mer om rekruttering og ansettelser</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Forslag til tekst som legges på nettsiden som forklaring til powerpointpresentasjonen</dc:title>
  <dc:creator>Lars Erik Pedersen</dc:creator>
  <cp:lastModifiedBy>Lars Erik Pedersen</cp:lastModifiedBy>
  <cp:revision>12</cp:revision>
  <dcterms:created xsi:type="dcterms:W3CDTF">2017-05-15T09:21:41Z</dcterms:created>
  <dcterms:modified xsi:type="dcterms:W3CDTF">2017-05-15T19:57:14Z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0x0101005E1FE3683731FC4698A7CE6B8DF426FB</vt:lpwstr>
  </property>
</Properties>
</file>